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1" r:id="rId28"/>
    <p:sldId id="282" r:id="rId29"/>
    <p:sldId id="283" r:id="rId30"/>
    <p:sldId id="284" r:id="rId31"/>
    <p:sldId id="285" r:id="rId32"/>
    <p:sldId id="347" r:id="rId33"/>
    <p:sldId id="348" r:id="rId34"/>
    <p:sldId id="287" r:id="rId35"/>
    <p:sldId id="288" r:id="rId36"/>
    <p:sldId id="289" r:id="rId37"/>
    <p:sldId id="290" r:id="rId38"/>
    <p:sldId id="298" r:id="rId39"/>
    <p:sldId id="297" r:id="rId40"/>
    <p:sldId id="291" r:id="rId41"/>
    <p:sldId id="292" r:id="rId42"/>
    <p:sldId id="299" r:id="rId43"/>
    <p:sldId id="293" r:id="rId44"/>
    <p:sldId id="294" r:id="rId45"/>
    <p:sldId id="295" r:id="rId46"/>
    <p:sldId id="296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1" r:id="rId57"/>
    <p:sldId id="309" r:id="rId58"/>
    <p:sldId id="310" r:id="rId59"/>
    <p:sldId id="313" r:id="rId60"/>
    <p:sldId id="312" r:id="rId61"/>
    <p:sldId id="314" r:id="rId62"/>
    <p:sldId id="315" r:id="rId63"/>
    <p:sldId id="316" r:id="rId64"/>
    <p:sldId id="317" r:id="rId65"/>
    <p:sldId id="318" r:id="rId66"/>
    <p:sldId id="319" r:id="rId67"/>
    <p:sldId id="326" r:id="rId68"/>
    <p:sldId id="349" r:id="rId69"/>
    <p:sldId id="321" r:id="rId70"/>
    <p:sldId id="322" r:id="rId71"/>
    <p:sldId id="323" r:id="rId72"/>
    <p:sldId id="324" r:id="rId73"/>
    <p:sldId id="325" r:id="rId74"/>
    <p:sldId id="327" r:id="rId75"/>
    <p:sldId id="385" r:id="rId76"/>
    <p:sldId id="384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50" r:id="rId97"/>
    <p:sldId id="351" r:id="rId98"/>
    <p:sldId id="352" r:id="rId99"/>
    <p:sldId id="356" r:id="rId100"/>
    <p:sldId id="358" r:id="rId101"/>
    <p:sldId id="357" r:id="rId102"/>
    <p:sldId id="359" r:id="rId103"/>
    <p:sldId id="383" r:id="rId104"/>
    <p:sldId id="382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86" r:id="rId114"/>
    <p:sldId id="368" r:id="rId115"/>
    <p:sldId id="387" r:id="rId116"/>
    <p:sldId id="369" r:id="rId117"/>
    <p:sldId id="393" r:id="rId118"/>
    <p:sldId id="389" r:id="rId119"/>
    <p:sldId id="371" r:id="rId120"/>
    <p:sldId id="390" r:id="rId121"/>
    <p:sldId id="391" r:id="rId122"/>
    <p:sldId id="392" r:id="rId123"/>
    <p:sldId id="372" r:id="rId124"/>
    <p:sldId id="394" r:id="rId125"/>
    <p:sldId id="396" r:id="rId126"/>
    <p:sldId id="395" r:id="rId127"/>
    <p:sldId id="373" r:id="rId128"/>
    <p:sldId id="375" r:id="rId129"/>
    <p:sldId id="374" r:id="rId130"/>
    <p:sldId id="376" r:id="rId131"/>
    <p:sldId id="377" r:id="rId132"/>
    <p:sldId id="378" r:id="rId133"/>
    <p:sldId id="379" r:id="rId134"/>
    <p:sldId id="380" r:id="rId135"/>
    <p:sldId id="381" r:id="rId1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99"/>
    <a:srgbClr val="CC9900"/>
    <a:srgbClr val="FFFFCC"/>
    <a:srgbClr val="E1EACE"/>
    <a:srgbClr val="FBFFFB"/>
    <a:srgbClr val="66FFFF"/>
    <a:srgbClr val="FF66FF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59" autoAdjust="0"/>
  </p:normalViewPr>
  <p:slideViewPr>
    <p:cSldViewPr>
      <p:cViewPr varScale="1">
        <p:scale>
          <a:sx n="104" d="100"/>
          <a:sy n="104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B9E2F-64C8-4B65-83DE-1457CA1443A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E43B8-E14B-46BD-81AE-A629B6913C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89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GUI Anchor</a:t>
            </a:r>
            <a:r>
              <a:rPr lang="ko-KR" altLang="en-US" dirty="0" smtClean="0"/>
              <a:t>를</a:t>
            </a:r>
            <a:r>
              <a:rPr lang="ko-KR" altLang="en-US" baseline="0" dirty="0" smtClean="0"/>
              <a:t> 설정하는 방식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38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ko-KR" dirty="0" smtClean="0"/>
              <a:t>-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서버에 접속할 경우에는 도메인으로 접속한다</a:t>
            </a:r>
            <a:r>
              <a:rPr lang="en-US" altLang="ko-KR" baseline="0" dirty="0" smtClean="0"/>
              <a:t>.</a:t>
            </a:r>
          </a:p>
          <a:p>
            <a:pPr marL="0" indent="0">
              <a:buFontTx/>
              <a:buNone/>
            </a:pPr>
            <a:endParaRPr lang="en-US" altLang="ko-KR" dirty="0" smtClean="0"/>
          </a:p>
          <a:p>
            <a:pPr marL="0" indent="0">
              <a:buFontTx/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게임 서버의 경우에는 그림처럼 </a:t>
            </a:r>
            <a:r>
              <a:rPr lang="en-US" altLang="ko-KR" dirty="0" smtClean="0"/>
              <a:t>DNS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내의 서브도메인으로 나누는 방식 외에도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같은 서브도메인 내에서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같은 기계 안에서</a:t>
            </a:r>
            <a:r>
              <a:rPr lang="en-US" altLang="ko-KR" baseline="0" dirty="0" smtClean="0"/>
              <a:t>) </a:t>
            </a:r>
            <a:r>
              <a:rPr lang="ko-KR" altLang="en-US" baseline="0" dirty="0" smtClean="0"/>
              <a:t>접속할 포트로 구분하는 방식을 쓸 수도 있다</a:t>
            </a:r>
            <a:r>
              <a:rPr lang="en-US" altLang="ko-KR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altLang="ko-KR" dirty="0" smtClean="0"/>
              <a:t>: </a:t>
            </a:r>
            <a:r>
              <a:rPr lang="ko-KR" altLang="en-US" dirty="0" smtClean="0"/>
              <a:t>그런 경우에는 하나의 기계에서 여러 게임 서버 프로세스가 돌고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클라이언트는 그러한 게임 서버 프로세스 중 하나에 접속하는 셈이다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7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ko-KR" dirty="0" smtClean="0"/>
              <a:t>-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서버에 접속할 경우에는 도메인으로 접속한다</a:t>
            </a:r>
            <a:r>
              <a:rPr lang="en-US" altLang="ko-KR" baseline="0" dirty="0" smtClean="0"/>
              <a:t>.</a:t>
            </a:r>
          </a:p>
          <a:p>
            <a:pPr marL="0" indent="0">
              <a:buFontTx/>
              <a:buNone/>
            </a:pPr>
            <a:endParaRPr lang="en-US" altLang="ko-KR" dirty="0" smtClean="0"/>
          </a:p>
          <a:p>
            <a:pPr marL="0" indent="0">
              <a:buFontTx/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게임 서버의 경우에는 그림처럼 </a:t>
            </a:r>
            <a:r>
              <a:rPr lang="en-US" altLang="ko-KR" dirty="0" smtClean="0"/>
              <a:t>DNS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내의 서브도메인으로 나누는 방식 외에도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같은 서브도메인 내에서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같은 기계 안에서</a:t>
            </a:r>
            <a:r>
              <a:rPr lang="en-US" altLang="ko-KR" baseline="0" dirty="0" smtClean="0"/>
              <a:t>) </a:t>
            </a:r>
            <a:r>
              <a:rPr lang="ko-KR" altLang="en-US" baseline="0" dirty="0" smtClean="0"/>
              <a:t>접속할 포트로 구분하는 방식을 쓸 수도 있다</a:t>
            </a:r>
            <a:r>
              <a:rPr lang="en-US" altLang="ko-KR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altLang="ko-KR" dirty="0" smtClean="0"/>
              <a:t>: </a:t>
            </a:r>
            <a:r>
              <a:rPr lang="ko-KR" altLang="en-US" dirty="0" smtClean="0"/>
              <a:t>그런 경우에는 하나의 기계에서 여러 게임 서버 프로세스가 돌고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클라이언트는 그러한 게임 서버 프로세스 중 하나에 접속하는 셈이다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193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r>
              <a:rPr lang="en-US" altLang="ko-KR" dirty="0" err="1" smtClean="0"/>
              <a:t>UserID</a:t>
            </a:r>
            <a:r>
              <a:rPr lang="ko-KR" altLang="en-US" dirty="0" smtClean="0"/>
              <a:t>를 생성할 때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번호를 사전에 설정하고 있으므로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통해 대상 플레이어의 정보에 접근 가능하다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768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Character ID </a:t>
            </a:r>
            <a:r>
              <a:rPr lang="ko-KR" altLang="en-US" baseline="0" dirty="0" smtClean="0"/>
              <a:t>구성 방식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현재 기획상으로 캐릭터는 플레이어에 종속적이긴 하다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그렇지만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캐릭터의 계정 이전 서비스 같은 게 전혀 없다고도 볼 수 없다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58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Item ID </a:t>
            </a:r>
            <a:r>
              <a:rPr lang="ko-KR" altLang="en-US" baseline="0" dirty="0" smtClean="0"/>
              <a:t>구성 방식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현재 아이템은 캐릭터에 종속적이다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그렇지만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게임에 따라 아이템의 소유자가 바뀌어야 할 경우가 있을 수도 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808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Guild</a:t>
            </a:r>
            <a:r>
              <a:rPr lang="en-US" altLang="ko-KR" baseline="0" dirty="0" smtClean="0"/>
              <a:t> ID </a:t>
            </a:r>
            <a:r>
              <a:rPr lang="ko-KR" altLang="en-US" baseline="0" dirty="0" smtClean="0"/>
              <a:t>구성 방식</a:t>
            </a:r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640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전체 서비스 조감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099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전역 관리 </a:t>
            </a:r>
            <a:r>
              <a:rPr lang="ko-KR" altLang="en-US" dirty="0" err="1" smtClean="0"/>
              <a:t>노드의</a:t>
            </a:r>
            <a:r>
              <a:rPr lang="ko-KR" altLang="en-US" dirty="0" smtClean="0"/>
              <a:t> 내용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93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각 서비스 </a:t>
            </a:r>
            <a:r>
              <a:rPr lang="ko-KR" altLang="en-US" dirty="0" err="1" smtClean="0"/>
              <a:t>리전의</a:t>
            </a:r>
            <a:r>
              <a:rPr lang="ko-KR" altLang="en-US" dirty="0" smtClean="0"/>
              <a:t> 내용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45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GUI </a:t>
            </a:r>
            <a:r>
              <a:rPr lang="ko-KR" altLang="en-US" dirty="0" smtClean="0"/>
              <a:t>배치를 설계할 때의 전형적인 실패</a:t>
            </a:r>
            <a:endParaRPr lang="en-US" altLang="ko-KR" dirty="0" smtClean="0"/>
          </a:p>
          <a:p>
            <a:r>
              <a:rPr lang="en-US" altLang="ko-KR" dirty="0" smtClean="0"/>
              <a:t>: 16:10, 16:9 </a:t>
            </a:r>
            <a:r>
              <a:rPr lang="ko-KR" altLang="en-US" dirty="0" smtClean="0"/>
              <a:t>등의 길쭉한 화면</a:t>
            </a:r>
            <a:r>
              <a:rPr lang="ko-KR" altLang="en-US" baseline="0" dirty="0" smtClean="0"/>
              <a:t> 비율에 맞춰 배열한 </a:t>
            </a:r>
            <a:r>
              <a:rPr lang="en-US" altLang="ko-KR" baseline="0" dirty="0" smtClean="0"/>
              <a:t>GUI</a:t>
            </a:r>
            <a:r>
              <a:rPr lang="ko-KR" altLang="en-US" baseline="0" dirty="0" smtClean="0"/>
              <a:t>들이 </a:t>
            </a:r>
            <a:r>
              <a:rPr lang="en-US" altLang="ko-KR" baseline="0" dirty="0" smtClean="0"/>
              <a:t>4:3 </a:t>
            </a:r>
            <a:r>
              <a:rPr lang="ko-KR" altLang="en-US" baseline="0" dirty="0" smtClean="0"/>
              <a:t>등 좀 더 정사각형에 가까운 비율의 화면 비율에서 겹치거나 잘리게 되는 현상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3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87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02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90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50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User</a:t>
            </a:r>
            <a:r>
              <a:rPr lang="en-US" altLang="ko-KR" baseline="0" dirty="0" smtClean="0"/>
              <a:t> ID </a:t>
            </a:r>
            <a:r>
              <a:rPr lang="ko-KR" altLang="en-US" baseline="0" dirty="0" smtClean="0"/>
              <a:t>구성 방식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strike="sngStrike" baseline="0" dirty="0" smtClean="0"/>
              <a:t>User Serial Code</a:t>
            </a:r>
            <a:r>
              <a:rPr lang="ko-KR" altLang="en-US" strike="sngStrike" baseline="0" dirty="0" smtClean="0"/>
              <a:t>도 이것으로 구성할까 한다</a:t>
            </a:r>
            <a:r>
              <a:rPr lang="en-US" altLang="ko-KR" strike="sngStrike" baseline="0" dirty="0" smtClean="0"/>
              <a:t>.</a:t>
            </a:r>
          </a:p>
          <a:p>
            <a:r>
              <a:rPr lang="en-US" altLang="ko-KR" strike="sngStrike" dirty="0" smtClean="0"/>
              <a:t>User ID</a:t>
            </a:r>
            <a:r>
              <a:rPr lang="ko-KR" altLang="en-US" strike="sngStrike" dirty="0" smtClean="0"/>
              <a:t>를 직접 노출하지 않을 것이므로</a:t>
            </a:r>
            <a:r>
              <a:rPr lang="en-US" altLang="ko-KR" strike="sngStrike" dirty="0" smtClean="0"/>
              <a:t>, User</a:t>
            </a:r>
            <a:r>
              <a:rPr lang="en-US" altLang="ko-KR" strike="sngStrike" baseline="0" dirty="0" smtClean="0"/>
              <a:t> ID + Salt String</a:t>
            </a:r>
            <a:r>
              <a:rPr lang="ko-KR" altLang="en-US" strike="sngStrike" baseline="0" dirty="0" smtClean="0"/>
              <a:t>으로 해시 알고리즘을 이용해 시리얼 코드를 만들면 되지 않을까 한다</a:t>
            </a:r>
            <a:r>
              <a:rPr lang="en-US" altLang="ko-KR" strike="sngStrike" baseline="0" dirty="0" smtClean="0"/>
              <a:t>.</a:t>
            </a:r>
          </a:p>
          <a:p>
            <a:r>
              <a:rPr lang="ko-KR" altLang="en-US" strike="sngStrike" baseline="0" dirty="0" smtClean="0"/>
              <a:t>꽤 중요한 값이기 때문에 </a:t>
            </a:r>
            <a:r>
              <a:rPr lang="en-US" altLang="ko-KR" strike="sngStrike" baseline="0" dirty="0" smtClean="0"/>
              <a:t>MD5</a:t>
            </a:r>
            <a:r>
              <a:rPr lang="ko-KR" altLang="en-US" strike="sngStrike" baseline="0" dirty="0" smtClean="0"/>
              <a:t>나 </a:t>
            </a:r>
            <a:r>
              <a:rPr lang="en-US" altLang="ko-KR" strike="sngStrike" baseline="0" dirty="0" smtClean="0"/>
              <a:t>SHA-0, 1</a:t>
            </a:r>
            <a:r>
              <a:rPr lang="ko-KR" altLang="en-US" strike="sngStrike" baseline="0" dirty="0" smtClean="0"/>
              <a:t>은 사용하지 않기로 한다</a:t>
            </a:r>
            <a:r>
              <a:rPr lang="en-US" altLang="ko-KR" strike="sngStrike" baseline="0" dirty="0" smtClean="0"/>
              <a:t>. SHA256 </a:t>
            </a:r>
            <a:r>
              <a:rPr lang="ko-KR" altLang="en-US" strike="sngStrike" baseline="0" dirty="0" smtClean="0"/>
              <a:t>이상을 사용하자</a:t>
            </a:r>
            <a:r>
              <a:rPr lang="en-US" altLang="ko-KR" strike="sngStrike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trike="noStrike" baseline="0" dirty="0" err="1" smtClean="0"/>
              <a:t>해쉬</a:t>
            </a:r>
            <a:r>
              <a:rPr lang="ko-KR" altLang="en-US" strike="noStrike" baseline="0" dirty="0" smtClean="0"/>
              <a:t> 알고리즘으로 생성해봤는데 너무 길어서 안되겠다</a:t>
            </a:r>
            <a:r>
              <a:rPr lang="en-US" altLang="ko-KR" strike="noStrike" baseline="0" dirty="0" smtClean="0"/>
              <a:t>. (</a:t>
            </a:r>
            <a:r>
              <a:rPr lang="ko-KR" altLang="en-US" strike="noStrike" baseline="0" dirty="0" smtClean="0"/>
              <a:t>아무리 그래도 </a:t>
            </a:r>
            <a:r>
              <a:rPr lang="en-US" altLang="ko-KR" strike="noStrike" baseline="0" dirty="0" smtClean="0"/>
              <a:t>64</a:t>
            </a:r>
            <a:r>
              <a:rPr lang="ko-KR" altLang="en-US" strike="noStrike" baseline="0" dirty="0" smtClean="0"/>
              <a:t>글자는 너무하잖아</a:t>
            </a:r>
            <a:r>
              <a:rPr lang="en-US" altLang="ko-KR" strike="noStrike" baseline="0" dirty="0" smtClean="0"/>
              <a:t>?) </a:t>
            </a:r>
            <a:r>
              <a:rPr lang="ko-KR" altLang="en-US" strike="noStrike" baseline="0" dirty="0" smtClean="0"/>
              <a:t>그냥 </a:t>
            </a:r>
            <a:r>
              <a:rPr lang="en-US" altLang="ko-KR" strike="noStrike" baseline="0" dirty="0" smtClean="0"/>
              <a:t>[0-9], [A-Z]</a:t>
            </a:r>
            <a:r>
              <a:rPr lang="ko-KR" altLang="en-US" strike="noStrike" baseline="0" dirty="0" smtClean="0"/>
              <a:t>로 랜덤 돌리는 게 낫지</a:t>
            </a:r>
            <a:r>
              <a:rPr lang="en-US" altLang="ko-KR" strike="noStrike" baseline="0" dirty="0" smtClean="0"/>
              <a:t>…</a:t>
            </a:r>
          </a:p>
          <a:p>
            <a:pPr marL="171450" indent="-171450">
              <a:buFontTx/>
              <a:buChar char="-"/>
            </a:pPr>
            <a:r>
              <a:rPr lang="ko-KR" altLang="en-US" strike="noStrike" baseline="0" dirty="0" smtClean="0"/>
              <a:t>더구나 </a:t>
            </a:r>
            <a:r>
              <a:rPr lang="ko-KR" altLang="en-US" strike="noStrike" baseline="0" dirty="0" err="1" smtClean="0"/>
              <a:t>해쉬</a:t>
            </a:r>
            <a:r>
              <a:rPr lang="ko-KR" altLang="en-US" strike="noStrike" baseline="0" dirty="0" smtClean="0"/>
              <a:t> 알고리즘도 이름 충돌을 완벽히 방지는 못하기 때문에</a:t>
            </a:r>
            <a:r>
              <a:rPr lang="en-US" altLang="ko-KR" strike="noStrike" baseline="0" dirty="0" smtClean="0"/>
              <a:t>, </a:t>
            </a:r>
            <a:r>
              <a:rPr lang="ko-KR" altLang="en-US" strike="noStrike" baseline="0" dirty="0" smtClean="0"/>
              <a:t>어차피 집어넣기 전에 일치 여부를 검사하도록 한 번 </a:t>
            </a:r>
            <a:r>
              <a:rPr lang="en-US" altLang="ko-KR" strike="noStrike" baseline="0" dirty="0" smtClean="0"/>
              <a:t>SELECT</a:t>
            </a:r>
            <a:r>
              <a:rPr lang="ko-KR" altLang="en-US" strike="noStrike" baseline="0" dirty="0" smtClean="0"/>
              <a:t>는 돌려봐야 할 거다</a:t>
            </a:r>
            <a:r>
              <a:rPr lang="en-US" altLang="ko-KR" strike="noStrike" baseline="0" dirty="0" smtClean="0"/>
              <a:t>.</a:t>
            </a:r>
            <a:endParaRPr lang="ko-KR" altLang="en-US" strike="noStrik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57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인증 번호 생성</a:t>
            </a:r>
            <a:r>
              <a:rPr lang="ko-KR" altLang="en-US" baseline="0" dirty="0" smtClean="0"/>
              <a:t> 방식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61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서버군 내의 각 게임 서버들은 모든 게임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에 연결 가능하다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클라이언트는 접속 가능한 게임 서버의 목록을 내려</a:t>
            </a:r>
            <a:r>
              <a:rPr lang="ko-KR" altLang="en-US" baseline="0" dirty="0" smtClean="0"/>
              <a:t> 받고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 중에서 자신이 접속해야 하는 게임 서버를 찾아 접속할 수 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/>
              <a:t>: </a:t>
            </a:r>
            <a:r>
              <a:rPr lang="ko-KR" altLang="en-US" dirty="0" smtClean="0"/>
              <a:t>이 과정을 자동화하지 않는 이유는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클라이언트의 캐시 정보가 있는 게임 서버로 접속하도록 유도하기 위함이다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- L4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스위치 등의 하드웨어 </a:t>
            </a:r>
            <a:r>
              <a:rPr lang="ko-KR" altLang="en-US" baseline="0" dirty="0" err="1" smtClean="0"/>
              <a:t>로드밸런싱을</a:t>
            </a:r>
            <a:r>
              <a:rPr lang="ko-KR" altLang="en-US" baseline="0" dirty="0" smtClean="0"/>
              <a:t> 하지 않는 이유는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아무 게임 서버에 접속하게 되면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클라이언트의 게임 플레이 정보를 </a:t>
            </a:r>
            <a:r>
              <a:rPr lang="ko-KR" altLang="en-US" baseline="0" dirty="0" err="1" smtClean="0"/>
              <a:t>캐시하기</a:t>
            </a:r>
            <a:r>
              <a:rPr lang="ko-KR" altLang="en-US" baseline="0" dirty="0" smtClean="0"/>
              <a:t> 매우 어렵기 때문이다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이러면 데이터를 매번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에서 읽어와야 하므로 </a:t>
            </a:r>
            <a:r>
              <a:rPr lang="en-US" altLang="ko-KR" baseline="0" dirty="0" smtClean="0"/>
              <a:t>DB </a:t>
            </a:r>
            <a:r>
              <a:rPr lang="ko-KR" altLang="en-US" baseline="0" dirty="0" smtClean="0"/>
              <a:t>부하가 커진다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/>
              <a:t>: </a:t>
            </a:r>
            <a:r>
              <a:rPr lang="ko-KR" altLang="en-US" dirty="0" smtClean="0"/>
              <a:t>그래서 최대한 서버에 저장된 캐시 데이터를 이용하도록 하기 위해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접속할 게임 서버를 직접 지정하게 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각 게임 서버들이 서버군 내의 모든 게임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에 대해 연결 가능하므로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다른 게임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에 저장되어 있는 친구 캐릭터 정보들도 문제 없이 불러올 수 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dirty="0" smtClean="0"/>
              <a:t>: </a:t>
            </a:r>
            <a:r>
              <a:rPr lang="en-US" altLang="ko-KR" dirty="0" err="1" smtClean="0"/>
              <a:t>UserID</a:t>
            </a:r>
            <a:r>
              <a:rPr lang="ko-KR" altLang="en-US" baseline="0" dirty="0" smtClean="0"/>
              <a:t>수치에</a:t>
            </a:r>
            <a:r>
              <a:rPr lang="ko-KR" altLang="en-US" dirty="0" smtClean="0"/>
              <a:t> 게임 </a:t>
            </a:r>
            <a:r>
              <a:rPr lang="en-US" altLang="ko-KR" dirty="0" smtClean="0"/>
              <a:t>DB</a:t>
            </a:r>
            <a:r>
              <a:rPr lang="ko-KR" altLang="en-US" dirty="0" smtClean="0"/>
              <a:t>를 구분할 수 있는 바이트가 할당되어 있으므로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이용해 해당 캐릭터가 존재하는 </a:t>
            </a:r>
            <a:r>
              <a:rPr lang="en-US" altLang="ko-KR" dirty="0" smtClean="0"/>
              <a:t>DB</a:t>
            </a:r>
            <a:r>
              <a:rPr lang="ko-KR" altLang="en-US" dirty="0" smtClean="0"/>
              <a:t>를 알아낼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37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접속이 몰리는 등의 장애가 발생했을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접속</a:t>
            </a:r>
            <a:r>
              <a:rPr lang="ko-KR" altLang="en-US" baseline="0" dirty="0" smtClean="0"/>
              <a:t> 가능한 다른 게임 서버를 통해 접속할 수 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대신 캐시는 잃었으므로 </a:t>
            </a:r>
            <a:r>
              <a:rPr lang="ko-KR" altLang="en-US" baseline="0" dirty="0" err="1" smtClean="0"/>
              <a:t>캐싱</a:t>
            </a:r>
            <a:r>
              <a:rPr lang="ko-KR" altLang="en-US" baseline="0" dirty="0" smtClean="0"/>
              <a:t> 과정이 다시 필요함</a:t>
            </a:r>
            <a:r>
              <a:rPr lang="en-US" altLang="ko-KR" baseline="0" dirty="0" smtClean="0"/>
              <a:t>.</a:t>
            </a:r>
          </a:p>
          <a:p>
            <a:pPr marL="0" indent="0">
              <a:buFontTx/>
              <a:buNone/>
            </a:pPr>
            <a:endParaRPr lang="en-US" altLang="ko-KR" baseline="0" dirty="0" smtClean="0"/>
          </a:p>
          <a:p>
            <a:pPr marL="0" indent="0">
              <a:buFontTx/>
              <a:buNone/>
            </a:pP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어쨌든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모든 게임 서버들이 모든 게임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에 접근할 수 있으므로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클라이언트의 정보를 가진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에 접속하는 데는 문제가 없다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E43B8-E14B-46BD-81AE-A629B6913C05}" type="slidenum">
              <a:rPr lang="ko-KR" altLang="en-US" smtClean="0"/>
              <a:t>120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95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2017-05-11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8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0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3287688" y="1052736"/>
            <a:ext cx="108012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오른쪽 화살표 3"/>
          <p:cNvSpPr/>
          <p:nvPr/>
        </p:nvSpPr>
        <p:spPr>
          <a:xfrm>
            <a:off x="3575720" y="1124745"/>
            <a:ext cx="589156" cy="514343"/>
          </a:xfrm>
          <a:prstGeom prst="rightArrow">
            <a:avLst/>
          </a:prstGeom>
          <a:solidFill>
            <a:srgbClr val="FF0000">
              <a:alpha val="39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991544" y="1052736"/>
            <a:ext cx="108012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10800000">
            <a:off x="2207568" y="1124745"/>
            <a:ext cx="589156" cy="514343"/>
          </a:xfrm>
          <a:prstGeom prst="rightArrow">
            <a:avLst/>
          </a:prstGeom>
          <a:solidFill>
            <a:srgbClr val="FF0000">
              <a:alpha val="39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783632" y="2996952"/>
            <a:ext cx="936104" cy="93610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508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935760" y="2996952"/>
            <a:ext cx="936104" cy="93610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087888" y="2996952"/>
            <a:ext cx="936104" cy="93610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08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816080" y="1052736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dirty="0">
                <a:solidFill>
                  <a:schemeClr val="tx1"/>
                </a:solidFill>
              </a:rPr>
              <a:t>200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D:\그림\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089" y="1052737"/>
            <a:ext cx="452115" cy="452115"/>
          </a:xfrm>
          <a:prstGeom prst="rect">
            <a:avLst/>
          </a:prstGeom>
          <a:noFill/>
        </p:spPr>
      </p:pic>
      <p:sp>
        <p:nvSpPr>
          <p:cNvPr id="15" name="모서리가 둥근 직사각형 14"/>
          <p:cNvSpPr/>
          <p:nvPr/>
        </p:nvSpPr>
        <p:spPr>
          <a:xfrm>
            <a:off x="8472264" y="1052736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dirty="0">
                <a:solidFill>
                  <a:schemeClr val="tx1"/>
                </a:solidFill>
              </a:rPr>
              <a:t>19500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0136" y="2276872"/>
            <a:ext cx="952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모서리가 둥근 직사각형 19"/>
          <p:cNvSpPr/>
          <p:nvPr/>
        </p:nvSpPr>
        <p:spPr>
          <a:xfrm>
            <a:off x="3143672" y="5013176"/>
            <a:ext cx="1584176" cy="1440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143672" y="5013176"/>
            <a:ext cx="576064" cy="144016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143672" y="4725144"/>
            <a:ext cx="1584176" cy="28803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143672" y="4725144"/>
            <a:ext cx="1224136" cy="28803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231904" y="1412776"/>
            <a:ext cx="504056" cy="5040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375920" y="1556792"/>
            <a:ext cx="72008" cy="2160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519936" y="1556792"/>
            <a:ext cx="72008" cy="2160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2747628" y="5157192"/>
            <a:ext cx="1980220" cy="72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711624" y="5157192"/>
            <a:ext cx="720080" cy="720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495600" y="4581128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ko-KR" sz="2000" b="1" dirty="0" err="1">
                <a:solidFill>
                  <a:schemeClr val="tx1"/>
                </a:solidFill>
              </a:rPr>
              <a:t>Lv</a:t>
            </a:r>
            <a:r>
              <a:rPr lang="en-US" altLang="ko-KR" sz="2000" b="1" dirty="0">
                <a:solidFill>
                  <a:schemeClr val="tx1"/>
                </a:solidFill>
              </a:rPr>
              <a:t> 24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오른쪽 화살표 30"/>
          <p:cNvSpPr/>
          <p:nvPr/>
        </p:nvSpPr>
        <p:spPr>
          <a:xfrm>
            <a:off x="7536160" y="4797152"/>
            <a:ext cx="1800200" cy="514343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위로 구부러진 화살표 31"/>
          <p:cNvSpPr/>
          <p:nvPr/>
        </p:nvSpPr>
        <p:spPr>
          <a:xfrm rot="14307967" flipH="1">
            <a:off x="3575720" y="5661248"/>
            <a:ext cx="1224136" cy="576064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591944" y="5805264"/>
            <a:ext cx="1584176" cy="28803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951984" y="5805264"/>
            <a:ext cx="1224136" cy="28803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오른쪽 화살표 34"/>
          <p:cNvSpPr/>
          <p:nvPr/>
        </p:nvSpPr>
        <p:spPr>
          <a:xfrm flipH="1">
            <a:off x="8400256" y="3789041"/>
            <a:ext cx="1872208" cy="51434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6240016" y="6309320"/>
            <a:ext cx="936104" cy="14401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320136" y="6309320"/>
            <a:ext cx="936104" cy="1440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7320136" y="6309320"/>
            <a:ext cx="576064" cy="144016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3791744" y="1916832"/>
            <a:ext cx="936104" cy="936104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508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8544272" y="198884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휴먼둥근헤드라인" pitchFamily="18" charset="-127"/>
                <a:ea typeface="휴먼둥근헤드라인" pitchFamily="18" charset="-127"/>
              </a:rPr>
              <a:t>2500</a:t>
            </a:r>
          </a:p>
          <a:p>
            <a:r>
              <a:rPr lang="en-US" altLang="ko-KR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휴먼둥근헤드라인" pitchFamily="18" charset="-127"/>
                <a:ea typeface="휴먼둥근헤드라인" pitchFamily="18" charset="-127"/>
              </a:rPr>
              <a:t>75000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456041" y="2420888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10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287688" y="116632"/>
            <a:ext cx="4536504" cy="5976664"/>
          </a:xfrm>
          <a:prstGeom prst="roundRect">
            <a:avLst>
              <a:gd name="adj" fmla="val 596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159896" y="1268760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1000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431704" y="1268760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10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888088" y="1124744"/>
            <a:ext cx="864096" cy="864096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0.99$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159896" y="2204864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2000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431704" y="2204864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21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888088" y="2060848"/>
            <a:ext cx="864096" cy="864096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1.99$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159896" y="3140968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4000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431704" y="3140968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32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888088" y="2996952"/>
            <a:ext cx="864096" cy="864096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2.99$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159896" y="4077072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8000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431704" y="4077072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50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888088" y="3933056"/>
            <a:ext cx="864096" cy="864096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4.99$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159896" y="5013176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16000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431704" y="5013176"/>
            <a:ext cx="165618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120</a:t>
            </a:r>
            <a:endParaRPr lang="ko-KR" alt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888088" y="4869160"/>
            <a:ext cx="864096" cy="864096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9.99$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원통 2"/>
          <p:cNvSpPr/>
          <p:nvPr/>
        </p:nvSpPr>
        <p:spPr>
          <a:xfrm>
            <a:off x="9336360" y="11592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DB</a:t>
            </a:r>
          </a:p>
        </p:txBody>
      </p:sp>
      <p:sp>
        <p:nvSpPr>
          <p:cNvPr id="4" name="원통 3"/>
          <p:cNvSpPr/>
          <p:nvPr/>
        </p:nvSpPr>
        <p:spPr>
          <a:xfrm>
            <a:off x="9488760" y="26832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DB</a:t>
            </a:r>
          </a:p>
        </p:txBody>
      </p:sp>
      <p:sp>
        <p:nvSpPr>
          <p:cNvPr id="5" name="원통 4"/>
          <p:cNvSpPr/>
          <p:nvPr/>
        </p:nvSpPr>
        <p:spPr>
          <a:xfrm>
            <a:off x="9641160" y="42072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Account DB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7287430" y="324704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569469" y="324705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Proxy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287430" y="1163912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Billing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3" name="직선 연결선 12"/>
          <p:cNvCxnSpPr>
            <a:stCxn id="6" idx="3"/>
            <a:endCxn id="3" idx="2"/>
          </p:cNvCxnSpPr>
          <p:nvPr/>
        </p:nvCxnSpPr>
        <p:spPr>
          <a:xfrm>
            <a:off x="8535712" y="605567"/>
            <a:ext cx="80064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1620845" y="685879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6" name="직선 연결선 15"/>
          <p:cNvCxnSpPr>
            <a:stCxn id="6" idx="1"/>
            <a:endCxn id="8" idx="3"/>
          </p:cNvCxnSpPr>
          <p:nvPr/>
        </p:nvCxnSpPr>
        <p:spPr>
          <a:xfrm flipH="1">
            <a:off x="4817751" y="605568"/>
            <a:ext cx="2469678" cy="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8" idx="1"/>
            <a:endCxn id="14" idx="3"/>
          </p:cNvCxnSpPr>
          <p:nvPr/>
        </p:nvCxnSpPr>
        <p:spPr>
          <a:xfrm flipH="1">
            <a:off x="2869128" y="605568"/>
            <a:ext cx="700341" cy="361174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5431360" y="1163911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3575291" y="1163912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Proxy</a:t>
            </a:r>
          </a:p>
        </p:txBody>
      </p:sp>
      <p:cxnSp>
        <p:nvCxnSpPr>
          <p:cNvPr id="37" name="직선 연결선 36"/>
          <p:cNvCxnSpPr>
            <a:stCxn id="34" idx="1"/>
            <a:endCxn id="14" idx="3"/>
          </p:cNvCxnSpPr>
          <p:nvPr/>
        </p:nvCxnSpPr>
        <p:spPr>
          <a:xfrm flipH="1" flipV="1">
            <a:off x="2869128" y="966743"/>
            <a:ext cx="706163" cy="478033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>
            <a:stCxn id="34" idx="3"/>
            <a:endCxn id="20" idx="1"/>
          </p:cNvCxnSpPr>
          <p:nvPr/>
        </p:nvCxnSpPr>
        <p:spPr>
          <a:xfrm flipV="1">
            <a:off x="4823573" y="1444775"/>
            <a:ext cx="607786" cy="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20" idx="3"/>
            <a:endCxn id="11" idx="1"/>
          </p:cNvCxnSpPr>
          <p:nvPr/>
        </p:nvCxnSpPr>
        <p:spPr>
          <a:xfrm>
            <a:off x="6679643" y="1444775"/>
            <a:ext cx="607787" cy="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0"/>
            <a:endCxn id="6" idx="2"/>
          </p:cNvCxnSpPr>
          <p:nvPr/>
        </p:nvCxnSpPr>
        <p:spPr>
          <a:xfrm flipV="1">
            <a:off x="7911571" y="886431"/>
            <a:ext cx="0" cy="27748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모서리가 둥근 직사각형 54"/>
          <p:cNvSpPr/>
          <p:nvPr/>
        </p:nvSpPr>
        <p:spPr>
          <a:xfrm>
            <a:off x="7287430" y="3145786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6" name="원통 55"/>
          <p:cNvSpPr/>
          <p:nvPr/>
        </p:nvSpPr>
        <p:spPr>
          <a:xfrm>
            <a:off x="9323075" y="2937012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DB</a:t>
            </a:r>
          </a:p>
        </p:txBody>
      </p:sp>
      <p:sp>
        <p:nvSpPr>
          <p:cNvPr id="57" name="원통 56"/>
          <p:cNvSpPr/>
          <p:nvPr/>
        </p:nvSpPr>
        <p:spPr>
          <a:xfrm>
            <a:off x="9475475" y="3089412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DB</a:t>
            </a:r>
          </a:p>
        </p:txBody>
      </p:sp>
      <p:sp>
        <p:nvSpPr>
          <p:cNvPr id="58" name="원통 57"/>
          <p:cNvSpPr/>
          <p:nvPr/>
        </p:nvSpPr>
        <p:spPr>
          <a:xfrm>
            <a:off x="9627875" y="3241812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DB</a:t>
            </a:r>
          </a:p>
        </p:txBody>
      </p:sp>
      <p:sp>
        <p:nvSpPr>
          <p:cNvPr id="63" name="모서리가 둥근 직사각형 62"/>
          <p:cNvSpPr/>
          <p:nvPr/>
        </p:nvSpPr>
        <p:spPr>
          <a:xfrm>
            <a:off x="5435559" y="3145786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5435558" y="4072621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431360" y="2218951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Billing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3569469" y="3145786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Proxy</a:t>
            </a:r>
          </a:p>
        </p:txBody>
      </p:sp>
      <p:sp>
        <p:nvSpPr>
          <p:cNvPr id="67" name="모서리가 둥근 직사각형 66"/>
          <p:cNvSpPr/>
          <p:nvPr/>
        </p:nvSpPr>
        <p:spPr>
          <a:xfrm>
            <a:off x="1620845" y="3115893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9" name="직선 연결선 68"/>
          <p:cNvCxnSpPr>
            <a:endCxn id="66" idx="1"/>
          </p:cNvCxnSpPr>
          <p:nvPr/>
        </p:nvCxnSpPr>
        <p:spPr>
          <a:xfrm>
            <a:off x="2869128" y="3426649"/>
            <a:ext cx="700341" cy="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66" idx="3"/>
            <a:endCxn id="63" idx="1"/>
          </p:cNvCxnSpPr>
          <p:nvPr/>
        </p:nvCxnSpPr>
        <p:spPr>
          <a:xfrm>
            <a:off x="4817752" y="3426649"/>
            <a:ext cx="617807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63" idx="3"/>
            <a:endCxn id="55" idx="1"/>
          </p:cNvCxnSpPr>
          <p:nvPr/>
        </p:nvCxnSpPr>
        <p:spPr>
          <a:xfrm>
            <a:off x="6683841" y="3426649"/>
            <a:ext cx="60358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55" idx="3"/>
          </p:cNvCxnSpPr>
          <p:nvPr/>
        </p:nvCxnSpPr>
        <p:spPr>
          <a:xfrm flipV="1">
            <a:off x="8535713" y="3426649"/>
            <a:ext cx="787363" cy="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stCxn id="65" idx="2"/>
            <a:endCxn id="63" idx="0"/>
          </p:cNvCxnSpPr>
          <p:nvPr/>
        </p:nvCxnSpPr>
        <p:spPr>
          <a:xfrm>
            <a:off x="6055502" y="2780677"/>
            <a:ext cx="4199" cy="365108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>
            <a:stCxn id="63" idx="2"/>
            <a:endCxn id="64" idx="0"/>
          </p:cNvCxnSpPr>
          <p:nvPr/>
        </p:nvCxnSpPr>
        <p:spPr>
          <a:xfrm flipH="1">
            <a:off x="6059700" y="3707512"/>
            <a:ext cx="1" cy="365108"/>
          </a:xfrm>
          <a:prstGeom prst="line">
            <a:avLst/>
          </a:prstGeom>
          <a:ln w="25400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>
            <a:stCxn id="65" idx="3"/>
            <a:endCxn id="55" idx="0"/>
          </p:cNvCxnSpPr>
          <p:nvPr/>
        </p:nvCxnSpPr>
        <p:spPr>
          <a:xfrm>
            <a:off x="6679643" y="2499815"/>
            <a:ext cx="1231929" cy="64597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원통 94"/>
          <p:cNvSpPr/>
          <p:nvPr/>
        </p:nvSpPr>
        <p:spPr>
          <a:xfrm>
            <a:off x="9337362" y="5324830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DB</a:t>
            </a:r>
          </a:p>
        </p:txBody>
      </p:sp>
      <p:sp>
        <p:nvSpPr>
          <p:cNvPr id="96" name="원통 95"/>
          <p:cNvSpPr/>
          <p:nvPr/>
        </p:nvSpPr>
        <p:spPr>
          <a:xfrm>
            <a:off x="9489762" y="5477230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DB</a:t>
            </a:r>
          </a:p>
        </p:txBody>
      </p:sp>
      <p:sp>
        <p:nvSpPr>
          <p:cNvPr id="97" name="원통 96"/>
          <p:cNvSpPr/>
          <p:nvPr/>
        </p:nvSpPr>
        <p:spPr>
          <a:xfrm>
            <a:off x="9642162" y="5629630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Analyze DB</a:t>
            </a:r>
          </a:p>
        </p:txBody>
      </p:sp>
      <p:sp>
        <p:nvSpPr>
          <p:cNvPr id="98" name="모서리가 둥근 직사각형 97"/>
          <p:cNvSpPr/>
          <p:nvPr/>
        </p:nvSpPr>
        <p:spPr>
          <a:xfrm>
            <a:off x="7329895" y="5533604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2" name="직선 연결선 101"/>
          <p:cNvCxnSpPr>
            <a:stCxn id="98" idx="3"/>
            <a:endCxn id="95" idx="2"/>
          </p:cNvCxnSpPr>
          <p:nvPr/>
        </p:nvCxnSpPr>
        <p:spPr>
          <a:xfrm>
            <a:off x="8578178" y="5814468"/>
            <a:ext cx="759185" cy="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모서리가 둥근 직사각형 102"/>
          <p:cNvSpPr/>
          <p:nvPr/>
        </p:nvSpPr>
        <p:spPr>
          <a:xfrm>
            <a:off x="5439360" y="5532542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5428449" y="6577137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Billing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3569469" y="5533604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Proxy</a:t>
            </a: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1620845" y="5532543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9" name="직선 연결선 108"/>
          <p:cNvCxnSpPr>
            <a:stCxn id="107" idx="3"/>
            <a:endCxn id="105" idx="1"/>
          </p:cNvCxnSpPr>
          <p:nvPr/>
        </p:nvCxnSpPr>
        <p:spPr>
          <a:xfrm>
            <a:off x="2869128" y="5813407"/>
            <a:ext cx="700341" cy="106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>
            <a:stCxn id="105" idx="3"/>
            <a:endCxn id="103" idx="1"/>
          </p:cNvCxnSpPr>
          <p:nvPr/>
        </p:nvCxnSpPr>
        <p:spPr>
          <a:xfrm flipV="1">
            <a:off x="4817751" y="5813405"/>
            <a:ext cx="621608" cy="1062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>
            <a:stCxn id="103" idx="3"/>
            <a:endCxn id="98" idx="1"/>
          </p:cNvCxnSpPr>
          <p:nvPr/>
        </p:nvCxnSpPr>
        <p:spPr>
          <a:xfrm>
            <a:off x="6687642" y="5813405"/>
            <a:ext cx="642252" cy="1062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>
            <a:stCxn id="104" idx="3"/>
          </p:cNvCxnSpPr>
          <p:nvPr/>
        </p:nvCxnSpPr>
        <p:spPr>
          <a:xfrm flipV="1">
            <a:off x="6676731" y="6094268"/>
            <a:ext cx="711252" cy="763733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40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통 1"/>
          <p:cNvSpPr/>
          <p:nvPr/>
        </p:nvSpPr>
        <p:spPr>
          <a:xfrm>
            <a:off x="695400" y="200944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</a:p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(Master)</a:t>
            </a:r>
          </a:p>
        </p:txBody>
      </p:sp>
      <p:sp>
        <p:nvSpPr>
          <p:cNvPr id="4" name="원통 3"/>
          <p:cNvSpPr/>
          <p:nvPr/>
        </p:nvSpPr>
        <p:spPr>
          <a:xfrm>
            <a:off x="3071664" y="200944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</a:p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(Slave)</a:t>
            </a:r>
          </a:p>
        </p:txBody>
      </p:sp>
      <p:cxnSp>
        <p:nvCxnSpPr>
          <p:cNvPr id="6" name="직선 연결선 5"/>
          <p:cNvCxnSpPr>
            <a:stCxn id="2" idx="4"/>
            <a:endCxn id="4" idx="2"/>
          </p:cNvCxnSpPr>
          <p:nvPr/>
        </p:nvCxnSpPr>
        <p:spPr>
          <a:xfrm>
            <a:off x="1919536" y="2499087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모서리가 둥근 직사각형 8"/>
          <p:cNvSpPr/>
          <p:nvPr/>
        </p:nvSpPr>
        <p:spPr>
          <a:xfrm>
            <a:off x="263352" y="1418886"/>
            <a:ext cx="4464496" cy="2304256"/>
          </a:xfrm>
          <a:prstGeom prst="roundRect">
            <a:avLst>
              <a:gd name="adj" fmla="val 68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88640" y="1490895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Replication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원통 10"/>
          <p:cNvSpPr/>
          <p:nvPr/>
        </p:nvSpPr>
        <p:spPr>
          <a:xfrm>
            <a:off x="3224064" y="216184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</a:p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(Slave)</a:t>
            </a:r>
          </a:p>
        </p:txBody>
      </p:sp>
      <p:sp>
        <p:nvSpPr>
          <p:cNvPr id="12" name="원통 11"/>
          <p:cNvSpPr/>
          <p:nvPr/>
        </p:nvSpPr>
        <p:spPr>
          <a:xfrm>
            <a:off x="3376464" y="231424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</a:p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(Slave)</a:t>
            </a:r>
          </a:p>
        </p:txBody>
      </p:sp>
      <p:sp>
        <p:nvSpPr>
          <p:cNvPr id="14" name="원통 13"/>
          <p:cNvSpPr/>
          <p:nvPr/>
        </p:nvSpPr>
        <p:spPr>
          <a:xfrm>
            <a:off x="7209656" y="200944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</a:p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(Master)</a:t>
            </a:r>
          </a:p>
        </p:txBody>
      </p:sp>
      <p:sp>
        <p:nvSpPr>
          <p:cNvPr id="15" name="원통 14"/>
          <p:cNvSpPr/>
          <p:nvPr/>
        </p:nvSpPr>
        <p:spPr>
          <a:xfrm>
            <a:off x="9585920" y="200944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</a:p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(Slave)</a:t>
            </a:r>
          </a:p>
        </p:txBody>
      </p:sp>
      <p:cxnSp>
        <p:nvCxnSpPr>
          <p:cNvPr id="16" name="직선 연결선 15"/>
          <p:cNvCxnSpPr>
            <a:stCxn id="14" idx="4"/>
            <a:endCxn id="15" idx="2"/>
          </p:cNvCxnSpPr>
          <p:nvPr/>
        </p:nvCxnSpPr>
        <p:spPr>
          <a:xfrm>
            <a:off x="8433792" y="2499087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6777608" y="1418886"/>
            <a:ext cx="4464496" cy="2304256"/>
          </a:xfrm>
          <a:prstGeom prst="roundRect">
            <a:avLst>
              <a:gd name="adj" fmla="val 68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9617" y="1490895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Replication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원통 18"/>
          <p:cNvSpPr/>
          <p:nvPr/>
        </p:nvSpPr>
        <p:spPr>
          <a:xfrm>
            <a:off x="9738320" y="216184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</a:p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(Slave)</a:t>
            </a:r>
          </a:p>
        </p:txBody>
      </p:sp>
      <p:sp>
        <p:nvSpPr>
          <p:cNvPr id="20" name="원통 19"/>
          <p:cNvSpPr/>
          <p:nvPr/>
        </p:nvSpPr>
        <p:spPr>
          <a:xfrm>
            <a:off x="9890720" y="2314249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</a:p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(Slave)</a:t>
            </a:r>
          </a:p>
        </p:txBody>
      </p:sp>
      <p:sp>
        <p:nvSpPr>
          <p:cNvPr id="21" name="오른쪽 화살표 20"/>
          <p:cNvSpPr/>
          <p:nvPr/>
        </p:nvSpPr>
        <p:spPr>
          <a:xfrm>
            <a:off x="5392688" y="2161849"/>
            <a:ext cx="720080" cy="674477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83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271464" y="404664"/>
            <a:ext cx="9361040" cy="5256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847528" y="1196752"/>
            <a:ext cx="3609736" cy="4032448"/>
          </a:xfrm>
          <a:prstGeom prst="rect">
            <a:avLst/>
          </a:prstGeom>
          <a:solidFill>
            <a:srgbClr val="FFFFCC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168243" y="1916429"/>
            <a:ext cx="29523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Key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3208" y="1357170"/>
            <a:ext cx="157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9933"/>
                </a:solidFill>
              </a:rPr>
              <a:t>HTTP Header</a:t>
            </a:r>
            <a:endParaRPr lang="ko-KR" altLang="en-US" dirty="0">
              <a:solidFill>
                <a:srgbClr val="FF9933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68243" y="2420485"/>
            <a:ext cx="295232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Value</a:t>
            </a:r>
            <a:endParaRPr lang="ko-KR" altLang="en-US" sz="1200" dirty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74248" y="2924541"/>
            <a:ext cx="29523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Key : Game Protocol Identifier</a:t>
            </a:r>
            <a:endParaRPr lang="ko-KR" altLang="en-US" sz="1200" dirty="0" smtClean="0">
              <a:solidFill>
                <a:srgbClr val="0066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68243" y="3932653"/>
            <a:ext cx="29523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Key :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 2" panose="05020102010507070707" pitchFamily="18" charset="2"/>
              </a:rPr>
              <a:t>  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74248" y="3428597"/>
            <a:ext cx="295232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Value : Game Protocol Contents(JSON)</a:t>
            </a:r>
            <a:endParaRPr lang="ko-KR" altLang="en-US" sz="1200" dirty="0">
              <a:solidFill>
                <a:srgbClr val="0066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168243" y="4436709"/>
            <a:ext cx="295232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Value :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  <a:sym typeface="Wingdings 2" panose="05020102010507070707" pitchFamily="18" charset="2"/>
              </a:rPr>
              <a:t>  </a:t>
            </a:r>
            <a:endParaRPr lang="ko-KR" altLang="en-US" sz="1200" dirty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528048" y="1196752"/>
            <a:ext cx="3609736" cy="4032448"/>
          </a:xfrm>
          <a:prstGeom prst="rect">
            <a:avLst/>
          </a:prstGeom>
          <a:solidFill>
            <a:srgbClr val="FFFFCC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1717" y="1382716"/>
            <a:ext cx="59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9933"/>
                </a:solidFill>
              </a:rPr>
              <a:t>Text</a:t>
            </a:r>
            <a:endParaRPr lang="ko-KR" altLang="en-US" dirty="0">
              <a:solidFill>
                <a:srgbClr val="FF9933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856752" y="1916429"/>
            <a:ext cx="2952328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HTTP Text</a:t>
            </a:r>
            <a:endParaRPr lang="ko-KR" altLang="en-US" sz="16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7488" y="599611"/>
            <a:ext cx="24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Network Event Packet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1805" y="2853403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0070C0"/>
                </a:solidFill>
                <a:sym typeface="Wingdings 2" panose="05020102010507070707" pitchFamily="18" charset="2"/>
              </a:rPr>
              <a:t>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046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680176" y="2348880"/>
            <a:ext cx="2736304" cy="3096344"/>
          </a:xfrm>
          <a:prstGeom prst="rect">
            <a:avLst/>
          </a:prstGeom>
          <a:solidFill>
            <a:srgbClr val="FFFFCC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10755" y="3504299"/>
            <a:ext cx="2159171" cy="1004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Contents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15480" y="3489543"/>
            <a:ext cx="21591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Protocol Code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5855" y="2509298"/>
            <a:ext cx="2395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9933"/>
                </a:solidFill>
              </a:rPr>
              <a:t>Network Event Protocol</a:t>
            </a:r>
            <a:endParaRPr lang="ko-KR" altLang="en-US" sz="1600" dirty="0">
              <a:solidFill>
                <a:srgbClr val="FF9933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15480" y="3993599"/>
            <a:ext cx="215917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Protocol Version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965534" y="4187017"/>
            <a:ext cx="2159171" cy="1004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Contents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968207" y="3178905"/>
            <a:ext cx="21591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Protocol Code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968207" y="3682961"/>
            <a:ext cx="215917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Protocol Version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4384" y="3670433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0070C0"/>
                </a:solidFill>
                <a:sym typeface="Wingdings 2" panose="05020102010507070707" pitchFamily="18" charset="2"/>
              </a:rPr>
              <a:t>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9659" y="3591210"/>
            <a:ext cx="58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 2" panose="05020102010507070707" pitchFamily="18" charset="2"/>
              </a:rPr>
              <a:t>=</a:t>
            </a:r>
            <a:endParaRPr lang="ko-KR" altLang="en-US" sz="4800" b="1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18657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913256" y="2751743"/>
            <a:ext cx="2159171" cy="1004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Contents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780928"/>
            <a:ext cx="21591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Protocol Code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284984"/>
            <a:ext cx="215917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Protocol Version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904312" y="1250194"/>
            <a:ext cx="2880319" cy="3983028"/>
          </a:xfrm>
          <a:prstGeom prst="rect">
            <a:avLst/>
          </a:prstGeom>
          <a:solidFill>
            <a:srgbClr val="FFFFCC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7984" y="1410613"/>
            <a:ext cx="251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9933"/>
                </a:solidFill>
              </a:rPr>
              <a:t>Client To Server Request</a:t>
            </a:r>
            <a:endParaRPr lang="ko-KR" altLang="en-US" sz="1600" dirty="0">
              <a:solidFill>
                <a:srgbClr val="FF9933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271526" y="3996677"/>
            <a:ext cx="2159171" cy="1004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Contents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271527" y="1967036"/>
            <a:ext cx="21591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Protocol Code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271527" y="2471092"/>
            <a:ext cx="215917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Protocol Version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56628" y="2780928"/>
            <a:ext cx="21591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User ID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956628" y="3284984"/>
            <a:ext cx="215917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Authentication Number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271527" y="2975148"/>
            <a:ext cx="21591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User ID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271527" y="3479204"/>
            <a:ext cx="215917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Authentication Number</a:t>
            </a:r>
            <a:endParaRPr lang="ko-KR" altLang="en-US" sz="1200" dirty="0" smtClean="0">
              <a:solidFill>
                <a:schemeClr val="accent5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1806" y="2945652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0070C0"/>
                </a:solidFill>
                <a:sym typeface="Wingdings 2" panose="05020102010507070707" pitchFamily="18" charset="2"/>
              </a:rPr>
              <a:t>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3983" y="295959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0070C0"/>
                </a:solidFill>
                <a:sym typeface="Wingdings 2" panose="05020102010507070707" pitchFamily="18" charset="2"/>
              </a:rPr>
              <a:t>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4859" y="2811677"/>
            <a:ext cx="58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 2" panose="05020102010507070707" pitchFamily="18" charset="2"/>
              </a:rPr>
              <a:t>=</a:t>
            </a:r>
            <a:endParaRPr lang="ko-KR" altLang="en-US" sz="4800" b="1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6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직선 연결선 83"/>
          <p:cNvCxnSpPr/>
          <p:nvPr/>
        </p:nvCxnSpPr>
        <p:spPr>
          <a:xfrm>
            <a:off x="6023992" y="476672"/>
            <a:ext cx="0" cy="4824536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13" idx="3"/>
            <a:endCxn id="15" idx="1"/>
          </p:cNvCxnSpPr>
          <p:nvPr/>
        </p:nvCxnSpPr>
        <p:spPr>
          <a:xfrm>
            <a:off x="7859679" y="2716088"/>
            <a:ext cx="1163429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6611396" y="2435224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 Module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0" name="직선 화살표 연결선 49"/>
          <p:cNvCxnSpPr>
            <a:stCxn id="14" idx="3"/>
            <a:endCxn id="16" idx="1"/>
          </p:cNvCxnSpPr>
          <p:nvPr/>
        </p:nvCxnSpPr>
        <p:spPr>
          <a:xfrm flipV="1">
            <a:off x="7863091" y="4403615"/>
            <a:ext cx="1160017" cy="1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6614808" y="412275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Tool 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Module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9024732" y="747696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 Application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611396" y="74769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 Module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279576" y="2435223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Common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236671" y="4109480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Tool</a:t>
            </a:r>
          </a:p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Common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236671" y="2435224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</a:p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Common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236671" y="74769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</a:p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Common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9023108" y="243522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 Application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023108" y="4122751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Tool Application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43193" y="2435223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Utility</a:t>
            </a:r>
            <a:endParaRPr lang="en-US" altLang="ko-KR" sz="12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763796" y="2587624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 Module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916196" y="2740024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 Module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9175508" y="258762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 Application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327908" y="274002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 Application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9175508" y="4275151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Tool Application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327908" y="4427551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Tool Application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6767208" y="427515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Tool 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Module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6919608" y="442755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Tool 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Module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32" name="직선 화살표 연결선 31"/>
          <p:cNvCxnSpPr>
            <a:stCxn id="18" idx="3"/>
            <a:endCxn id="4" idx="1"/>
          </p:cNvCxnSpPr>
          <p:nvPr/>
        </p:nvCxnSpPr>
        <p:spPr>
          <a:xfrm>
            <a:off x="1591476" y="2716087"/>
            <a:ext cx="688100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4" idx="3"/>
            <a:endCxn id="9" idx="1"/>
          </p:cNvCxnSpPr>
          <p:nvPr/>
        </p:nvCxnSpPr>
        <p:spPr>
          <a:xfrm flipV="1">
            <a:off x="3527859" y="1028559"/>
            <a:ext cx="708812" cy="1687528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4" idx="3"/>
            <a:endCxn id="8" idx="1"/>
          </p:cNvCxnSpPr>
          <p:nvPr/>
        </p:nvCxnSpPr>
        <p:spPr>
          <a:xfrm>
            <a:off x="3527859" y="2716087"/>
            <a:ext cx="708812" cy="1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4" idx="3"/>
            <a:endCxn id="7" idx="1"/>
          </p:cNvCxnSpPr>
          <p:nvPr/>
        </p:nvCxnSpPr>
        <p:spPr>
          <a:xfrm>
            <a:off x="3527859" y="2716087"/>
            <a:ext cx="708812" cy="167425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9" idx="3"/>
            <a:endCxn id="3" idx="1"/>
          </p:cNvCxnSpPr>
          <p:nvPr/>
        </p:nvCxnSpPr>
        <p:spPr>
          <a:xfrm>
            <a:off x="5484954" y="1028559"/>
            <a:ext cx="1126442" cy="1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8" idx="3"/>
            <a:endCxn id="13" idx="1"/>
          </p:cNvCxnSpPr>
          <p:nvPr/>
        </p:nvCxnSpPr>
        <p:spPr>
          <a:xfrm>
            <a:off x="5484954" y="2716088"/>
            <a:ext cx="1126442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stCxn id="7" idx="3"/>
            <a:endCxn id="14" idx="1"/>
          </p:cNvCxnSpPr>
          <p:nvPr/>
        </p:nvCxnSpPr>
        <p:spPr>
          <a:xfrm>
            <a:off x="5484954" y="4390344"/>
            <a:ext cx="1129854" cy="1327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3" idx="3"/>
            <a:endCxn id="2" idx="1"/>
          </p:cNvCxnSpPr>
          <p:nvPr/>
        </p:nvCxnSpPr>
        <p:spPr>
          <a:xfrm>
            <a:off x="7859679" y="1028560"/>
            <a:ext cx="1165053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7" idx="3"/>
          </p:cNvCxnSpPr>
          <p:nvPr/>
        </p:nvCxnSpPr>
        <p:spPr>
          <a:xfrm flipV="1">
            <a:off x="5484954" y="3125414"/>
            <a:ext cx="1160017" cy="126493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8472264" y="476672"/>
            <a:ext cx="0" cy="4824536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243119" y="5517232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b="1" dirty="0" smtClean="0">
                <a:solidFill>
                  <a:schemeClr val="accent3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공통 모듈</a:t>
            </a:r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08800" y="5519268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b="1" dirty="0" smtClean="0">
                <a:solidFill>
                  <a:schemeClr val="accent3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전용 모듈</a:t>
            </a:r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147868" y="5517232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b="1" dirty="0" smtClean="0">
                <a:solidFill>
                  <a:schemeClr val="accent3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실행 모듈</a:t>
            </a:r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685864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605238" y="2204864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Parse &amp; Loader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468175" y="119675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135560" y="1196752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Script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 rot="19655051">
            <a:off x="5112822" y="2149499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 rot="2264191">
            <a:off x="2911737" y="2156308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620575" y="134915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772975" y="150155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원통 8"/>
          <p:cNvSpPr/>
          <p:nvPr/>
        </p:nvSpPr>
        <p:spPr>
          <a:xfrm>
            <a:off x="8788926" y="1084002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 Container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7689068" y="1297595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460364" y="3789040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135560" y="3787398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Script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 rot="16200000">
            <a:off x="6335448" y="4903137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오른쪽 화살표 14"/>
          <p:cNvSpPr/>
          <p:nvPr/>
        </p:nvSpPr>
        <p:spPr>
          <a:xfrm rot="5400000">
            <a:off x="5658613" y="4903136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12764" y="3941440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765164" y="4093840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원통 17"/>
          <p:cNvSpPr/>
          <p:nvPr/>
        </p:nvSpPr>
        <p:spPr>
          <a:xfrm>
            <a:off x="8781115" y="3676290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 Container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7681257" y="3889883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447928" y="5492847"/>
            <a:ext cx="154001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</a:rPr>
              <a:t>Deserialize</a:t>
            </a:r>
            <a:r>
              <a:rPr lang="en-US" altLang="ko-KR" sz="1600" dirty="0" smtClean="0">
                <a:solidFill>
                  <a:schemeClr val="tx1"/>
                </a:solidFill>
              </a:rPr>
              <a:t>()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200020" y="3917920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155815" y="5392003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Script Format Lib.</a:t>
            </a:r>
            <a:endParaRPr lang="en-US" altLang="ko-KR" sz="12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4" name="직선 화살표 연결선 23"/>
          <p:cNvCxnSpPr>
            <a:stCxn id="22" idx="3"/>
            <a:endCxn id="20" idx="1"/>
          </p:cNvCxnSpPr>
          <p:nvPr/>
        </p:nvCxnSpPr>
        <p:spPr>
          <a:xfrm>
            <a:off x="3404098" y="5672867"/>
            <a:ext cx="204383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874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468175" y="119675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135560" y="1196752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Character</a:t>
            </a:r>
          </a:p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Script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620575" y="134915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772975" y="150155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Character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원통 5"/>
          <p:cNvSpPr/>
          <p:nvPr/>
        </p:nvSpPr>
        <p:spPr>
          <a:xfrm>
            <a:off x="8788926" y="1084002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Character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 Container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7689068" y="1297595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204053" y="1297595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468175" y="249289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135560" y="2492896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Item</a:t>
            </a:r>
          </a:p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Script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620575" y="264529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772975" y="279769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Item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원통 12"/>
          <p:cNvSpPr/>
          <p:nvPr/>
        </p:nvSpPr>
        <p:spPr>
          <a:xfrm>
            <a:off x="8788926" y="2380146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Item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 Container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7689068" y="2593739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204053" y="2593739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468175" y="3794375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135560" y="3794375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Skill</a:t>
            </a:r>
          </a:p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Script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620575" y="3946775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772975" y="4099175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Skill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원통 19"/>
          <p:cNvSpPr/>
          <p:nvPr/>
        </p:nvSpPr>
        <p:spPr>
          <a:xfrm>
            <a:off x="8788926" y="3681625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Skill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Info Object Container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7689068" y="3895218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4204053" y="3895218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489" y="491118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3504" y="491118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9782" y="491118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6993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직선 연결선 51"/>
          <p:cNvCxnSpPr/>
          <p:nvPr/>
        </p:nvCxnSpPr>
        <p:spPr>
          <a:xfrm>
            <a:off x="3557609" y="332656"/>
            <a:ext cx="0" cy="6244039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6096000" y="332656"/>
            <a:ext cx="0" cy="6244039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8640910" y="288879"/>
            <a:ext cx="0" cy="6244039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1468319" y="234194"/>
            <a:ext cx="0" cy="6244039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-1536848" y="901335"/>
            <a:ext cx="2016224" cy="45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로그인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-96688" y="0"/>
            <a:ext cx="2016224" cy="45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애플리케이션 실행</a:t>
            </a:r>
            <a:endParaRPr lang="en-US" altLang="ko-KR" sz="1200" dirty="0" smtClean="0">
              <a:solidFill>
                <a:schemeClr val="tx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55329" y="901335"/>
            <a:ext cx="2016224" cy="45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계정 생성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743666" y="2718541"/>
            <a:ext cx="2016224" cy="45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계정 식별 번호 할당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4127635" y="6280288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endParaRPr lang="en-US" altLang="ko-KR" sz="1200" dirty="0" smtClean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66486" y="6280289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536848" y="1895092"/>
            <a:ext cx="2016224" cy="45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저장된 계정 인증 번호</a:t>
            </a:r>
            <a:endParaRPr lang="en-US" altLang="ko-KR" sz="1200" dirty="0" smtClean="0">
              <a:solidFill>
                <a:schemeClr val="tx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가져오기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1856640" y="2718541"/>
            <a:ext cx="2016224" cy="45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플레이어 정보에 </a:t>
            </a:r>
            <a:endParaRPr lang="en-US" altLang="ko-KR" sz="1200" dirty="0" smtClean="0">
              <a:solidFill>
                <a:schemeClr val="tx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계정 식별 번호 저장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816079" y="6295833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96689" y="5416969"/>
            <a:ext cx="2016224" cy="4582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게임 진입</a:t>
            </a:r>
          </a:p>
        </p:txBody>
      </p:sp>
      <p:sp>
        <p:nvSpPr>
          <p:cNvPr id="16" name="원통 15"/>
          <p:cNvSpPr/>
          <p:nvPr/>
        </p:nvSpPr>
        <p:spPr>
          <a:xfrm>
            <a:off x="12252684" y="6175900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endParaRPr lang="en-US" altLang="ko-KR" sz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43665" y="3645024"/>
            <a:ext cx="2016224" cy="45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계정 인증 번호 할당</a:t>
            </a:r>
          </a:p>
        </p:txBody>
      </p:sp>
      <p:cxnSp>
        <p:nvCxnSpPr>
          <p:cNvPr id="19" name="꺾인 연결선 18"/>
          <p:cNvCxnSpPr/>
          <p:nvPr/>
        </p:nvCxnSpPr>
        <p:spPr>
          <a:xfrm rot="5400000">
            <a:off x="5582" y="472532"/>
            <a:ext cx="443102" cy="432048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/>
          <p:nvPr/>
        </p:nvCxnSpPr>
        <p:spPr>
          <a:xfrm rot="16200000" flipH="1">
            <a:off x="1378376" y="462135"/>
            <a:ext cx="470808" cy="450428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10465039" y="3610902"/>
            <a:ext cx="2016224" cy="45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계정 인증 번호 저장</a:t>
            </a:r>
          </a:p>
        </p:txBody>
      </p:sp>
      <p:sp>
        <p:nvSpPr>
          <p:cNvPr id="23" name="원통 22"/>
          <p:cNvSpPr/>
          <p:nvPr/>
        </p:nvSpPr>
        <p:spPr>
          <a:xfrm>
            <a:off x="9456445" y="6191445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5" name="직선 화살표 연결선 24"/>
          <p:cNvCxnSpPr>
            <a:stCxn id="2" idx="2"/>
            <a:endCxn id="10" idx="0"/>
          </p:cNvCxnSpPr>
          <p:nvPr/>
        </p:nvCxnSpPr>
        <p:spPr>
          <a:xfrm>
            <a:off x="-528736" y="1359568"/>
            <a:ext cx="0" cy="535524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>
            <a:stCxn id="4" idx="2"/>
            <a:endCxn id="5" idx="0"/>
          </p:cNvCxnSpPr>
          <p:nvPr/>
        </p:nvCxnSpPr>
        <p:spPr>
          <a:xfrm rot="16200000" flipH="1">
            <a:off x="2878123" y="844885"/>
            <a:ext cx="1358973" cy="2388337"/>
          </a:xfrm>
          <a:prstGeom prst="bentConnector3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7"/>
          <p:cNvCxnSpPr>
            <a:stCxn id="5" idx="2"/>
            <a:endCxn id="17" idx="0"/>
          </p:cNvCxnSpPr>
          <p:nvPr/>
        </p:nvCxnSpPr>
        <p:spPr>
          <a:xfrm rot="5400000">
            <a:off x="4517653" y="3410899"/>
            <a:ext cx="468250" cy="1"/>
          </a:xfrm>
          <a:prstGeom prst="bentConnector3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17" idx="3"/>
            <a:endCxn id="22" idx="1"/>
          </p:cNvCxnSpPr>
          <p:nvPr/>
        </p:nvCxnSpPr>
        <p:spPr>
          <a:xfrm flipV="1">
            <a:off x="5759889" y="3840019"/>
            <a:ext cx="4705150" cy="34122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stCxn id="5" idx="3"/>
            <a:endCxn id="11" idx="1"/>
          </p:cNvCxnSpPr>
          <p:nvPr/>
        </p:nvCxnSpPr>
        <p:spPr>
          <a:xfrm>
            <a:off x="5759890" y="2947658"/>
            <a:ext cx="6096750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꺾인 연결선 45"/>
          <p:cNvCxnSpPr>
            <a:stCxn id="17" idx="1"/>
            <a:endCxn id="14" idx="3"/>
          </p:cNvCxnSpPr>
          <p:nvPr/>
        </p:nvCxnSpPr>
        <p:spPr>
          <a:xfrm rot="10800000" flipV="1">
            <a:off x="1919535" y="3874140"/>
            <a:ext cx="1824130" cy="1771945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743930" y="4732382"/>
            <a:ext cx="2016224" cy="45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계정 인증 번호로 </a:t>
            </a:r>
            <a:endParaRPr lang="en-US" altLang="ko-KR" sz="1200" dirty="0" smtClean="0">
              <a:solidFill>
                <a:schemeClr val="tx1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인증 시도</a:t>
            </a:r>
          </a:p>
        </p:txBody>
      </p:sp>
      <p:cxnSp>
        <p:nvCxnSpPr>
          <p:cNvPr id="27" name="꺾인 연결선 26"/>
          <p:cNvCxnSpPr>
            <a:stCxn id="10" idx="2"/>
          </p:cNvCxnSpPr>
          <p:nvPr/>
        </p:nvCxnSpPr>
        <p:spPr>
          <a:xfrm rot="16200000" flipH="1">
            <a:off x="369821" y="1454767"/>
            <a:ext cx="2475286" cy="4272401"/>
          </a:xfrm>
          <a:prstGeom prst="bentConnector2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endCxn id="14" idx="0"/>
          </p:cNvCxnSpPr>
          <p:nvPr/>
        </p:nvCxnSpPr>
        <p:spPr>
          <a:xfrm rot="10800000" flipV="1">
            <a:off x="911423" y="5079179"/>
            <a:ext cx="2832242" cy="337790"/>
          </a:xfrm>
          <a:prstGeom prst="bentConnector2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/>
          <p:nvPr/>
        </p:nvCxnSpPr>
        <p:spPr>
          <a:xfrm rot="16200000" flipH="1">
            <a:off x="11146758" y="4745939"/>
            <a:ext cx="2089700" cy="770220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11" idx="2"/>
            <a:endCxn id="16" idx="1"/>
          </p:cNvCxnSpPr>
          <p:nvPr/>
        </p:nvCxnSpPr>
        <p:spPr>
          <a:xfrm>
            <a:off x="12864752" y="3176774"/>
            <a:ext cx="0" cy="299912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94558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456554" y="764704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279576" y="76470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원통 3"/>
          <p:cNvSpPr/>
          <p:nvPr/>
        </p:nvSpPr>
        <p:spPr>
          <a:xfrm>
            <a:off x="8624906" y="66031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3536485" y="908720"/>
            <a:ext cx="1920069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3536485" y="1124744"/>
            <a:ext cx="1920069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6704837" y="908720"/>
            <a:ext cx="1920069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6704837" y="1124744"/>
            <a:ext cx="1920069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14520" y="555067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① Request / Notify</a:t>
            </a:r>
            <a:endParaRPr lang="ko-KR" altLang="en-US" sz="14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8617" y="561371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② </a:t>
            </a:r>
            <a:r>
              <a:rPr lang="en-US" altLang="ko-KR" sz="1400" dirty="0" err="1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DBCommand</a:t>
            </a:r>
            <a:endParaRPr lang="ko-KR" altLang="en-US" sz="14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2869" y="1144641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③ </a:t>
            </a:r>
            <a:r>
              <a:rPr lang="en-US" altLang="ko-KR" sz="1400" dirty="0" err="1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DBResult</a:t>
            </a:r>
            <a:endParaRPr lang="ko-KR" altLang="en-US" sz="14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9510" y="1141513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④ </a:t>
            </a:r>
            <a:r>
              <a:rPr lang="en-US" altLang="ko-KR" sz="14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Response</a:t>
            </a:r>
            <a:endParaRPr lang="ko-KR" altLang="en-US" sz="14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788192" y="4005064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 Common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523606" y="2728494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 Common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523605" y="4005064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 Common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522223" y="4005064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523604" y="5464798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Service Command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8" name="직선 화살표 연결선 27"/>
          <p:cNvCxnSpPr>
            <a:stCxn id="22" idx="3"/>
            <a:endCxn id="23" idx="1"/>
          </p:cNvCxnSpPr>
          <p:nvPr/>
        </p:nvCxnSpPr>
        <p:spPr>
          <a:xfrm flipV="1">
            <a:off x="2036475" y="3009358"/>
            <a:ext cx="1487131" cy="1276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2" idx="3"/>
            <a:endCxn id="24" idx="1"/>
          </p:cNvCxnSpPr>
          <p:nvPr/>
        </p:nvCxnSpPr>
        <p:spPr>
          <a:xfrm>
            <a:off x="2036475" y="4285928"/>
            <a:ext cx="148713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22" idx="3"/>
            <a:endCxn id="26" idx="1"/>
          </p:cNvCxnSpPr>
          <p:nvPr/>
        </p:nvCxnSpPr>
        <p:spPr>
          <a:xfrm>
            <a:off x="2036475" y="4285928"/>
            <a:ext cx="1487129" cy="14597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24" idx="3"/>
            <a:endCxn id="25" idx="1"/>
          </p:cNvCxnSpPr>
          <p:nvPr/>
        </p:nvCxnSpPr>
        <p:spPr>
          <a:xfrm>
            <a:off x="4771888" y="4285928"/>
            <a:ext cx="175033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원통 40"/>
          <p:cNvSpPr/>
          <p:nvPr/>
        </p:nvSpPr>
        <p:spPr>
          <a:xfrm>
            <a:off x="9520840" y="2624107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9520840" y="4005065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9520840" y="5464798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Manage Tools</a:t>
            </a:r>
            <a:endParaRPr lang="en-US" altLang="ko-KR" sz="12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46" name="직선 화살표 연결선 45"/>
          <p:cNvCxnSpPr>
            <a:stCxn id="26" idx="3"/>
            <a:endCxn id="44" idx="1"/>
          </p:cNvCxnSpPr>
          <p:nvPr/>
        </p:nvCxnSpPr>
        <p:spPr>
          <a:xfrm>
            <a:off x="4771887" y="5745662"/>
            <a:ext cx="47489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7770506" y="4293128"/>
            <a:ext cx="175033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23" idx="3"/>
            <a:endCxn id="41" idx="2"/>
          </p:cNvCxnSpPr>
          <p:nvPr/>
        </p:nvCxnSpPr>
        <p:spPr>
          <a:xfrm>
            <a:off x="4771889" y="3009358"/>
            <a:ext cx="474895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>
            <a:stCxn id="26" idx="3"/>
            <a:endCxn id="25" idx="1"/>
          </p:cNvCxnSpPr>
          <p:nvPr/>
        </p:nvCxnSpPr>
        <p:spPr>
          <a:xfrm flipV="1">
            <a:off x="4771887" y="4285928"/>
            <a:ext cx="1750336" cy="14597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23" idx="3"/>
            <a:endCxn id="25" idx="1"/>
          </p:cNvCxnSpPr>
          <p:nvPr/>
        </p:nvCxnSpPr>
        <p:spPr>
          <a:xfrm>
            <a:off x="4771889" y="3009358"/>
            <a:ext cx="1750334" cy="1276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9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703512" y="1484785"/>
            <a:ext cx="7560840" cy="4824535"/>
          </a:xfrm>
          <a:prstGeom prst="roundRect">
            <a:avLst>
              <a:gd name="adj" fmla="val 596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23" name="양쪽 모서리가 둥근 사각형 122"/>
          <p:cNvSpPr/>
          <p:nvPr/>
        </p:nvSpPr>
        <p:spPr>
          <a:xfrm rot="10800000">
            <a:off x="6744073" y="5157192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양쪽 모서리가 둥근 사각형 123"/>
          <p:cNvSpPr/>
          <p:nvPr/>
        </p:nvSpPr>
        <p:spPr>
          <a:xfrm rot="10800000">
            <a:off x="7896201" y="5157191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5" name="직선 연결선 124"/>
          <p:cNvCxnSpPr/>
          <p:nvPr/>
        </p:nvCxnSpPr>
        <p:spPr>
          <a:xfrm>
            <a:off x="6744072" y="530120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직사각형 125"/>
          <p:cNvSpPr/>
          <p:nvPr/>
        </p:nvSpPr>
        <p:spPr>
          <a:xfrm>
            <a:off x="6744072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장비</a:t>
            </a:r>
            <a:endParaRPr lang="ko-KR" altLang="en-US" dirty="0"/>
          </a:p>
        </p:txBody>
      </p:sp>
      <p:sp>
        <p:nvSpPr>
          <p:cNvPr id="127" name="직사각형 126"/>
          <p:cNvSpPr/>
          <p:nvPr/>
        </p:nvSpPr>
        <p:spPr>
          <a:xfrm>
            <a:off x="7896200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소모품</a:t>
            </a:r>
            <a:endParaRPr lang="ko-KR" altLang="en-US" dirty="0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591944" y="1988840"/>
            <a:ext cx="3456384" cy="3312368"/>
          </a:xfrm>
          <a:prstGeom prst="roundRect">
            <a:avLst>
              <a:gd name="adj" fmla="val 596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29" name="양쪽 모서리가 둥근 사각형 128"/>
          <p:cNvSpPr/>
          <p:nvPr/>
        </p:nvSpPr>
        <p:spPr>
          <a:xfrm rot="10800000">
            <a:off x="5807968" y="1988840"/>
            <a:ext cx="2088232" cy="36004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5807968" y="198884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oper Std Black" pitchFamily="18" charset="0"/>
              </a:rPr>
              <a:t>INVENTORY</a:t>
            </a:r>
            <a:endParaRPr lang="ko-KR" altLang="en-US" b="1" i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131" name="직사각형 130"/>
          <p:cNvSpPr/>
          <p:nvPr/>
        </p:nvSpPr>
        <p:spPr>
          <a:xfrm>
            <a:off x="5591944" y="5013176"/>
            <a:ext cx="7200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양쪽 모서리가 둥근 사각형 131"/>
          <p:cNvSpPr/>
          <p:nvPr/>
        </p:nvSpPr>
        <p:spPr>
          <a:xfrm rot="10800000">
            <a:off x="5591944" y="5301208"/>
            <a:ext cx="1152128" cy="50405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직사각형 132"/>
          <p:cNvSpPr/>
          <p:nvPr/>
        </p:nvSpPr>
        <p:spPr>
          <a:xfrm>
            <a:off x="5591944" y="537321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전체</a:t>
            </a:r>
            <a:endParaRPr lang="ko-KR" altLang="en-US" dirty="0"/>
          </a:p>
        </p:txBody>
      </p:sp>
      <p:sp>
        <p:nvSpPr>
          <p:cNvPr id="134" name="직사각형 133"/>
          <p:cNvSpPr/>
          <p:nvPr/>
        </p:nvSpPr>
        <p:spPr>
          <a:xfrm>
            <a:off x="5591944" y="5229200"/>
            <a:ext cx="115212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5" name="직선 연결선 134"/>
          <p:cNvCxnSpPr/>
          <p:nvPr/>
        </p:nvCxnSpPr>
        <p:spPr>
          <a:xfrm>
            <a:off x="5591944" y="4437112"/>
            <a:ext cx="0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>
            <a:off x="6744072" y="530120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양쪽 모서리가 둥근 사각형 109"/>
          <p:cNvSpPr/>
          <p:nvPr/>
        </p:nvSpPr>
        <p:spPr>
          <a:xfrm rot="10800000">
            <a:off x="1919536" y="5301208"/>
            <a:ext cx="1152128" cy="50405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1" name="양쪽 모서리가 둥근 사각형 110"/>
          <p:cNvSpPr/>
          <p:nvPr/>
        </p:nvSpPr>
        <p:spPr>
          <a:xfrm rot="10800000">
            <a:off x="3071665" y="5157192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양쪽 모서리가 둥근 사각형 111"/>
          <p:cNvSpPr/>
          <p:nvPr/>
        </p:nvSpPr>
        <p:spPr>
          <a:xfrm rot="10800000">
            <a:off x="4223793" y="5157191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1919536" y="1988840"/>
            <a:ext cx="3456384" cy="3312368"/>
          </a:xfrm>
          <a:prstGeom prst="roundRect">
            <a:avLst>
              <a:gd name="adj" fmla="val 596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14" name="양쪽 모서리가 둥근 사각형 113"/>
          <p:cNvSpPr/>
          <p:nvPr/>
        </p:nvSpPr>
        <p:spPr>
          <a:xfrm rot="10800000">
            <a:off x="2135560" y="1988840"/>
            <a:ext cx="2088232" cy="36004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직사각형 114"/>
          <p:cNvSpPr/>
          <p:nvPr/>
        </p:nvSpPr>
        <p:spPr>
          <a:xfrm>
            <a:off x="2135560" y="198884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STORE</a:t>
            </a:r>
            <a:endParaRPr lang="ko-KR" altLang="en-US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1919536" y="5157192"/>
            <a:ext cx="115212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7" name="직선 연결선 116"/>
          <p:cNvCxnSpPr/>
          <p:nvPr/>
        </p:nvCxnSpPr>
        <p:spPr>
          <a:xfrm>
            <a:off x="3071664" y="530120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직사각형 117"/>
          <p:cNvSpPr/>
          <p:nvPr/>
        </p:nvSpPr>
        <p:spPr>
          <a:xfrm>
            <a:off x="1919536" y="5013176"/>
            <a:ext cx="7200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9" name="직선 연결선 118"/>
          <p:cNvCxnSpPr/>
          <p:nvPr/>
        </p:nvCxnSpPr>
        <p:spPr>
          <a:xfrm>
            <a:off x="1919536" y="4365104"/>
            <a:ext cx="0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/>
          <p:cNvSpPr/>
          <p:nvPr/>
        </p:nvSpPr>
        <p:spPr>
          <a:xfrm>
            <a:off x="1919536" y="537321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전체</a:t>
            </a:r>
            <a:endParaRPr lang="ko-KR" altLang="en-US" dirty="0"/>
          </a:p>
        </p:txBody>
      </p:sp>
      <p:sp>
        <p:nvSpPr>
          <p:cNvPr id="121" name="직사각형 120"/>
          <p:cNvSpPr/>
          <p:nvPr/>
        </p:nvSpPr>
        <p:spPr>
          <a:xfrm>
            <a:off x="3071664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장비</a:t>
            </a:r>
            <a:endParaRPr lang="ko-KR" altLang="en-US" dirty="0"/>
          </a:p>
        </p:txBody>
      </p:sp>
      <p:sp>
        <p:nvSpPr>
          <p:cNvPr id="122" name="직사각형 121"/>
          <p:cNvSpPr/>
          <p:nvPr/>
        </p:nvSpPr>
        <p:spPr>
          <a:xfrm>
            <a:off x="4223792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소모품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2063552" y="2492896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063552" y="3284984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2063552" y="4077072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063552" y="4869160"/>
            <a:ext cx="316835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735960" y="2852936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735960" y="3645024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735960" y="4437112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735960" y="2492896"/>
            <a:ext cx="316835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135560" y="4149080"/>
            <a:ext cx="576064" cy="576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2641396" y="254516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포션</a:t>
            </a:r>
            <a:endParaRPr lang="ko-KR" altLang="en-US" sz="14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639616" y="3337248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무기 강화 주문서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312024" y="3717033"/>
            <a:ext cx="1733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방어구</a:t>
            </a:r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 강화 주문서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681079" y="4149081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마력의 곤봉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6312024" y="4509121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지옥 화염 지팡이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6353487" y="2924945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죽음의 반지</a:t>
            </a:r>
          </a:p>
        </p:txBody>
      </p:sp>
      <p:sp>
        <p:nvSpPr>
          <p:cNvPr id="48" name="위쪽/아래쪽 화살표 47"/>
          <p:cNvSpPr/>
          <p:nvPr/>
        </p:nvSpPr>
        <p:spPr>
          <a:xfrm>
            <a:off x="9480376" y="2924944"/>
            <a:ext cx="504056" cy="1656184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4367808" y="764704"/>
            <a:ext cx="792088" cy="36004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oper Std Black" pitchFamily="18" charset="0"/>
              </a:rPr>
              <a:t>BUY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303912" y="764704"/>
            <a:ext cx="792088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oper Std Black" pitchFamily="18" charset="0"/>
              </a:rPr>
              <a:t>SELL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135560" y="256490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5807968" y="249289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2135560" y="4941168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2135560" y="335699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807968" y="371703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2135560" y="2564904"/>
            <a:ext cx="576064" cy="57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2135560" y="3356992"/>
            <a:ext cx="576064" cy="57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5807968" y="2924944"/>
            <a:ext cx="576064" cy="576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5807968" y="3717032"/>
            <a:ext cx="576064" cy="57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807968" y="4509120"/>
            <a:ext cx="576064" cy="576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1424" y="1196752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인증서버 기능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11424" y="1556792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게임서버 기능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11424" y="1916832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커뮤니티서버 기능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11424" y="2276872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tx1"/>
                </a:solidFill>
              </a:rPr>
              <a:t>로그서버 </a:t>
            </a:r>
            <a:r>
              <a:rPr lang="ko-KR" altLang="en-US" sz="1600" dirty="0" smtClean="0">
                <a:solidFill>
                  <a:schemeClr val="tx1"/>
                </a:solidFill>
              </a:rPr>
              <a:t>기능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11424" y="2636912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 </a:t>
            </a:r>
            <a:r>
              <a:rPr lang="ko-KR" altLang="en-US" sz="1600" dirty="0">
                <a:solidFill>
                  <a:schemeClr val="tx1"/>
                </a:solidFill>
                <a:sym typeface="Wingdings 2" panose="05020102010507070707" pitchFamily="18" charset="2"/>
              </a:rPr>
              <a:t>  </a:t>
            </a:r>
            <a:r>
              <a:rPr lang="ko-KR" altLang="en-US" sz="1600" dirty="0" smtClean="0">
                <a:solidFill>
                  <a:schemeClr val="tx1"/>
                </a:solidFill>
              </a:rPr>
              <a:t>서버 기능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67408" y="692696"/>
            <a:ext cx="2880320" cy="24482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5180" y="789385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물리 서버 </a:t>
            </a:r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911424" y="4005064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인증서버 기능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11424" y="4365104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게임서버 기능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11424" y="4725144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커뮤니티서버 기능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11424" y="5085184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tx1"/>
                </a:solidFill>
              </a:rPr>
              <a:t>로그서버 </a:t>
            </a:r>
            <a:r>
              <a:rPr lang="ko-KR" altLang="en-US" sz="1600" dirty="0" smtClean="0">
                <a:solidFill>
                  <a:schemeClr val="tx1"/>
                </a:solidFill>
              </a:rPr>
              <a:t>기능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911424" y="5445224"/>
            <a:ext cx="2592288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 </a:t>
            </a:r>
            <a:r>
              <a:rPr lang="ko-KR" altLang="en-US" sz="1600" dirty="0">
                <a:solidFill>
                  <a:schemeClr val="tx1"/>
                </a:solidFill>
                <a:sym typeface="Wingdings 2" panose="05020102010507070707" pitchFamily="18" charset="2"/>
              </a:rPr>
              <a:t>  </a:t>
            </a:r>
            <a:r>
              <a:rPr lang="ko-KR" altLang="en-US" sz="1600" dirty="0" smtClean="0">
                <a:solidFill>
                  <a:schemeClr val="tx1"/>
                </a:solidFill>
              </a:rPr>
              <a:t>서버 기능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67408" y="3501008"/>
            <a:ext cx="2880320" cy="24482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180" y="3597697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물리 서버 </a:t>
            </a:r>
            <a:r>
              <a:rPr lang="en-US" altLang="ko-KR" dirty="0" smtClean="0"/>
              <a:t>02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2443" y="62686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ym typeface="Wingdings 2" panose="05020102010507070707" pitchFamily="18" charset="2"/>
              </a:rPr>
              <a:t>  </a:t>
            </a:r>
            <a:r>
              <a:rPr lang="ko-KR" altLang="en-US" dirty="0">
                <a:sym typeface="Wingdings 2" panose="05020102010507070707" pitchFamily="18" charset="2"/>
              </a:rPr>
              <a:t></a:t>
            </a:r>
            <a:endParaRPr lang="ko-KR" altLang="en-US" dirty="0"/>
          </a:p>
        </p:txBody>
      </p:sp>
      <p:sp>
        <p:nvSpPr>
          <p:cNvPr id="17" name="원통 16"/>
          <p:cNvSpPr/>
          <p:nvPr/>
        </p:nvSpPr>
        <p:spPr>
          <a:xfrm>
            <a:off x="7320136" y="840650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endParaRPr lang="en-US" altLang="ko-KR" sz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원통 17"/>
          <p:cNvSpPr/>
          <p:nvPr/>
        </p:nvSpPr>
        <p:spPr>
          <a:xfrm>
            <a:off x="7344564" y="503149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 2" panose="05020102010507070707" pitchFamily="18" charset="2"/>
              </a:rPr>
              <a:t>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 2" panose="05020102010507070707" pitchFamily="18" charset="2"/>
              </a:rPr>
              <a:t>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 2" panose="05020102010507070707" pitchFamily="18" charset="2"/>
              </a:rPr>
              <a:t></a:t>
            </a:r>
            <a:endParaRPr lang="en-US" altLang="ko-KR" sz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원통 18"/>
          <p:cNvSpPr/>
          <p:nvPr/>
        </p:nvSpPr>
        <p:spPr>
          <a:xfrm>
            <a:off x="7306855" y="188554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원통 19"/>
          <p:cNvSpPr/>
          <p:nvPr/>
        </p:nvSpPr>
        <p:spPr>
          <a:xfrm>
            <a:off x="7323115" y="2930442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Community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원통 20"/>
          <p:cNvSpPr/>
          <p:nvPr/>
        </p:nvSpPr>
        <p:spPr>
          <a:xfrm>
            <a:off x="7336931" y="3978200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4" name="직선 화살표 연결선 23"/>
          <p:cNvCxnSpPr>
            <a:stCxn id="2" idx="3"/>
            <a:endCxn id="17" idx="2"/>
          </p:cNvCxnSpPr>
          <p:nvPr/>
        </p:nvCxnSpPr>
        <p:spPr>
          <a:xfrm flipV="1">
            <a:off x="3503712" y="1225901"/>
            <a:ext cx="3816424" cy="1508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3" idx="3"/>
            <a:endCxn id="19" idx="2"/>
          </p:cNvCxnSpPr>
          <p:nvPr/>
        </p:nvCxnSpPr>
        <p:spPr>
          <a:xfrm>
            <a:off x="3503712" y="1736812"/>
            <a:ext cx="3803143" cy="533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4" idx="3"/>
            <a:endCxn id="20" idx="2"/>
          </p:cNvCxnSpPr>
          <p:nvPr/>
        </p:nvCxnSpPr>
        <p:spPr>
          <a:xfrm>
            <a:off x="3503712" y="2096852"/>
            <a:ext cx="3819403" cy="12188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3"/>
            <a:endCxn id="21" idx="2"/>
          </p:cNvCxnSpPr>
          <p:nvPr/>
        </p:nvCxnSpPr>
        <p:spPr>
          <a:xfrm>
            <a:off x="3503712" y="2456892"/>
            <a:ext cx="3833219" cy="1906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6" idx="3"/>
            <a:endCxn id="18" idx="2"/>
          </p:cNvCxnSpPr>
          <p:nvPr/>
        </p:nvCxnSpPr>
        <p:spPr>
          <a:xfrm>
            <a:off x="3503712" y="2816932"/>
            <a:ext cx="3840852" cy="25998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9" idx="3"/>
            <a:endCxn id="17" idx="2"/>
          </p:cNvCxnSpPr>
          <p:nvPr/>
        </p:nvCxnSpPr>
        <p:spPr>
          <a:xfrm flipV="1">
            <a:off x="3503712" y="1225901"/>
            <a:ext cx="3816424" cy="29591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0" idx="3"/>
            <a:endCxn id="19" idx="2"/>
          </p:cNvCxnSpPr>
          <p:nvPr/>
        </p:nvCxnSpPr>
        <p:spPr>
          <a:xfrm flipV="1">
            <a:off x="3503712" y="2270797"/>
            <a:ext cx="3803143" cy="22743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11" idx="3"/>
            <a:endCxn id="20" idx="2"/>
          </p:cNvCxnSpPr>
          <p:nvPr/>
        </p:nvCxnSpPr>
        <p:spPr>
          <a:xfrm flipV="1">
            <a:off x="3503712" y="3315693"/>
            <a:ext cx="3819403" cy="1589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12" idx="3"/>
            <a:endCxn id="21" idx="2"/>
          </p:cNvCxnSpPr>
          <p:nvPr/>
        </p:nvCxnSpPr>
        <p:spPr>
          <a:xfrm flipV="1">
            <a:off x="3503712" y="4363451"/>
            <a:ext cx="3833219" cy="9017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13" idx="3"/>
            <a:endCxn id="18" idx="2"/>
          </p:cNvCxnSpPr>
          <p:nvPr/>
        </p:nvCxnSpPr>
        <p:spPr>
          <a:xfrm flipV="1">
            <a:off x="3503712" y="5416750"/>
            <a:ext cx="3840852" cy="2084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780005" y="210986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ym typeface="Wingdings 2" panose="05020102010507070707" pitchFamily="18" charset="2"/>
              </a:rPr>
              <a:t>  </a:t>
            </a:r>
            <a:r>
              <a:rPr lang="ko-KR" altLang="en-US" dirty="0">
                <a:sym typeface="Wingdings 2" panose="05020102010507070707" pitchFamily="18" charset="2"/>
              </a:rPr>
              <a:t></a:t>
            </a:r>
            <a:endParaRPr lang="ko-KR" altLang="en-US" dirty="0"/>
          </a:p>
        </p:txBody>
      </p:sp>
      <p:sp>
        <p:nvSpPr>
          <p:cNvPr id="46" name="원통 45"/>
          <p:cNvSpPr/>
          <p:nvPr/>
        </p:nvSpPr>
        <p:spPr>
          <a:xfrm>
            <a:off x="8797905" y="1901392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원통 46"/>
          <p:cNvSpPr/>
          <p:nvPr/>
        </p:nvSpPr>
        <p:spPr>
          <a:xfrm>
            <a:off x="10288955" y="190927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93931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1424" y="1196752"/>
            <a:ext cx="2592288" cy="180020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인증서버 기능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게임서버 기능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rgbClr val="FF0000"/>
                </a:solidFill>
              </a:rPr>
              <a:t>커뮤니티서버 기능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로그서버 기능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  <a:sym typeface="Wingdings 2" panose="05020102010507070707" pitchFamily="18" charset="2"/>
              </a:rPr>
              <a:t>   </a:t>
            </a:r>
            <a:r>
              <a:rPr lang="ko-KR" altLang="en-US" sz="1600" dirty="0">
                <a:solidFill>
                  <a:schemeClr val="tx1"/>
                </a:solidFill>
              </a:rPr>
              <a:t>서버 </a:t>
            </a:r>
            <a:r>
              <a:rPr lang="ko-KR" altLang="en-US" sz="1600" dirty="0" smtClean="0">
                <a:solidFill>
                  <a:schemeClr val="tx1"/>
                </a:solidFill>
              </a:rPr>
              <a:t>기능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67408" y="692696"/>
            <a:ext cx="2880320" cy="24482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916" y="789385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All-In-One </a:t>
            </a:r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911424" y="4005064"/>
            <a:ext cx="2592288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인증서버 기능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11424" y="4365104"/>
            <a:ext cx="2592288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게임서버 기능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11424" y="4725144"/>
            <a:ext cx="2592288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</a:rPr>
              <a:t>커뮤니티서버 기능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11424" y="5085184"/>
            <a:ext cx="2592288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tx1"/>
                </a:solidFill>
              </a:rPr>
              <a:t>로그서버 </a:t>
            </a:r>
            <a:r>
              <a:rPr lang="ko-KR" altLang="en-US" sz="1600" dirty="0" smtClean="0">
                <a:solidFill>
                  <a:schemeClr val="tx1"/>
                </a:solidFill>
              </a:rPr>
              <a:t>기능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911424" y="5445224"/>
            <a:ext cx="2592288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 </a:t>
            </a:r>
            <a:r>
              <a:rPr lang="ko-KR" altLang="en-US" sz="1600" dirty="0">
                <a:solidFill>
                  <a:schemeClr val="tx1"/>
                </a:solidFill>
                <a:sym typeface="Wingdings 2" panose="05020102010507070707" pitchFamily="18" charset="2"/>
              </a:rPr>
              <a:t>  </a:t>
            </a:r>
            <a:r>
              <a:rPr lang="ko-KR" altLang="en-US" sz="1600" dirty="0" smtClean="0">
                <a:solidFill>
                  <a:schemeClr val="tx1"/>
                </a:solidFill>
              </a:rPr>
              <a:t>서버 기능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67408" y="3501008"/>
            <a:ext cx="2880320" cy="24482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8208" y="3597697"/>
            <a:ext cx="187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Distributed</a:t>
            </a:r>
            <a:r>
              <a:rPr lang="ko-KR" altLang="en-US" dirty="0" smtClean="0"/>
              <a:t> 서버</a:t>
            </a:r>
            <a:endParaRPr lang="ko-KR" altLang="en-US" dirty="0"/>
          </a:p>
        </p:txBody>
      </p:sp>
      <p:sp>
        <p:nvSpPr>
          <p:cNvPr id="19" name="오른쪽 화살표 18"/>
          <p:cNvSpPr/>
          <p:nvPr/>
        </p:nvSpPr>
        <p:spPr>
          <a:xfrm>
            <a:off x="4511824" y="1736812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4511824" y="4545124"/>
            <a:ext cx="432048" cy="3600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879976" y="1196752"/>
            <a:ext cx="2592288" cy="1800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인증서버 기능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게임서버 기능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rgbClr val="FF0000"/>
                </a:solidFill>
              </a:rPr>
              <a:t>커뮤니티서버 기능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로그서버 기능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  <a:sym typeface="Wingdings 2" panose="05020102010507070707" pitchFamily="18" charset="2"/>
              </a:rPr>
              <a:t>   </a:t>
            </a:r>
            <a:r>
              <a:rPr lang="ko-KR" altLang="en-US" sz="1600" dirty="0">
                <a:solidFill>
                  <a:schemeClr val="tx1"/>
                </a:solidFill>
              </a:rPr>
              <a:t>서버 </a:t>
            </a:r>
            <a:r>
              <a:rPr lang="ko-KR" altLang="en-US" sz="1600" dirty="0" smtClean="0">
                <a:solidFill>
                  <a:schemeClr val="tx1"/>
                </a:solidFill>
              </a:rPr>
              <a:t>기능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735960" y="692696"/>
            <a:ext cx="2880320" cy="24482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3468" y="789385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All-In-One </a:t>
            </a:r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5879976" y="4005064"/>
            <a:ext cx="2592288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인증서버 기능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879976" y="4365104"/>
            <a:ext cx="2592288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게임서버 기능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879976" y="4725144"/>
            <a:ext cx="2592288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</a:rPr>
              <a:t>커뮤니티서버 기능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879976" y="5085184"/>
            <a:ext cx="2592288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tx1"/>
                </a:solidFill>
              </a:rPr>
              <a:t>로그서버 </a:t>
            </a:r>
            <a:r>
              <a:rPr lang="ko-KR" altLang="en-US" sz="1600" dirty="0" smtClean="0">
                <a:solidFill>
                  <a:schemeClr val="tx1"/>
                </a:solidFill>
              </a:rPr>
              <a:t>기능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879976" y="5445224"/>
            <a:ext cx="2592288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sym typeface="Wingdings 2" panose="05020102010507070707" pitchFamily="18" charset="2"/>
              </a:rPr>
              <a:t> </a:t>
            </a:r>
            <a:r>
              <a:rPr lang="ko-KR" altLang="en-US" sz="1600" dirty="0">
                <a:solidFill>
                  <a:schemeClr val="tx1"/>
                </a:solidFill>
                <a:sym typeface="Wingdings 2" panose="05020102010507070707" pitchFamily="18" charset="2"/>
              </a:rPr>
              <a:t>  </a:t>
            </a:r>
            <a:r>
              <a:rPr lang="ko-KR" altLang="en-US" sz="1600" dirty="0" smtClean="0">
                <a:solidFill>
                  <a:schemeClr val="tx1"/>
                </a:solidFill>
              </a:rPr>
              <a:t>서버 기능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735960" y="3501008"/>
            <a:ext cx="2880320" cy="24482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36760" y="3597697"/>
            <a:ext cx="187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Distributed</a:t>
            </a:r>
            <a:r>
              <a:rPr lang="ko-KR" altLang="en-US" dirty="0" smtClean="0"/>
              <a:t> 서버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9245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ransformyourlife21days.org/wp-content/uploads/2013/07/Fire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20822" y="1160748"/>
            <a:ext cx="33899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3863752" y="2636912"/>
            <a:ext cx="1656184" cy="720080"/>
          </a:xfrm>
          <a:prstGeom prst="ellipse">
            <a:avLst/>
          </a:prstGeom>
          <a:solidFill>
            <a:schemeClr val="accent2">
              <a:lumMod val="75000"/>
              <a:alpha val="8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폭발 1 3"/>
          <p:cNvSpPr/>
          <p:nvPr/>
        </p:nvSpPr>
        <p:spPr>
          <a:xfrm>
            <a:off x="5035530" y="2347055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웃는 얼굴 4"/>
          <p:cNvSpPr/>
          <p:nvPr/>
        </p:nvSpPr>
        <p:spPr>
          <a:xfrm>
            <a:off x="5267908" y="2795923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웃는 얼굴 5"/>
          <p:cNvSpPr/>
          <p:nvPr/>
        </p:nvSpPr>
        <p:spPr>
          <a:xfrm>
            <a:off x="4724569" y="3773031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웃는 얼굴 6"/>
          <p:cNvSpPr/>
          <p:nvPr/>
        </p:nvSpPr>
        <p:spPr>
          <a:xfrm>
            <a:off x="2927647" y="3146460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웃는 얼굴 7"/>
          <p:cNvSpPr/>
          <p:nvPr/>
        </p:nvSpPr>
        <p:spPr>
          <a:xfrm>
            <a:off x="4783502" y="1796852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폭발 1 8"/>
          <p:cNvSpPr/>
          <p:nvPr/>
        </p:nvSpPr>
        <p:spPr>
          <a:xfrm>
            <a:off x="3749048" y="1961582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웃는 얼굴 9"/>
          <p:cNvSpPr/>
          <p:nvPr/>
        </p:nvSpPr>
        <p:spPr>
          <a:xfrm>
            <a:off x="3981426" y="2410450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6170633" y="1796852"/>
            <a:ext cx="1845960" cy="629526"/>
          </a:xfrm>
          <a:prstGeom prst="wedgeRoundRectCallout">
            <a:avLst>
              <a:gd name="adj1" fmla="val -116470"/>
              <a:gd name="adj2" fmla="val 98870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스킬 투사체</a:t>
            </a:r>
            <a:endParaRPr lang="en-US" altLang="ko-KR" sz="1100" b="1" dirty="0" smtClean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(Skill Projectile)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범위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7093613" y="3388356"/>
            <a:ext cx="1845960" cy="629526"/>
          </a:xfrm>
          <a:prstGeom prst="wedgeRoundRectCallout">
            <a:avLst>
              <a:gd name="adj1" fmla="val -157918"/>
              <a:gd name="adj2" fmla="val -2711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스킬 </a:t>
            </a:r>
            <a:r>
              <a:rPr lang="ko-KR" altLang="en-US" sz="1100" b="1" dirty="0" err="1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이펙트</a:t>
            </a:r>
            <a:endParaRPr lang="en-US" altLang="ko-KR" sz="1100" b="1" dirty="0" smtClean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(Skill Effect)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크기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623237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폭발 1 1"/>
          <p:cNvSpPr/>
          <p:nvPr/>
        </p:nvSpPr>
        <p:spPr>
          <a:xfrm>
            <a:off x="7768814" y="4401613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웃는 얼굴 2"/>
          <p:cNvSpPr/>
          <p:nvPr/>
        </p:nvSpPr>
        <p:spPr>
          <a:xfrm>
            <a:off x="8112224" y="4643355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3744" y="3201534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시전에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의해 스킬 투사체가 적을 향해 날아간다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26" name="Picture 2" descr="http://transformyourlife21days.org/wp-content/uploads/2013/07/Fire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6911" y="4408794"/>
            <a:ext cx="834412" cy="9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ransformyourlife21days.org/wp-content/uploads/2013/07/Fire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24845" y="3034257"/>
            <a:ext cx="834412" cy="9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웃는 얼굴 6"/>
          <p:cNvSpPr/>
          <p:nvPr/>
        </p:nvSpPr>
        <p:spPr>
          <a:xfrm>
            <a:off x="3791744" y="3234202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4개인 별 14"/>
          <p:cNvSpPr/>
          <p:nvPr/>
        </p:nvSpPr>
        <p:spPr>
          <a:xfrm>
            <a:off x="4187588" y="1794383"/>
            <a:ext cx="576064" cy="634618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웃는 얼굴 15"/>
          <p:cNvSpPr/>
          <p:nvPr/>
        </p:nvSpPr>
        <p:spPr>
          <a:xfrm>
            <a:off x="3791744" y="1859665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43744" y="1859934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시전자가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스킬을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사용함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36750" y="4545906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시점에서는 기존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스킬의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투사체와 관계없이 새 </a:t>
            </a:r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스킬을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사용할 수 있다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포인트가 4개인 별 19"/>
          <p:cNvSpPr/>
          <p:nvPr/>
        </p:nvSpPr>
        <p:spPr>
          <a:xfrm>
            <a:off x="4187588" y="4507426"/>
            <a:ext cx="576064" cy="634618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웃는 얼굴 20"/>
          <p:cNvSpPr/>
          <p:nvPr/>
        </p:nvSpPr>
        <p:spPr>
          <a:xfrm>
            <a:off x="3791744" y="4572708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663952" y="3234202"/>
            <a:ext cx="504056" cy="5040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679746" y="4612952"/>
            <a:ext cx="504056" cy="50405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215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96688" y="1916832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이벤트에 의해 스킬 투사체가 생성됨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-96688" y="620688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시전자가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스킬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사용함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96688" y="3212976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투사체 소멸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273090" y="1952836"/>
            <a:ext cx="504056" cy="5040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350708" y="2708920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이벤트에 의해 스킬 투사체가 생성됨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0708" y="1412776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시전자가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스킬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사용함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7752184" y="3429000"/>
            <a:ext cx="504056" cy="5040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798104" y="4010147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이벤트에 의해 스킬 투사체가 생성됨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798104" y="2714003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시전자가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스킬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사용함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356179" y="4010147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이벤트에 의해 또 다른 스킬 투사체가 생성됨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356179" y="5306291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투사체 소멸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798104" y="5306291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이벤트에 의해 또 다른 스킬 투사체가 생성됨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798104" y="6602435"/>
            <a:ext cx="2771482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투사체 소멸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25" name="직선 화살표 연결선 24"/>
          <p:cNvCxnSpPr>
            <a:stCxn id="3" idx="2"/>
            <a:endCxn id="2" idx="0"/>
          </p:cNvCxnSpPr>
          <p:nvPr/>
        </p:nvCxnSpPr>
        <p:spPr>
          <a:xfrm>
            <a:off x="1289053" y="1196752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2" idx="2"/>
            <a:endCxn id="4" idx="0"/>
          </p:cNvCxnSpPr>
          <p:nvPr/>
        </p:nvCxnSpPr>
        <p:spPr>
          <a:xfrm>
            <a:off x="1289053" y="2492896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0" idx="2"/>
            <a:endCxn id="9" idx="0"/>
          </p:cNvCxnSpPr>
          <p:nvPr/>
        </p:nvCxnSpPr>
        <p:spPr>
          <a:xfrm>
            <a:off x="5736449" y="1988840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9" idx="2"/>
            <a:endCxn id="18" idx="0"/>
          </p:cNvCxnSpPr>
          <p:nvPr/>
        </p:nvCxnSpPr>
        <p:spPr>
          <a:xfrm>
            <a:off x="5736449" y="3284984"/>
            <a:ext cx="5471" cy="7251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18" idx="2"/>
            <a:endCxn id="19" idx="0"/>
          </p:cNvCxnSpPr>
          <p:nvPr/>
        </p:nvCxnSpPr>
        <p:spPr>
          <a:xfrm>
            <a:off x="5741920" y="4586211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14" idx="2"/>
            <a:endCxn id="13" idx="0"/>
          </p:cNvCxnSpPr>
          <p:nvPr/>
        </p:nvCxnSpPr>
        <p:spPr>
          <a:xfrm>
            <a:off x="10183845" y="3290067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13" idx="2"/>
            <a:endCxn id="20" idx="0"/>
          </p:cNvCxnSpPr>
          <p:nvPr/>
        </p:nvCxnSpPr>
        <p:spPr>
          <a:xfrm>
            <a:off x="10183845" y="4586211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20" idx="2"/>
            <a:endCxn id="21" idx="0"/>
          </p:cNvCxnSpPr>
          <p:nvPr/>
        </p:nvCxnSpPr>
        <p:spPr>
          <a:xfrm>
            <a:off x="10183845" y="5882355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531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79576" y="1916832"/>
            <a:ext cx="277148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이벤트 처리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79576" y="620688"/>
            <a:ext cx="277148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시전자가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스킬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사용함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79576" y="3212976"/>
            <a:ext cx="277148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이벤트 종료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18270" y="2643226"/>
            <a:ext cx="277148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이벤트에 맞는 캐릭터 액션으로 전환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18270" y="1268761"/>
            <a:ext cx="277148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의한 캐릭터 액션 이벤트 발생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718270" y="4017691"/>
            <a:ext cx="277148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액션 이벤트 종료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25" name="직선 화살표 연결선 24"/>
          <p:cNvCxnSpPr>
            <a:stCxn id="3" idx="2"/>
            <a:endCxn id="2" idx="0"/>
          </p:cNvCxnSpPr>
          <p:nvPr/>
        </p:nvCxnSpPr>
        <p:spPr>
          <a:xfrm>
            <a:off x="3665317" y="1196752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2" idx="2"/>
            <a:endCxn id="4" idx="0"/>
          </p:cNvCxnSpPr>
          <p:nvPr/>
        </p:nvCxnSpPr>
        <p:spPr>
          <a:xfrm>
            <a:off x="3665317" y="2492896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0" idx="2"/>
            <a:endCxn id="9" idx="0"/>
          </p:cNvCxnSpPr>
          <p:nvPr/>
        </p:nvCxnSpPr>
        <p:spPr>
          <a:xfrm>
            <a:off x="8104011" y="1844825"/>
            <a:ext cx="0" cy="7984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9" idx="2"/>
            <a:endCxn id="18" idx="0"/>
          </p:cNvCxnSpPr>
          <p:nvPr/>
        </p:nvCxnSpPr>
        <p:spPr>
          <a:xfrm>
            <a:off x="8104011" y="3219290"/>
            <a:ext cx="0" cy="7984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>
            <a:endCxn id="10" idx="1"/>
          </p:cNvCxnSpPr>
          <p:nvPr/>
        </p:nvCxnSpPr>
        <p:spPr>
          <a:xfrm>
            <a:off x="3665317" y="1556792"/>
            <a:ext cx="3052953" cy="1"/>
          </a:xfrm>
          <a:prstGeom prst="straightConnector1">
            <a:avLst/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95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344660" y="692696"/>
            <a:ext cx="2771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이벤트에 의해 스킬 투사체 생성됨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1344" y="116632"/>
            <a:ext cx="277148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시전자가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스킬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사용함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344660" y="1844823"/>
            <a:ext cx="2771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투사체 이벤트 처리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976320" y="3507320"/>
            <a:ext cx="277148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이벤트에 맞는 캐릭터 액션으로 전환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76320" y="2420887"/>
            <a:ext cx="277148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투사체 이벤트에 의한 캐릭터 액션 이벤트 발생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976320" y="4593753"/>
            <a:ext cx="2771482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액션 이벤트 종료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9" name="직선 화살표 연결선 8"/>
          <p:cNvCxnSpPr>
            <a:endCxn id="2" idx="1"/>
          </p:cNvCxnSpPr>
          <p:nvPr/>
        </p:nvCxnSpPr>
        <p:spPr>
          <a:xfrm>
            <a:off x="1573178" y="980728"/>
            <a:ext cx="2771482" cy="0"/>
          </a:xfrm>
          <a:prstGeom prst="straightConnector1">
            <a:avLst/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2" idx="2"/>
            <a:endCxn id="4" idx="0"/>
          </p:cNvCxnSpPr>
          <p:nvPr/>
        </p:nvCxnSpPr>
        <p:spPr>
          <a:xfrm>
            <a:off x="5730401" y="1268760"/>
            <a:ext cx="0" cy="5760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6" idx="2"/>
            <a:endCxn id="5" idx="0"/>
          </p:cNvCxnSpPr>
          <p:nvPr/>
        </p:nvCxnSpPr>
        <p:spPr>
          <a:xfrm>
            <a:off x="10362061" y="2996951"/>
            <a:ext cx="0" cy="5103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2"/>
            <a:endCxn id="7" idx="0"/>
          </p:cNvCxnSpPr>
          <p:nvPr/>
        </p:nvCxnSpPr>
        <p:spPr>
          <a:xfrm>
            <a:off x="10362061" y="4083384"/>
            <a:ext cx="0" cy="5103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endCxn id="6" idx="1"/>
          </p:cNvCxnSpPr>
          <p:nvPr/>
        </p:nvCxnSpPr>
        <p:spPr>
          <a:xfrm flipV="1">
            <a:off x="5730401" y="2708919"/>
            <a:ext cx="3245919" cy="12785"/>
          </a:xfrm>
          <a:prstGeom prst="straightConnector1">
            <a:avLst/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344660" y="4195546"/>
            <a:ext cx="2771482" cy="560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투사체 소멸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화살표 연결선 16"/>
          <p:cNvCxnSpPr>
            <a:stCxn id="4" idx="2"/>
            <a:endCxn id="15" idx="0"/>
          </p:cNvCxnSpPr>
          <p:nvPr/>
        </p:nvCxnSpPr>
        <p:spPr>
          <a:xfrm>
            <a:off x="5730401" y="2420887"/>
            <a:ext cx="0" cy="17746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91344" y="1268759"/>
            <a:ext cx="277148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이벤트 처리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87437" y="3907514"/>
            <a:ext cx="277148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</a:t>
            </a:r>
            <a:r>
              <a:rPr lang="ko-KR" altLang="en-US" sz="140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이벤트 종료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34" name="직선 화살표 연결선 33"/>
          <p:cNvCxnSpPr>
            <a:stCxn id="3" idx="2"/>
            <a:endCxn id="31" idx="0"/>
          </p:cNvCxnSpPr>
          <p:nvPr/>
        </p:nvCxnSpPr>
        <p:spPr>
          <a:xfrm>
            <a:off x="1577085" y="692696"/>
            <a:ext cx="0" cy="5760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31" idx="2"/>
            <a:endCxn id="32" idx="0"/>
          </p:cNvCxnSpPr>
          <p:nvPr/>
        </p:nvCxnSpPr>
        <p:spPr>
          <a:xfrm flipH="1">
            <a:off x="1573178" y="1844823"/>
            <a:ext cx="3907" cy="20626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43743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9048328" y="2244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200728" y="3768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353128" y="5292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816269" y="472514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Account Primary Key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60524" y="1934754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User ID</a:t>
            </a:r>
            <a:endParaRPr lang="en-US" altLang="ko-KR" sz="12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4" name="직선 화살표 연결선 23"/>
          <p:cNvCxnSpPr>
            <a:endCxn id="20" idx="2"/>
          </p:cNvCxnSpPr>
          <p:nvPr/>
        </p:nvCxnSpPr>
        <p:spPr>
          <a:xfrm flipV="1">
            <a:off x="6484665" y="2496480"/>
            <a:ext cx="1" cy="5724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사각형 설명선 20"/>
          <p:cNvSpPr/>
          <p:nvPr/>
        </p:nvSpPr>
        <p:spPr>
          <a:xfrm>
            <a:off x="7315052" y="1371618"/>
            <a:ext cx="1493999" cy="477126"/>
          </a:xfrm>
          <a:prstGeom prst="wedgeRoundRectCallout">
            <a:avLst>
              <a:gd name="adj1" fmla="val -70236"/>
              <a:gd name="adj2" fmla="val 10300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64 bit </a:t>
            </a: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Unsigned Integer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원통 24"/>
          <p:cNvSpPr/>
          <p:nvPr/>
        </p:nvSpPr>
        <p:spPr>
          <a:xfrm>
            <a:off x="5566535" y="2111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원통 26"/>
          <p:cNvSpPr/>
          <p:nvPr/>
        </p:nvSpPr>
        <p:spPr>
          <a:xfrm>
            <a:off x="5718935" y="3635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원통 27"/>
          <p:cNvSpPr/>
          <p:nvPr/>
        </p:nvSpPr>
        <p:spPr>
          <a:xfrm>
            <a:off x="5871335" y="5159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3143672" y="3908127"/>
            <a:ext cx="1611974" cy="384969"/>
          </a:xfrm>
          <a:prstGeom prst="wedgeRoundRectCallout">
            <a:avLst>
              <a:gd name="adj1" fmla="val 51200"/>
              <a:gd name="adj2" fmla="val -10018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글로벌에서 유일하다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5" name="직선 화살표 연결선 34"/>
          <p:cNvCxnSpPr>
            <a:stCxn id="20" idx="0"/>
            <a:endCxn id="28" idx="3"/>
          </p:cNvCxnSpPr>
          <p:nvPr/>
        </p:nvCxnSpPr>
        <p:spPr>
          <a:xfrm flipH="1" flipV="1">
            <a:off x="6483403" y="1286407"/>
            <a:ext cx="1263" cy="648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10" idx="0"/>
          </p:cNvCxnSpPr>
          <p:nvPr/>
        </p:nvCxnSpPr>
        <p:spPr>
          <a:xfrm flipH="1" flipV="1">
            <a:off x="10435737" y="3429000"/>
            <a:ext cx="4674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03512" y="4856121"/>
            <a:ext cx="5400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사용자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ID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는 전역적으로 고유하다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국가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지역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마켓을 불문하고 각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들은 고유한 일련 번호를 가진다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설마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서버가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65,535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개가 넘지는 않겠지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…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하나의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당 이론적으로 가능한 최대 사용자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ID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부여 개수는 약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42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억이다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맨 앞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16 bit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를 안 쓰는 특별한 이유는 없다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그냥 쓸 데가 없다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 (…)</a:t>
            </a:r>
            <a:endParaRPr lang="ko-KR" altLang="en-US" sz="1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484287" y="3068960"/>
            <a:ext cx="464952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등록 순번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32bit)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846597" y="3068960"/>
            <a:ext cx="231914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 쓴다</a:t>
            </a:r>
            <a:endParaRPr lang="en-US" altLang="ko-KR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166376" y="3068960"/>
            <a:ext cx="2317027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게임 </a:t>
            </a:r>
            <a:r>
              <a:rPr lang="en-US" altLang="ko-KR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번호</a:t>
            </a:r>
            <a:endParaRPr lang="en-US" altLang="ko-KR" sz="13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1784" y="34911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16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93425" y="34911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16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25909" y="3491135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32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9440899" y="2158813"/>
            <a:ext cx="2016224" cy="702159"/>
          </a:xfrm>
          <a:prstGeom prst="wedgeRoundRectCallout">
            <a:avLst>
              <a:gd name="adj1" fmla="val -44464"/>
              <a:gd name="adj2" fmla="val 94903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번호 내에서 유일하다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설마 한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 개를 등록하진 않겠지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…)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0658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484287" y="3068960"/>
            <a:ext cx="464952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등록 순번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32bit)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60524" y="1934754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Number</a:t>
            </a:r>
            <a:endParaRPr lang="en-US" altLang="ko-KR" sz="12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4" name="직선 화살표 연결선 23"/>
          <p:cNvCxnSpPr>
            <a:endCxn id="20" idx="2"/>
          </p:cNvCxnSpPr>
          <p:nvPr/>
        </p:nvCxnSpPr>
        <p:spPr>
          <a:xfrm flipV="1">
            <a:off x="6484665" y="2496480"/>
            <a:ext cx="1" cy="5724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사각형 설명선 20"/>
          <p:cNvSpPr/>
          <p:nvPr/>
        </p:nvSpPr>
        <p:spPr>
          <a:xfrm>
            <a:off x="7896200" y="1446873"/>
            <a:ext cx="1493999" cy="477126"/>
          </a:xfrm>
          <a:prstGeom prst="wedgeRoundRectCallout">
            <a:avLst>
              <a:gd name="adj1" fmla="val -116470"/>
              <a:gd name="adj2" fmla="val 98870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64 bit </a:t>
            </a: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Unsigned Integer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834758" y="3068960"/>
            <a:ext cx="4649529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날짜 값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(DATETIME)</a:t>
            </a:r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(32bit)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원통 27"/>
          <p:cNvSpPr/>
          <p:nvPr/>
        </p:nvSpPr>
        <p:spPr>
          <a:xfrm>
            <a:off x="5872219" y="5732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1834758" y="3772450"/>
            <a:ext cx="2088232" cy="825268"/>
          </a:xfrm>
          <a:prstGeom prst="wedgeRoundRectCallout">
            <a:avLst>
              <a:gd name="adj1" fmla="val 46125"/>
              <a:gd name="adj2" fmla="val -8259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YYYY-MM-DD 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값까지만 하면 될 거 같다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정도면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32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비트에 들어갈 거 같은데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…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5" name="직선 화살표 연결선 34"/>
          <p:cNvCxnSpPr>
            <a:stCxn id="20" idx="0"/>
            <a:endCxn id="28" idx="3"/>
          </p:cNvCxnSpPr>
          <p:nvPr/>
        </p:nvCxnSpPr>
        <p:spPr>
          <a:xfrm flipH="1" flipV="1">
            <a:off x="6484287" y="1343707"/>
            <a:ext cx="379" cy="5910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7896200" y="4274329"/>
            <a:ext cx="1823304" cy="450815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Sequence Number</a:t>
            </a:r>
          </a:p>
        </p:txBody>
      </p:sp>
      <p:cxnSp>
        <p:nvCxnSpPr>
          <p:cNvPr id="33" name="직선 화살표 연결선 32"/>
          <p:cNvCxnSpPr>
            <a:stCxn id="31" idx="0"/>
            <a:endCxn id="19" idx="2"/>
          </p:cNvCxnSpPr>
          <p:nvPr/>
        </p:nvCxnSpPr>
        <p:spPr>
          <a:xfrm flipV="1">
            <a:off x="8807852" y="3429000"/>
            <a:ext cx="1200" cy="8453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49403" y="4941168"/>
            <a:ext cx="548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인증 번호는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내에서 유일해야 한다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 (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다른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끼리는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겹쳐도 무방함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그래서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만약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데이터를 합쳐야 한다면 모든 인증번호는 다시 생성해야 한다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9390199" y="2503087"/>
            <a:ext cx="2016224" cy="440084"/>
          </a:xfrm>
          <a:prstGeom prst="wedgeRoundRectCallout">
            <a:avLst>
              <a:gd name="adj1" fmla="val -44464"/>
              <a:gd name="adj2" fmla="val 94903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번호 내에서 유일하다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2897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통 1"/>
          <p:cNvSpPr/>
          <p:nvPr/>
        </p:nvSpPr>
        <p:spPr>
          <a:xfrm>
            <a:off x="2567608" y="85104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- 01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056" y="100546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sp>
        <p:nvSpPr>
          <p:cNvPr id="6" name="원통 5"/>
          <p:cNvSpPr/>
          <p:nvPr/>
        </p:nvSpPr>
        <p:spPr>
          <a:xfrm>
            <a:off x="4583832" y="85104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- 02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원통 6"/>
          <p:cNvSpPr/>
          <p:nvPr/>
        </p:nvSpPr>
        <p:spPr>
          <a:xfrm>
            <a:off x="8184232" y="851045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- 10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555534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01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571758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02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172158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10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0056" y="28452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cxnSp>
        <p:nvCxnSpPr>
          <p:cNvPr id="13" name="직선 화살표 연결선 12"/>
          <p:cNvCxnSpPr>
            <a:stCxn id="8" idx="0"/>
            <a:endCxn id="2" idx="3"/>
          </p:cNvCxnSpPr>
          <p:nvPr/>
        </p:nvCxnSpPr>
        <p:spPr>
          <a:xfrm flipV="1">
            <a:off x="3179676" y="1621550"/>
            <a:ext cx="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8" idx="0"/>
            <a:endCxn id="6" idx="3"/>
          </p:cNvCxnSpPr>
          <p:nvPr/>
        </p:nvCxnSpPr>
        <p:spPr>
          <a:xfrm flipV="1">
            <a:off x="3179676" y="1621550"/>
            <a:ext cx="2016224" cy="1173715"/>
          </a:xfrm>
          <a:prstGeom prst="straightConnector1">
            <a:avLst/>
          </a:prstGeom>
          <a:ln w="254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8" idx="0"/>
            <a:endCxn id="7" idx="3"/>
          </p:cNvCxnSpPr>
          <p:nvPr/>
        </p:nvCxnSpPr>
        <p:spPr>
          <a:xfrm flipV="1">
            <a:off x="3179676" y="1621546"/>
            <a:ext cx="5616624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9" idx="0"/>
            <a:endCxn id="6" idx="3"/>
          </p:cNvCxnSpPr>
          <p:nvPr/>
        </p:nvCxnSpPr>
        <p:spPr>
          <a:xfrm flipV="1">
            <a:off x="5195900" y="1621550"/>
            <a:ext cx="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0" idx="0"/>
            <a:endCxn id="7" idx="3"/>
          </p:cNvCxnSpPr>
          <p:nvPr/>
        </p:nvCxnSpPr>
        <p:spPr>
          <a:xfrm flipV="1">
            <a:off x="8796300" y="1621546"/>
            <a:ext cx="0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9" idx="0"/>
            <a:endCxn id="2" idx="3"/>
          </p:cNvCxnSpPr>
          <p:nvPr/>
        </p:nvCxnSpPr>
        <p:spPr>
          <a:xfrm flipH="1" flipV="1">
            <a:off x="3179676" y="1621550"/>
            <a:ext cx="2016224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9" idx="0"/>
            <a:endCxn id="7" idx="3"/>
          </p:cNvCxnSpPr>
          <p:nvPr/>
        </p:nvCxnSpPr>
        <p:spPr>
          <a:xfrm flipV="1">
            <a:off x="5195900" y="1621546"/>
            <a:ext cx="3600400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10" idx="0"/>
            <a:endCxn id="2" idx="3"/>
          </p:cNvCxnSpPr>
          <p:nvPr/>
        </p:nvCxnSpPr>
        <p:spPr>
          <a:xfrm flipH="1" flipV="1">
            <a:off x="3179676" y="1621550"/>
            <a:ext cx="5616624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0" idx="0"/>
            <a:endCxn id="6" idx="3"/>
          </p:cNvCxnSpPr>
          <p:nvPr/>
        </p:nvCxnSpPr>
        <p:spPr>
          <a:xfrm flipH="1" flipV="1">
            <a:off x="5195900" y="1621550"/>
            <a:ext cx="360040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2567608" y="4660895"/>
            <a:ext cx="1440160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</a:rPr>
              <a:t>Game Server 01</a:t>
            </a:r>
            <a:endParaRPr lang="ko-KR" altLang="en-US" sz="1200" dirty="0" smtClean="0">
              <a:solidFill>
                <a:srgbClr val="006600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555534" y="5963617"/>
            <a:ext cx="6864907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위쪽 화살표 34"/>
          <p:cNvSpPr/>
          <p:nvPr/>
        </p:nvSpPr>
        <p:spPr>
          <a:xfrm>
            <a:off x="5699955" y="5236368"/>
            <a:ext cx="576064" cy="518393"/>
          </a:xfrm>
          <a:prstGeom prst="upArrow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07768" y="4660895"/>
            <a:ext cx="144016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Game Server 02</a:t>
            </a:r>
            <a:endParaRPr lang="ko-KR" alt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962273" y="4667265"/>
            <a:ext cx="144016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Game Server 10</a:t>
            </a:r>
            <a:endParaRPr lang="ko-KR" alt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447928" y="4667265"/>
            <a:ext cx="2514345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</a:rPr>
              <a:t>〮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〮</a:t>
            </a: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〮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" name="직선 화살표 연결선 39"/>
          <p:cNvCxnSpPr>
            <a:stCxn id="31" idx="0"/>
            <a:endCxn id="8" idx="2"/>
          </p:cNvCxnSpPr>
          <p:nvPr/>
        </p:nvCxnSpPr>
        <p:spPr>
          <a:xfrm flipH="1" flipV="1">
            <a:off x="3179676" y="3356992"/>
            <a:ext cx="108012" cy="1303903"/>
          </a:xfrm>
          <a:prstGeom prst="straightConnector1">
            <a:avLst/>
          </a:prstGeom>
          <a:ln w="254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36" idx="0"/>
            <a:endCxn id="9" idx="2"/>
          </p:cNvCxnSpPr>
          <p:nvPr/>
        </p:nvCxnSpPr>
        <p:spPr>
          <a:xfrm flipV="1">
            <a:off x="4727848" y="3356992"/>
            <a:ext cx="468052" cy="1303903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37" idx="0"/>
            <a:endCxn id="10" idx="2"/>
          </p:cNvCxnSpPr>
          <p:nvPr/>
        </p:nvCxnSpPr>
        <p:spPr>
          <a:xfrm flipV="1">
            <a:off x="8682353" y="3356992"/>
            <a:ext cx="113947" cy="1310273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사각형 설명선 46"/>
          <p:cNvSpPr/>
          <p:nvPr/>
        </p:nvSpPr>
        <p:spPr>
          <a:xfrm>
            <a:off x="9510445" y="4206885"/>
            <a:ext cx="1224136" cy="460837"/>
          </a:xfrm>
          <a:prstGeom prst="wedgeRoundRectCallout">
            <a:avLst>
              <a:gd name="adj1" fmla="val -53926"/>
              <a:gd name="adj2" fmla="val 8820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접속 가능한 게임 서버의 목록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모서리가 둥근 사각형 설명선 47"/>
          <p:cNvSpPr/>
          <p:nvPr/>
        </p:nvSpPr>
        <p:spPr>
          <a:xfrm>
            <a:off x="1241395" y="3890706"/>
            <a:ext cx="1614245" cy="632358"/>
          </a:xfrm>
          <a:prstGeom prst="wedgeRoundRectCallout">
            <a:avLst>
              <a:gd name="adj1" fmla="val 58389"/>
              <a:gd name="adj2" fmla="val 8677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캐시 데이터가 있는 게임 서버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5655810" y="251765"/>
            <a:ext cx="1520310" cy="544636"/>
          </a:xfrm>
          <a:prstGeom prst="wedgeRoundRectCallout">
            <a:avLst>
              <a:gd name="adj1" fmla="val -52683"/>
              <a:gd name="adj2" fmla="val 78321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게임 정보가 있는 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85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935760" y="1484784"/>
            <a:ext cx="64807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십자형 3"/>
          <p:cNvSpPr/>
          <p:nvPr/>
        </p:nvSpPr>
        <p:spPr>
          <a:xfrm>
            <a:off x="4007768" y="1556792"/>
            <a:ext cx="504056" cy="504056"/>
          </a:xfrm>
          <a:prstGeom prst="plus">
            <a:avLst>
              <a:gd name="adj" fmla="val 33922"/>
            </a:avLst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6384032" y="2132856"/>
            <a:ext cx="1224136" cy="122413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63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위쪽 화살표 6"/>
          <p:cNvSpPr/>
          <p:nvPr/>
        </p:nvSpPr>
        <p:spPr>
          <a:xfrm rot="20249206">
            <a:off x="3153014" y="3358206"/>
            <a:ext cx="452507" cy="2374088"/>
          </a:xfrm>
          <a:prstGeom prst="upArrow">
            <a:avLst>
              <a:gd name="adj1" fmla="val 50000"/>
              <a:gd name="adj2" fmla="val 757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5303912" y="4581128"/>
            <a:ext cx="2664296" cy="1224136"/>
          </a:xfrm>
          <a:prstGeom prst="wedgeRoundRectCallout">
            <a:avLst>
              <a:gd name="adj1" fmla="val 62730"/>
              <a:gd name="adj2" fmla="val 725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해당 아이템에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 드래그하면 아이템을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</a:rPr>
              <a:t>업글시킬</a:t>
            </a:r>
            <a:r>
              <a:rPr lang="ko-KR" altLang="en-US" b="1" dirty="0">
                <a:solidFill>
                  <a:schemeClr val="tx1"/>
                </a:solidFill>
              </a:rPr>
              <a:t> 수 있음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2567608" y="4660895"/>
            <a:ext cx="144016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C00000"/>
                </a:solidFill>
              </a:rPr>
              <a:t>Game Server 01</a:t>
            </a:r>
            <a:endParaRPr lang="ko-KR" altLang="en-US" sz="1200" dirty="0" smtClean="0">
              <a:solidFill>
                <a:srgbClr val="C00000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555534" y="5963617"/>
            <a:ext cx="6864907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위쪽 화살표 34"/>
          <p:cNvSpPr/>
          <p:nvPr/>
        </p:nvSpPr>
        <p:spPr>
          <a:xfrm>
            <a:off x="5699955" y="5236368"/>
            <a:ext cx="576064" cy="518393"/>
          </a:xfrm>
          <a:prstGeom prst="upArrow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07768" y="4660895"/>
            <a:ext cx="1440160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</a:rPr>
              <a:t>Game Server 02</a:t>
            </a:r>
            <a:endParaRPr lang="ko-KR" altLang="en-US" sz="1200" dirty="0" smtClean="0">
              <a:solidFill>
                <a:srgbClr val="006600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962273" y="4667265"/>
            <a:ext cx="144016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Game Server 10</a:t>
            </a:r>
            <a:endParaRPr lang="ko-KR" alt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447927" y="4667265"/>
            <a:ext cx="2514345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</a:rPr>
              <a:t>〮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〮</a:t>
            </a: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〮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폭발 1 28"/>
          <p:cNvSpPr/>
          <p:nvPr/>
        </p:nvSpPr>
        <p:spPr>
          <a:xfrm>
            <a:off x="1943467" y="3978150"/>
            <a:ext cx="1278199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Failed!</a:t>
            </a:r>
            <a:endParaRPr lang="ko-KR" altLang="en-US" sz="1400" dirty="0"/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9510445" y="4206885"/>
            <a:ext cx="1224136" cy="460837"/>
          </a:xfrm>
          <a:prstGeom prst="wedgeRoundRectCallout">
            <a:avLst>
              <a:gd name="adj1" fmla="val -53926"/>
              <a:gd name="adj2" fmla="val 8820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접속 가능한 게임 서버의 목록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원통 33"/>
          <p:cNvSpPr/>
          <p:nvPr/>
        </p:nvSpPr>
        <p:spPr>
          <a:xfrm>
            <a:off x="2567608" y="85104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- 01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00056" y="100546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sp>
        <p:nvSpPr>
          <p:cNvPr id="41" name="원통 40"/>
          <p:cNvSpPr/>
          <p:nvPr/>
        </p:nvSpPr>
        <p:spPr>
          <a:xfrm>
            <a:off x="4583832" y="85104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- 02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3" name="원통 42"/>
          <p:cNvSpPr/>
          <p:nvPr/>
        </p:nvSpPr>
        <p:spPr>
          <a:xfrm>
            <a:off x="8184232" y="851045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- 10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2555534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01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4571758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02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8172158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10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00056" y="28452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cxnSp>
        <p:nvCxnSpPr>
          <p:cNvPr id="49" name="직선 화살표 연결선 48"/>
          <p:cNvCxnSpPr>
            <a:stCxn id="44" idx="0"/>
            <a:endCxn id="34" idx="3"/>
          </p:cNvCxnSpPr>
          <p:nvPr/>
        </p:nvCxnSpPr>
        <p:spPr>
          <a:xfrm flipV="1">
            <a:off x="3179676" y="1621550"/>
            <a:ext cx="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44" idx="0"/>
            <a:endCxn id="41" idx="3"/>
          </p:cNvCxnSpPr>
          <p:nvPr/>
        </p:nvCxnSpPr>
        <p:spPr>
          <a:xfrm flipV="1">
            <a:off x="3179676" y="1621550"/>
            <a:ext cx="2016224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44" idx="0"/>
            <a:endCxn id="43" idx="3"/>
          </p:cNvCxnSpPr>
          <p:nvPr/>
        </p:nvCxnSpPr>
        <p:spPr>
          <a:xfrm flipV="1">
            <a:off x="3179676" y="1621546"/>
            <a:ext cx="5616624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5" idx="0"/>
            <a:endCxn id="41" idx="3"/>
          </p:cNvCxnSpPr>
          <p:nvPr/>
        </p:nvCxnSpPr>
        <p:spPr>
          <a:xfrm flipV="1">
            <a:off x="5195900" y="1621550"/>
            <a:ext cx="0" cy="1173715"/>
          </a:xfrm>
          <a:prstGeom prst="straightConnector1">
            <a:avLst/>
          </a:prstGeom>
          <a:ln w="254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47" idx="0"/>
            <a:endCxn id="43" idx="3"/>
          </p:cNvCxnSpPr>
          <p:nvPr/>
        </p:nvCxnSpPr>
        <p:spPr>
          <a:xfrm flipV="1">
            <a:off x="8796300" y="1621546"/>
            <a:ext cx="0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45" idx="0"/>
            <a:endCxn id="34" idx="3"/>
          </p:cNvCxnSpPr>
          <p:nvPr/>
        </p:nvCxnSpPr>
        <p:spPr>
          <a:xfrm flipH="1" flipV="1">
            <a:off x="3179676" y="1621550"/>
            <a:ext cx="2016224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stCxn id="45" idx="0"/>
            <a:endCxn id="43" idx="3"/>
          </p:cNvCxnSpPr>
          <p:nvPr/>
        </p:nvCxnSpPr>
        <p:spPr>
          <a:xfrm flipV="1">
            <a:off x="5195900" y="1621546"/>
            <a:ext cx="3600400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47" idx="0"/>
            <a:endCxn id="34" idx="3"/>
          </p:cNvCxnSpPr>
          <p:nvPr/>
        </p:nvCxnSpPr>
        <p:spPr>
          <a:xfrm flipH="1" flipV="1">
            <a:off x="3179676" y="1621550"/>
            <a:ext cx="5616624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47" idx="0"/>
            <a:endCxn id="41" idx="3"/>
          </p:cNvCxnSpPr>
          <p:nvPr/>
        </p:nvCxnSpPr>
        <p:spPr>
          <a:xfrm flipH="1" flipV="1">
            <a:off x="5195900" y="1621550"/>
            <a:ext cx="360040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1" idx="0"/>
            <a:endCxn id="44" idx="2"/>
          </p:cNvCxnSpPr>
          <p:nvPr/>
        </p:nvCxnSpPr>
        <p:spPr>
          <a:xfrm flipH="1" flipV="1">
            <a:off x="3179676" y="3356992"/>
            <a:ext cx="108012" cy="1303903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36" idx="0"/>
            <a:endCxn id="45" idx="2"/>
          </p:cNvCxnSpPr>
          <p:nvPr/>
        </p:nvCxnSpPr>
        <p:spPr>
          <a:xfrm flipV="1">
            <a:off x="4727848" y="3356992"/>
            <a:ext cx="468052" cy="130390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37" idx="0"/>
            <a:endCxn id="47" idx="2"/>
          </p:cNvCxnSpPr>
          <p:nvPr/>
        </p:nvCxnSpPr>
        <p:spPr>
          <a:xfrm flipV="1">
            <a:off x="8682353" y="3356992"/>
            <a:ext cx="113947" cy="1310273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모서리가 둥근 사각형 설명선 57"/>
          <p:cNvSpPr/>
          <p:nvPr/>
        </p:nvSpPr>
        <p:spPr>
          <a:xfrm>
            <a:off x="4188170" y="5189996"/>
            <a:ext cx="1362217" cy="544636"/>
          </a:xfrm>
          <a:prstGeom prst="wedgeRoundRectCallout">
            <a:avLst>
              <a:gd name="adj1" fmla="val -48819"/>
              <a:gd name="adj2" fmla="val -91987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데이터 캐시는 새로 해야 한다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모서리가 둥근 사각형 설명선 58"/>
          <p:cNvSpPr/>
          <p:nvPr/>
        </p:nvSpPr>
        <p:spPr>
          <a:xfrm>
            <a:off x="5655810" y="251765"/>
            <a:ext cx="1520310" cy="544636"/>
          </a:xfrm>
          <a:prstGeom prst="wedgeRoundRectCallout">
            <a:avLst>
              <a:gd name="adj1" fmla="val -52683"/>
              <a:gd name="adj2" fmla="val 78321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게임 정보가 있는 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718930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통 1"/>
          <p:cNvSpPr/>
          <p:nvPr/>
        </p:nvSpPr>
        <p:spPr>
          <a:xfrm>
            <a:off x="2567608" y="85104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db01.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nox.com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056" y="100546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sp>
        <p:nvSpPr>
          <p:cNvPr id="6" name="원통 5"/>
          <p:cNvSpPr/>
          <p:nvPr/>
        </p:nvSpPr>
        <p:spPr>
          <a:xfrm>
            <a:off x="4583832" y="85104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b02.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nox.com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원통 6"/>
          <p:cNvSpPr/>
          <p:nvPr/>
        </p:nvSpPr>
        <p:spPr>
          <a:xfrm>
            <a:off x="8184232" y="851045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</a:t>
            </a:r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b10.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nox.com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555534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01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571758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02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172158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10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0056" y="28452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cxnSp>
        <p:nvCxnSpPr>
          <p:cNvPr id="13" name="직선 화살표 연결선 12"/>
          <p:cNvCxnSpPr>
            <a:stCxn id="8" idx="0"/>
            <a:endCxn id="2" idx="3"/>
          </p:cNvCxnSpPr>
          <p:nvPr/>
        </p:nvCxnSpPr>
        <p:spPr>
          <a:xfrm flipV="1">
            <a:off x="3179676" y="1621550"/>
            <a:ext cx="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8" idx="0"/>
            <a:endCxn id="6" idx="3"/>
          </p:cNvCxnSpPr>
          <p:nvPr/>
        </p:nvCxnSpPr>
        <p:spPr>
          <a:xfrm flipV="1">
            <a:off x="3179676" y="1621550"/>
            <a:ext cx="2016224" cy="1173715"/>
          </a:xfrm>
          <a:prstGeom prst="straightConnector1">
            <a:avLst/>
          </a:prstGeom>
          <a:ln w="254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8" idx="0"/>
            <a:endCxn id="7" idx="3"/>
          </p:cNvCxnSpPr>
          <p:nvPr/>
        </p:nvCxnSpPr>
        <p:spPr>
          <a:xfrm flipV="1">
            <a:off x="3179676" y="1621546"/>
            <a:ext cx="5616624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9" idx="0"/>
            <a:endCxn id="6" idx="3"/>
          </p:cNvCxnSpPr>
          <p:nvPr/>
        </p:nvCxnSpPr>
        <p:spPr>
          <a:xfrm flipV="1">
            <a:off x="5195900" y="1621550"/>
            <a:ext cx="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0" idx="0"/>
            <a:endCxn id="7" idx="3"/>
          </p:cNvCxnSpPr>
          <p:nvPr/>
        </p:nvCxnSpPr>
        <p:spPr>
          <a:xfrm flipV="1">
            <a:off x="8796300" y="1621546"/>
            <a:ext cx="0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9" idx="0"/>
            <a:endCxn id="2" idx="3"/>
          </p:cNvCxnSpPr>
          <p:nvPr/>
        </p:nvCxnSpPr>
        <p:spPr>
          <a:xfrm flipH="1" flipV="1">
            <a:off x="3179676" y="1621550"/>
            <a:ext cx="2016224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9" idx="0"/>
            <a:endCxn id="7" idx="3"/>
          </p:cNvCxnSpPr>
          <p:nvPr/>
        </p:nvCxnSpPr>
        <p:spPr>
          <a:xfrm flipV="1">
            <a:off x="5195900" y="1621546"/>
            <a:ext cx="3600400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10" idx="0"/>
            <a:endCxn id="2" idx="3"/>
          </p:cNvCxnSpPr>
          <p:nvPr/>
        </p:nvCxnSpPr>
        <p:spPr>
          <a:xfrm flipH="1" flipV="1">
            <a:off x="3179676" y="1621550"/>
            <a:ext cx="5616624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0" idx="0"/>
            <a:endCxn id="6" idx="3"/>
          </p:cNvCxnSpPr>
          <p:nvPr/>
        </p:nvCxnSpPr>
        <p:spPr>
          <a:xfrm flipH="1" flipV="1">
            <a:off x="5195900" y="1621550"/>
            <a:ext cx="360040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2567608" y="4660895"/>
            <a:ext cx="1440160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</a:rPr>
              <a:t>gs01.nox.com</a:t>
            </a:r>
            <a:endParaRPr lang="ko-KR" altLang="en-US" sz="1200" dirty="0" smtClean="0">
              <a:solidFill>
                <a:srgbClr val="006600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555534" y="5963617"/>
            <a:ext cx="6864907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위쪽 화살표 34"/>
          <p:cNvSpPr/>
          <p:nvPr/>
        </p:nvSpPr>
        <p:spPr>
          <a:xfrm>
            <a:off x="5699955" y="5236368"/>
            <a:ext cx="576064" cy="518393"/>
          </a:xfrm>
          <a:prstGeom prst="upArrow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07768" y="4660895"/>
            <a:ext cx="144016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gs02.nox.com</a:t>
            </a:r>
            <a:endParaRPr lang="ko-KR" alt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962273" y="4667265"/>
            <a:ext cx="144016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gs10.nox.com</a:t>
            </a:r>
            <a:endParaRPr lang="ko-KR" alt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447928" y="4667265"/>
            <a:ext cx="2514345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</a:rPr>
              <a:t>〮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〮</a:t>
            </a: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〮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" name="직선 화살표 연결선 39"/>
          <p:cNvCxnSpPr>
            <a:stCxn id="31" idx="0"/>
            <a:endCxn id="8" idx="2"/>
          </p:cNvCxnSpPr>
          <p:nvPr/>
        </p:nvCxnSpPr>
        <p:spPr>
          <a:xfrm flipH="1" flipV="1">
            <a:off x="3179676" y="3356992"/>
            <a:ext cx="108012" cy="1303903"/>
          </a:xfrm>
          <a:prstGeom prst="straightConnector1">
            <a:avLst/>
          </a:prstGeom>
          <a:ln w="254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36" idx="0"/>
            <a:endCxn id="9" idx="2"/>
          </p:cNvCxnSpPr>
          <p:nvPr/>
        </p:nvCxnSpPr>
        <p:spPr>
          <a:xfrm flipV="1">
            <a:off x="4727848" y="3356992"/>
            <a:ext cx="468052" cy="1303903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37" idx="0"/>
            <a:endCxn id="10" idx="2"/>
          </p:cNvCxnSpPr>
          <p:nvPr/>
        </p:nvCxnSpPr>
        <p:spPr>
          <a:xfrm flipV="1">
            <a:off x="8682353" y="3356992"/>
            <a:ext cx="113947" cy="1310273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사각형 설명선 46"/>
          <p:cNvSpPr/>
          <p:nvPr/>
        </p:nvSpPr>
        <p:spPr>
          <a:xfrm>
            <a:off x="9510445" y="4206885"/>
            <a:ext cx="1224136" cy="460837"/>
          </a:xfrm>
          <a:prstGeom prst="wedgeRoundRectCallout">
            <a:avLst>
              <a:gd name="adj1" fmla="val -53926"/>
              <a:gd name="adj2" fmla="val 8820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접속 가능한 게임 서버의 목록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모서리가 둥근 사각형 설명선 47"/>
          <p:cNvSpPr/>
          <p:nvPr/>
        </p:nvSpPr>
        <p:spPr>
          <a:xfrm>
            <a:off x="1241395" y="3890706"/>
            <a:ext cx="1614245" cy="632358"/>
          </a:xfrm>
          <a:prstGeom prst="wedgeRoundRectCallout">
            <a:avLst>
              <a:gd name="adj1" fmla="val 58389"/>
              <a:gd name="adj2" fmla="val 8677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캐시 데이터가 있는 게임 서버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5655810" y="251765"/>
            <a:ext cx="1520310" cy="544636"/>
          </a:xfrm>
          <a:prstGeom prst="wedgeRoundRectCallout">
            <a:avLst>
              <a:gd name="adj1" fmla="val -52683"/>
              <a:gd name="adj2" fmla="val 78321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게임 정보가 있는 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97144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통 1"/>
          <p:cNvSpPr/>
          <p:nvPr/>
        </p:nvSpPr>
        <p:spPr>
          <a:xfrm>
            <a:off x="2567608" y="85104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db01.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nox.com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056" y="100546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sp>
        <p:nvSpPr>
          <p:cNvPr id="6" name="원통 5"/>
          <p:cNvSpPr/>
          <p:nvPr/>
        </p:nvSpPr>
        <p:spPr>
          <a:xfrm>
            <a:off x="4583832" y="85104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b02.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nox.com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원통 6"/>
          <p:cNvSpPr/>
          <p:nvPr/>
        </p:nvSpPr>
        <p:spPr>
          <a:xfrm>
            <a:off x="8184232" y="851045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</a:t>
            </a:r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b10.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nox.com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555534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01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571758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02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172158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 10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0056" y="28452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cxnSp>
        <p:nvCxnSpPr>
          <p:cNvPr id="13" name="직선 화살표 연결선 12"/>
          <p:cNvCxnSpPr>
            <a:stCxn id="8" idx="0"/>
            <a:endCxn id="2" idx="3"/>
          </p:cNvCxnSpPr>
          <p:nvPr/>
        </p:nvCxnSpPr>
        <p:spPr>
          <a:xfrm flipV="1">
            <a:off x="3179676" y="1621550"/>
            <a:ext cx="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8" idx="0"/>
            <a:endCxn id="6" idx="3"/>
          </p:cNvCxnSpPr>
          <p:nvPr/>
        </p:nvCxnSpPr>
        <p:spPr>
          <a:xfrm flipV="1">
            <a:off x="3179676" y="1621550"/>
            <a:ext cx="2016224" cy="1173715"/>
          </a:xfrm>
          <a:prstGeom prst="straightConnector1">
            <a:avLst/>
          </a:prstGeom>
          <a:ln w="254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8" idx="0"/>
            <a:endCxn id="7" idx="3"/>
          </p:cNvCxnSpPr>
          <p:nvPr/>
        </p:nvCxnSpPr>
        <p:spPr>
          <a:xfrm flipV="1">
            <a:off x="3179676" y="1621546"/>
            <a:ext cx="5616624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9" idx="0"/>
            <a:endCxn id="6" idx="3"/>
          </p:cNvCxnSpPr>
          <p:nvPr/>
        </p:nvCxnSpPr>
        <p:spPr>
          <a:xfrm flipV="1">
            <a:off x="5195900" y="1621550"/>
            <a:ext cx="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0" idx="0"/>
            <a:endCxn id="7" idx="3"/>
          </p:cNvCxnSpPr>
          <p:nvPr/>
        </p:nvCxnSpPr>
        <p:spPr>
          <a:xfrm flipV="1">
            <a:off x="8796300" y="1621546"/>
            <a:ext cx="0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9" idx="0"/>
            <a:endCxn id="2" idx="3"/>
          </p:cNvCxnSpPr>
          <p:nvPr/>
        </p:nvCxnSpPr>
        <p:spPr>
          <a:xfrm flipH="1" flipV="1">
            <a:off x="3179676" y="1621550"/>
            <a:ext cx="2016224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9" idx="0"/>
            <a:endCxn id="7" idx="3"/>
          </p:cNvCxnSpPr>
          <p:nvPr/>
        </p:nvCxnSpPr>
        <p:spPr>
          <a:xfrm flipV="1">
            <a:off x="5195900" y="1621546"/>
            <a:ext cx="3600400" cy="117371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10" idx="0"/>
            <a:endCxn id="2" idx="3"/>
          </p:cNvCxnSpPr>
          <p:nvPr/>
        </p:nvCxnSpPr>
        <p:spPr>
          <a:xfrm flipH="1" flipV="1">
            <a:off x="3179676" y="1621550"/>
            <a:ext cx="5616624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0" idx="0"/>
            <a:endCxn id="6" idx="3"/>
          </p:cNvCxnSpPr>
          <p:nvPr/>
        </p:nvCxnSpPr>
        <p:spPr>
          <a:xfrm flipH="1" flipV="1">
            <a:off x="5195900" y="1621550"/>
            <a:ext cx="3600400" cy="117371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2555534" y="5963617"/>
            <a:ext cx="6864907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위쪽 화살표 34"/>
          <p:cNvSpPr/>
          <p:nvPr/>
        </p:nvSpPr>
        <p:spPr>
          <a:xfrm>
            <a:off x="5699955" y="5236368"/>
            <a:ext cx="576064" cy="518393"/>
          </a:xfrm>
          <a:prstGeom prst="upArrow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07768" y="4660895"/>
            <a:ext cx="144016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gs1.nox.com:3001</a:t>
            </a:r>
            <a:endParaRPr lang="ko-KR" alt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962273" y="4667265"/>
            <a:ext cx="144016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gs2.nox.com:3005</a:t>
            </a:r>
            <a:endParaRPr lang="ko-KR" alt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447928" y="4667265"/>
            <a:ext cx="2514345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</a:rPr>
              <a:t>〮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〮</a:t>
            </a:r>
            <a:r>
              <a:rPr lang="ko-KR" altLang="en-US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</a:rPr>
              <a:t>〮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" name="직선 화살표 연결선 39"/>
          <p:cNvCxnSpPr>
            <a:endCxn id="8" idx="2"/>
          </p:cNvCxnSpPr>
          <p:nvPr/>
        </p:nvCxnSpPr>
        <p:spPr>
          <a:xfrm flipH="1" flipV="1">
            <a:off x="3179676" y="3356992"/>
            <a:ext cx="108012" cy="1303903"/>
          </a:xfrm>
          <a:prstGeom prst="straightConnector1">
            <a:avLst/>
          </a:prstGeom>
          <a:ln w="254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36" idx="0"/>
            <a:endCxn id="9" idx="2"/>
          </p:cNvCxnSpPr>
          <p:nvPr/>
        </p:nvCxnSpPr>
        <p:spPr>
          <a:xfrm flipV="1">
            <a:off x="4727848" y="3356992"/>
            <a:ext cx="468052" cy="1303903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37" idx="0"/>
            <a:endCxn id="10" idx="2"/>
          </p:cNvCxnSpPr>
          <p:nvPr/>
        </p:nvCxnSpPr>
        <p:spPr>
          <a:xfrm flipV="1">
            <a:off x="8682353" y="3356992"/>
            <a:ext cx="113947" cy="1310273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사각형 설명선 46"/>
          <p:cNvSpPr/>
          <p:nvPr/>
        </p:nvSpPr>
        <p:spPr>
          <a:xfrm>
            <a:off x="9510445" y="4206885"/>
            <a:ext cx="1224136" cy="460837"/>
          </a:xfrm>
          <a:prstGeom prst="wedgeRoundRectCallout">
            <a:avLst>
              <a:gd name="adj1" fmla="val -53926"/>
              <a:gd name="adj2" fmla="val 8820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접속 가능한 게임 서버의 목록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모서리가 둥근 사각형 설명선 47"/>
          <p:cNvSpPr/>
          <p:nvPr/>
        </p:nvSpPr>
        <p:spPr>
          <a:xfrm>
            <a:off x="1241395" y="3890706"/>
            <a:ext cx="1614245" cy="632358"/>
          </a:xfrm>
          <a:prstGeom prst="wedgeRoundRectCallout">
            <a:avLst>
              <a:gd name="adj1" fmla="val 58389"/>
              <a:gd name="adj2" fmla="val 8677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캐시 데이터가 있는 게임 서버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5655810" y="251765"/>
            <a:ext cx="1520310" cy="544636"/>
          </a:xfrm>
          <a:prstGeom prst="wedgeRoundRectCallout">
            <a:avLst>
              <a:gd name="adj1" fmla="val -52683"/>
              <a:gd name="adj2" fmla="val 78321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게임 정보가 있는 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567608" y="4660895"/>
            <a:ext cx="1440160" cy="360040"/>
          </a:xfrm>
          <a:prstGeom prst="rect">
            <a:avLst/>
          </a:prstGeom>
          <a:solidFill>
            <a:srgbClr val="CCFF99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</a:rPr>
              <a:t>Game Server 01</a:t>
            </a:r>
            <a:endParaRPr lang="ko-KR" altLang="en-US" sz="1200" dirty="0" smtClean="0">
              <a:solidFill>
                <a:srgbClr val="006600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555534" y="4660895"/>
            <a:ext cx="1452234" cy="3600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500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55534" y="5963617"/>
            <a:ext cx="6864907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위쪽 화살표 3"/>
          <p:cNvSpPr/>
          <p:nvPr/>
        </p:nvSpPr>
        <p:spPr>
          <a:xfrm>
            <a:off x="5699955" y="5236368"/>
            <a:ext cx="576064" cy="518393"/>
          </a:xfrm>
          <a:prstGeom prst="upArrow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8904312" y="3966458"/>
            <a:ext cx="1224136" cy="460837"/>
          </a:xfrm>
          <a:prstGeom prst="wedgeRoundRectCallout">
            <a:avLst>
              <a:gd name="adj1" fmla="val -53926"/>
              <a:gd name="adj2" fmla="val 8820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친구 </a:t>
            </a:r>
            <a:r>
              <a:rPr lang="en-US" altLang="ko-KR" sz="1100" b="1" dirty="0" err="1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UserID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원통 9"/>
          <p:cNvSpPr/>
          <p:nvPr/>
        </p:nvSpPr>
        <p:spPr>
          <a:xfrm>
            <a:off x="2567608" y="851049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- 01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0056" y="100546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sp>
        <p:nvSpPr>
          <p:cNvPr id="13" name="원통 12"/>
          <p:cNvSpPr/>
          <p:nvPr/>
        </p:nvSpPr>
        <p:spPr>
          <a:xfrm>
            <a:off x="8184232" y="851045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- 10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571758" y="27952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0056" y="28452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cxnSp>
        <p:nvCxnSpPr>
          <p:cNvPr id="23" name="직선 화살표 연결선 22"/>
          <p:cNvCxnSpPr>
            <a:stCxn id="15" idx="0"/>
            <a:endCxn id="10" idx="3"/>
          </p:cNvCxnSpPr>
          <p:nvPr/>
        </p:nvCxnSpPr>
        <p:spPr>
          <a:xfrm flipH="1" flipV="1">
            <a:off x="3179676" y="1621550"/>
            <a:ext cx="2016224" cy="1173715"/>
          </a:xfrm>
          <a:prstGeom prst="straightConnector1">
            <a:avLst/>
          </a:prstGeom>
          <a:ln w="2540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15" idx="0"/>
            <a:endCxn id="13" idx="3"/>
          </p:cNvCxnSpPr>
          <p:nvPr/>
        </p:nvCxnSpPr>
        <p:spPr>
          <a:xfrm flipV="1">
            <a:off x="5195900" y="1621546"/>
            <a:ext cx="3600400" cy="1173719"/>
          </a:xfrm>
          <a:prstGeom prst="straightConnector1">
            <a:avLst/>
          </a:prstGeom>
          <a:ln w="254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42" idx="0"/>
            <a:endCxn id="15" idx="2"/>
          </p:cNvCxnSpPr>
          <p:nvPr/>
        </p:nvCxnSpPr>
        <p:spPr>
          <a:xfrm flipV="1">
            <a:off x="5126817" y="3356992"/>
            <a:ext cx="69083" cy="1303903"/>
          </a:xfrm>
          <a:prstGeom prst="straightConnector1">
            <a:avLst/>
          </a:prstGeom>
          <a:ln w="254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사각형 설명선 30"/>
          <p:cNvSpPr/>
          <p:nvPr/>
        </p:nvSpPr>
        <p:spPr>
          <a:xfrm>
            <a:off x="5655810" y="251765"/>
            <a:ext cx="1520310" cy="544636"/>
          </a:xfrm>
          <a:prstGeom prst="wedgeRoundRectCallout">
            <a:avLst>
              <a:gd name="adj1" fmla="val -52683"/>
              <a:gd name="adj2" fmla="val 78321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클라이언트의 게임 정보가 있는 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4188170" y="5189996"/>
            <a:ext cx="1362217" cy="544636"/>
          </a:xfrm>
          <a:prstGeom prst="wedgeRoundRectCallout">
            <a:avLst>
              <a:gd name="adj1" fmla="val -48819"/>
              <a:gd name="adj2" fmla="val -91987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데이터 캐시는 새로 해야 한다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2555534" y="4660895"/>
            <a:ext cx="1452234" cy="3600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0x01</a:t>
            </a:r>
            <a:r>
              <a:rPr lang="en-US" altLang="ko-KR" sz="1300" dirty="0" smtClean="0"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01</a:t>
            </a:r>
            <a:r>
              <a:rPr lang="en-US" altLang="ko-KR" sz="13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0001</a:t>
            </a:r>
            <a:endParaRPr lang="ko-KR" altLang="en-US" sz="13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4400700" y="4660895"/>
            <a:ext cx="1452234" cy="3600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0x01</a:t>
            </a:r>
            <a:r>
              <a:rPr lang="en-US" altLang="ko-KR" sz="1300" dirty="0" smtClean="0">
                <a:solidFill>
                  <a:srgbClr val="FF66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02</a:t>
            </a:r>
            <a:r>
              <a:rPr lang="en-US" altLang="ko-KR" sz="13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0001</a:t>
            </a:r>
            <a:endParaRPr lang="ko-KR" altLang="en-US" sz="13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968207" y="4660895"/>
            <a:ext cx="1452234" cy="3600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0x01</a:t>
            </a:r>
            <a:r>
              <a:rPr lang="en-US" altLang="ko-KR" sz="1300" dirty="0" smtClean="0">
                <a:solidFill>
                  <a:srgbClr val="FF99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en-US" altLang="ko-KR" sz="13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0001</a:t>
            </a:r>
            <a:endParaRPr lang="ko-KR" altLang="en-US" sz="13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00056" y="461008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ack" panose="020B0609030202020204" pitchFamily="49" charset="0"/>
                <a:ea typeface="HY견고딕" panose="02030600000101010101" pitchFamily="18" charset="-127"/>
                <a:cs typeface="Hack" panose="020B0609030202020204" pitchFamily="49" charset="0"/>
              </a:rPr>
              <a:t>〮〮〮</a:t>
            </a:r>
            <a:endParaRPr lang="ko-KR" altLang="en-US" sz="2400" b="1" dirty="0">
              <a:latin typeface="Hack" panose="020B0609030202020204" pitchFamily="49" charset="0"/>
              <a:ea typeface="HY견고딕" panose="02030600000101010101" pitchFamily="18" charset="-127"/>
              <a:cs typeface="Hack" panose="020B0609030202020204" pitchFamily="49" charset="0"/>
            </a:endParaRPr>
          </a:p>
        </p:txBody>
      </p:sp>
      <p:sp>
        <p:nvSpPr>
          <p:cNvPr id="45" name="원통 44"/>
          <p:cNvSpPr/>
          <p:nvPr/>
        </p:nvSpPr>
        <p:spPr>
          <a:xfrm>
            <a:off x="4583832" y="876255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339933"/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- 02</a:t>
            </a:r>
            <a:endParaRPr lang="en-US" altLang="ko-KR" sz="12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1" name="직선 화살표 연결선 20"/>
          <p:cNvCxnSpPr>
            <a:stCxn id="15" idx="0"/>
            <a:endCxn id="45" idx="3"/>
          </p:cNvCxnSpPr>
          <p:nvPr/>
        </p:nvCxnSpPr>
        <p:spPr>
          <a:xfrm flipV="1">
            <a:off x="5195900" y="1646756"/>
            <a:ext cx="0" cy="1148509"/>
          </a:xfrm>
          <a:prstGeom prst="straightConnector1">
            <a:avLst/>
          </a:prstGeom>
          <a:ln w="254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41" idx="0"/>
            <a:endCxn id="15" idx="2"/>
          </p:cNvCxnSpPr>
          <p:nvPr/>
        </p:nvCxnSpPr>
        <p:spPr>
          <a:xfrm flipV="1">
            <a:off x="3281651" y="3356992"/>
            <a:ext cx="1914249" cy="1303903"/>
          </a:xfrm>
          <a:prstGeom prst="straightConnector1">
            <a:avLst/>
          </a:prstGeom>
          <a:ln w="2540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43" idx="0"/>
            <a:endCxn id="15" idx="2"/>
          </p:cNvCxnSpPr>
          <p:nvPr/>
        </p:nvCxnSpPr>
        <p:spPr>
          <a:xfrm flipH="1" flipV="1">
            <a:off x="5195900" y="3356992"/>
            <a:ext cx="3498424" cy="1303903"/>
          </a:xfrm>
          <a:prstGeom prst="straightConnector1">
            <a:avLst/>
          </a:prstGeom>
          <a:ln w="254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0633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9048328" y="2244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200728" y="3768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353128" y="5292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816269" y="472514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Account Primary Key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60524" y="1934754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Character ID</a:t>
            </a:r>
            <a:endParaRPr lang="en-US" altLang="ko-KR" sz="12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4" name="직선 화살표 연결선 23"/>
          <p:cNvCxnSpPr>
            <a:endCxn id="20" idx="2"/>
          </p:cNvCxnSpPr>
          <p:nvPr/>
        </p:nvCxnSpPr>
        <p:spPr>
          <a:xfrm flipV="1">
            <a:off x="6484665" y="2496480"/>
            <a:ext cx="1" cy="5724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사각형 설명선 20"/>
          <p:cNvSpPr/>
          <p:nvPr/>
        </p:nvSpPr>
        <p:spPr>
          <a:xfrm>
            <a:off x="7315052" y="1371618"/>
            <a:ext cx="1493999" cy="477126"/>
          </a:xfrm>
          <a:prstGeom prst="wedgeRoundRectCallout">
            <a:avLst>
              <a:gd name="adj1" fmla="val -70236"/>
              <a:gd name="adj2" fmla="val 10300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64 bit </a:t>
            </a: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Unsigned Integer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원통 24"/>
          <p:cNvSpPr/>
          <p:nvPr/>
        </p:nvSpPr>
        <p:spPr>
          <a:xfrm>
            <a:off x="5566535" y="2111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원통 26"/>
          <p:cNvSpPr/>
          <p:nvPr/>
        </p:nvSpPr>
        <p:spPr>
          <a:xfrm>
            <a:off x="5718935" y="3635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원통 27"/>
          <p:cNvSpPr/>
          <p:nvPr/>
        </p:nvSpPr>
        <p:spPr>
          <a:xfrm>
            <a:off x="5871335" y="5159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3143672" y="3908127"/>
            <a:ext cx="1611974" cy="384969"/>
          </a:xfrm>
          <a:prstGeom prst="wedgeRoundRectCallout">
            <a:avLst>
              <a:gd name="adj1" fmla="val 51200"/>
              <a:gd name="adj2" fmla="val -10018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글로벌에서 유일하다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5" name="직선 화살표 연결선 34"/>
          <p:cNvCxnSpPr>
            <a:stCxn id="20" idx="0"/>
            <a:endCxn id="28" idx="3"/>
          </p:cNvCxnSpPr>
          <p:nvPr/>
        </p:nvCxnSpPr>
        <p:spPr>
          <a:xfrm flipH="1" flipV="1">
            <a:off x="6483403" y="1286407"/>
            <a:ext cx="1263" cy="648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10" idx="0"/>
          </p:cNvCxnSpPr>
          <p:nvPr/>
        </p:nvCxnSpPr>
        <p:spPr>
          <a:xfrm flipH="1" flipV="1">
            <a:off x="10435737" y="3429000"/>
            <a:ext cx="4674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03512" y="4856121"/>
            <a:ext cx="5400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사용자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ID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는 전역적으로 고유하다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국가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지역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마켓을 불문하고 각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들은 고유한 일련 번호를 가진다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설마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서버가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65,535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개가 넘지는 않겠지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…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하나의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당 이론적으로 가능한 최대 캐릭터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ID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부여 개수는 약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42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억이다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맨 앞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16 bit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를 안 쓰는 특별한 이유는 없다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그냥 쓸 데가 없다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 (…)</a:t>
            </a:r>
            <a:endParaRPr lang="ko-KR" altLang="en-US" sz="1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484287" y="3068960"/>
            <a:ext cx="464952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등록 순번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32bit)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846597" y="3068960"/>
            <a:ext cx="231914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 쓴다</a:t>
            </a:r>
            <a:endParaRPr lang="en-US" altLang="ko-KR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166376" y="3068960"/>
            <a:ext cx="2317027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게임 </a:t>
            </a:r>
            <a:r>
              <a:rPr lang="en-US" altLang="ko-KR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번호</a:t>
            </a:r>
            <a:endParaRPr lang="en-US" altLang="ko-KR" sz="13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1784" y="34911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16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93425" y="34911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16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25909" y="3491135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32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9440899" y="2158813"/>
            <a:ext cx="2016224" cy="702159"/>
          </a:xfrm>
          <a:prstGeom prst="wedgeRoundRectCallout">
            <a:avLst>
              <a:gd name="adj1" fmla="val -44464"/>
              <a:gd name="adj2" fmla="val 94903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번호 내에서 유일하다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설마 한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 개를 등록하진 않겠지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…)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56939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9048328" y="2244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200728" y="3768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353128" y="5292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816269" y="472514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Account Primary Key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60524" y="1934754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Item ID</a:t>
            </a:r>
            <a:endParaRPr lang="en-US" altLang="ko-KR" sz="12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4" name="직선 화살표 연결선 23"/>
          <p:cNvCxnSpPr>
            <a:endCxn id="20" idx="2"/>
          </p:cNvCxnSpPr>
          <p:nvPr/>
        </p:nvCxnSpPr>
        <p:spPr>
          <a:xfrm flipV="1">
            <a:off x="6484665" y="2496480"/>
            <a:ext cx="1" cy="5724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사각형 설명선 20"/>
          <p:cNvSpPr/>
          <p:nvPr/>
        </p:nvSpPr>
        <p:spPr>
          <a:xfrm>
            <a:off x="7315052" y="1371618"/>
            <a:ext cx="1493999" cy="477126"/>
          </a:xfrm>
          <a:prstGeom prst="wedgeRoundRectCallout">
            <a:avLst>
              <a:gd name="adj1" fmla="val -70236"/>
              <a:gd name="adj2" fmla="val 10300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64 bit </a:t>
            </a: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Unsigned Integer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원통 24"/>
          <p:cNvSpPr/>
          <p:nvPr/>
        </p:nvSpPr>
        <p:spPr>
          <a:xfrm>
            <a:off x="5566535" y="2111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원통 26"/>
          <p:cNvSpPr/>
          <p:nvPr/>
        </p:nvSpPr>
        <p:spPr>
          <a:xfrm>
            <a:off x="5718935" y="3635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원통 27"/>
          <p:cNvSpPr/>
          <p:nvPr/>
        </p:nvSpPr>
        <p:spPr>
          <a:xfrm>
            <a:off x="5871335" y="5159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35" name="직선 화살표 연결선 34"/>
          <p:cNvCxnSpPr>
            <a:stCxn id="20" idx="0"/>
            <a:endCxn id="28" idx="3"/>
          </p:cNvCxnSpPr>
          <p:nvPr/>
        </p:nvCxnSpPr>
        <p:spPr>
          <a:xfrm flipH="1" flipV="1">
            <a:off x="6483403" y="1286407"/>
            <a:ext cx="1263" cy="648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10" idx="0"/>
          </p:cNvCxnSpPr>
          <p:nvPr/>
        </p:nvCxnSpPr>
        <p:spPr>
          <a:xfrm flipH="1" flipV="1">
            <a:off x="10435737" y="3429000"/>
            <a:ext cx="4674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03512" y="4856121"/>
            <a:ext cx="6216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아이템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ID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는 전역적으로 고유하다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국가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지역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마켓을 불문하고 각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들은 고유한 일련 번호를 가진다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설마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서버가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65,535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개가 넘지는 않겠지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…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하나의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당 이론적으로 가능한 최대 아이템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ID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부여 개수는 약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281.5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조이다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한 곳의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가 감당할 수 있는 사용자의 수에 한계가 있으므로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이 정도의 값 한계라면 </a:t>
            </a:r>
            <a:endParaRPr lang="en-US" altLang="ko-KR" sz="1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아무리 아이템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ID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생성 요청이 극심하더라도 숫자 한계 값으로 봐서 감당할만하다고 본다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170845" y="3068960"/>
            <a:ext cx="6962971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등록 순번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855422" y="3068960"/>
            <a:ext cx="2317027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게임 </a:t>
            </a:r>
            <a:r>
              <a:rPr lang="en-US" altLang="ko-KR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번호</a:t>
            </a:r>
            <a:endParaRPr lang="en-US" altLang="ko-KR" sz="13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1784" y="34911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16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6563" y="3487065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48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9440899" y="2158813"/>
            <a:ext cx="2016224" cy="702159"/>
          </a:xfrm>
          <a:prstGeom prst="wedgeRoundRectCallout">
            <a:avLst>
              <a:gd name="adj1" fmla="val -44464"/>
              <a:gd name="adj2" fmla="val 94903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번호 내에서 유일하다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숫자로는 약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281.5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조개다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b="1" dirty="0" smtClean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1559496" y="2509892"/>
            <a:ext cx="1611974" cy="384969"/>
          </a:xfrm>
          <a:prstGeom prst="wedgeRoundRectCallout">
            <a:avLst>
              <a:gd name="adj1" fmla="val 188"/>
              <a:gd name="adj2" fmla="val 118543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글로벌에서 유일하다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013953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9048328" y="2244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200728" y="3768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353128" y="52927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816269" y="472514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Account Primary Key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60524" y="1934754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Guild ID</a:t>
            </a:r>
            <a:endParaRPr lang="en-US" altLang="ko-KR" sz="12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4" name="직선 화살표 연결선 23"/>
          <p:cNvCxnSpPr>
            <a:endCxn id="20" idx="2"/>
          </p:cNvCxnSpPr>
          <p:nvPr/>
        </p:nvCxnSpPr>
        <p:spPr>
          <a:xfrm flipV="1">
            <a:off x="6484665" y="2496480"/>
            <a:ext cx="1" cy="5724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사각형 설명선 20"/>
          <p:cNvSpPr/>
          <p:nvPr/>
        </p:nvSpPr>
        <p:spPr>
          <a:xfrm>
            <a:off x="7315052" y="1371618"/>
            <a:ext cx="1493999" cy="477126"/>
          </a:xfrm>
          <a:prstGeom prst="wedgeRoundRectCallout">
            <a:avLst>
              <a:gd name="adj1" fmla="val -70236"/>
              <a:gd name="adj2" fmla="val 10300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64 bit </a:t>
            </a: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Unsigned Integer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원통 24"/>
          <p:cNvSpPr/>
          <p:nvPr/>
        </p:nvSpPr>
        <p:spPr>
          <a:xfrm>
            <a:off x="5566535" y="2111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원통 26"/>
          <p:cNvSpPr/>
          <p:nvPr/>
        </p:nvSpPr>
        <p:spPr>
          <a:xfrm>
            <a:off x="5718935" y="3635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원통 27"/>
          <p:cNvSpPr/>
          <p:nvPr/>
        </p:nvSpPr>
        <p:spPr>
          <a:xfrm>
            <a:off x="5871335" y="515906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Community</a:t>
            </a: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3143672" y="3908127"/>
            <a:ext cx="1611974" cy="384969"/>
          </a:xfrm>
          <a:prstGeom prst="wedgeRoundRectCallout">
            <a:avLst>
              <a:gd name="adj1" fmla="val 51200"/>
              <a:gd name="adj2" fmla="val -100186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글로벌에서 유일하다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5" name="직선 화살표 연결선 34"/>
          <p:cNvCxnSpPr>
            <a:stCxn id="20" idx="0"/>
            <a:endCxn id="28" idx="3"/>
          </p:cNvCxnSpPr>
          <p:nvPr/>
        </p:nvCxnSpPr>
        <p:spPr>
          <a:xfrm flipH="1" flipV="1">
            <a:off x="6483403" y="1286407"/>
            <a:ext cx="1263" cy="6483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10" idx="0"/>
          </p:cNvCxnSpPr>
          <p:nvPr/>
        </p:nvCxnSpPr>
        <p:spPr>
          <a:xfrm flipH="1" flipV="1">
            <a:off x="10435737" y="3429000"/>
            <a:ext cx="4674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03512" y="4856121"/>
            <a:ext cx="5423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길드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ID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는 전역적으로 고유하다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국가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지역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–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마켓을 불문하고 각 커뮤니티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들은 고유한 일련 번호를 가진다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설마 커뮤니티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서버가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65,535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개가 넘지는 않겠지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…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하나의 게임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DB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당 이론적으로 가능한 최대 길드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ID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부여 개수는 약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42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억이다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〮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맨 앞 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16 bit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를 안 쓰는 특별한 이유는 없다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그냥 쓸 데가 없다</a:t>
            </a:r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. (…)</a:t>
            </a:r>
            <a:endParaRPr lang="ko-KR" altLang="en-US" sz="1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484287" y="3068960"/>
            <a:ext cx="464952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등록 순번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en-US" altLang="ko-KR" sz="1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32bit)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846597" y="3068960"/>
            <a:ext cx="231914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 쓴다</a:t>
            </a:r>
            <a:endParaRPr lang="en-US" altLang="ko-KR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166376" y="3068960"/>
            <a:ext cx="2317027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커뮤니티 </a:t>
            </a:r>
            <a:r>
              <a:rPr lang="en-US" altLang="ko-KR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DB </a:t>
            </a:r>
            <a:r>
              <a:rPr lang="ko-KR" altLang="en-US" sz="13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번호</a:t>
            </a:r>
            <a:endParaRPr lang="en-US" altLang="ko-KR" sz="1300" dirty="0" smtClean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1784" y="34911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16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93425" y="349113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16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25909" y="3491135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5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32 bit</a:t>
            </a:r>
            <a:endParaRPr lang="ko-KR" altLang="en-US" sz="1400" dirty="0">
              <a:solidFill>
                <a:schemeClr val="accent5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9440899" y="2158813"/>
            <a:ext cx="2016224" cy="702159"/>
          </a:xfrm>
          <a:prstGeom prst="wedgeRoundRectCallout">
            <a:avLst>
              <a:gd name="adj1" fmla="val -44464"/>
              <a:gd name="adj2" fmla="val 94903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게임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번호 내에서 유일하다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/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설마 한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</a:t>
            </a:r>
            <a:r>
              <a:rPr lang="ko-KR" altLang="en-US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 개를 등록하진 않겠지</a:t>
            </a:r>
            <a:r>
              <a:rPr lang="en-US" altLang="ko-KR" sz="1100" b="1" dirty="0" smtClean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…)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963969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자기 디스크 1"/>
          <p:cNvSpPr/>
          <p:nvPr/>
        </p:nvSpPr>
        <p:spPr>
          <a:xfrm>
            <a:off x="695400" y="3717032"/>
            <a:ext cx="1368152" cy="108012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Node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순서도: 자기 디스크 3"/>
          <p:cNvSpPr/>
          <p:nvPr/>
        </p:nvSpPr>
        <p:spPr>
          <a:xfrm>
            <a:off x="695400" y="4941168"/>
            <a:ext cx="1368152" cy="108012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Node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" name="순서도: 자기 디스크 4"/>
          <p:cNvSpPr/>
          <p:nvPr/>
        </p:nvSpPr>
        <p:spPr>
          <a:xfrm>
            <a:off x="2614966" y="3712840"/>
            <a:ext cx="1368152" cy="108012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Node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1344" y="2852936"/>
            <a:ext cx="4464496" cy="3312368"/>
          </a:xfrm>
          <a:prstGeom prst="roundRect">
            <a:avLst>
              <a:gd name="adj" fmla="val 820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7906" y="3070842"/>
            <a:ext cx="173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Service Region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9539" y="529656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〮 〮 </a:t>
            </a:r>
            <a:r>
              <a:rPr lang="ko-KR" altLang="en-US" dirty="0"/>
              <a:t>〮</a:t>
            </a:r>
          </a:p>
        </p:txBody>
      </p:sp>
      <p:sp>
        <p:nvSpPr>
          <p:cNvPr id="21" name="순서도: 자기 디스크 20"/>
          <p:cNvSpPr/>
          <p:nvPr/>
        </p:nvSpPr>
        <p:spPr>
          <a:xfrm>
            <a:off x="5974693" y="3721616"/>
            <a:ext cx="1368152" cy="108012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Node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2" name="순서도: 자기 디스크 21"/>
          <p:cNvSpPr/>
          <p:nvPr/>
        </p:nvSpPr>
        <p:spPr>
          <a:xfrm>
            <a:off x="5974693" y="4945752"/>
            <a:ext cx="1368152" cy="108012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Node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순서도: 자기 디스크 22"/>
          <p:cNvSpPr/>
          <p:nvPr/>
        </p:nvSpPr>
        <p:spPr>
          <a:xfrm>
            <a:off x="7894259" y="3717424"/>
            <a:ext cx="1368152" cy="108012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Node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470637" y="2857520"/>
            <a:ext cx="4464496" cy="3312368"/>
          </a:xfrm>
          <a:prstGeom prst="roundRect">
            <a:avLst>
              <a:gd name="adj" fmla="val 820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7199" y="3075426"/>
            <a:ext cx="173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Service Region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88832" y="530114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〮 〮 </a:t>
            </a:r>
            <a:r>
              <a:rPr lang="ko-KR" altLang="en-US" dirty="0"/>
              <a:t>〮</a:t>
            </a:r>
          </a:p>
        </p:txBody>
      </p:sp>
      <p:sp>
        <p:nvSpPr>
          <p:cNvPr id="27" name="순서도: 자기 디스크 26"/>
          <p:cNvSpPr/>
          <p:nvPr/>
        </p:nvSpPr>
        <p:spPr>
          <a:xfrm>
            <a:off x="5794673" y="132390"/>
            <a:ext cx="1728192" cy="1296144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Management Node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35" name="직선 화살표 연결선 34"/>
          <p:cNvCxnSpPr>
            <a:stCxn id="27" idx="3"/>
            <a:endCxn id="14" idx="0"/>
          </p:cNvCxnSpPr>
          <p:nvPr/>
        </p:nvCxnSpPr>
        <p:spPr>
          <a:xfrm flipH="1">
            <a:off x="2423592" y="1428534"/>
            <a:ext cx="4235177" cy="14244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27" idx="3"/>
            <a:endCxn id="24" idx="0"/>
          </p:cNvCxnSpPr>
          <p:nvPr/>
        </p:nvCxnSpPr>
        <p:spPr>
          <a:xfrm>
            <a:off x="6658769" y="1428534"/>
            <a:ext cx="1044116" cy="14289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848528" y="432445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〮 〮 </a:t>
            </a:r>
            <a:r>
              <a:rPr lang="ko-KR" altLang="en-US" dirty="0"/>
              <a:t>〮</a:t>
            </a:r>
          </a:p>
        </p:txBody>
      </p:sp>
      <p:cxnSp>
        <p:nvCxnSpPr>
          <p:cNvPr id="42" name="직선 화살표 연결선 41"/>
          <p:cNvCxnSpPr>
            <a:stCxn id="27" idx="3"/>
          </p:cNvCxnSpPr>
          <p:nvPr/>
        </p:nvCxnSpPr>
        <p:spPr>
          <a:xfrm>
            <a:off x="6658769" y="1428534"/>
            <a:ext cx="4479261" cy="14244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48527" y="1956069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〮 〮 </a:t>
            </a:r>
            <a:r>
              <a:rPr lang="ko-KR" altLang="en-US" dirty="0"/>
              <a:t>〮</a:t>
            </a:r>
          </a:p>
        </p:txBody>
      </p:sp>
    </p:spTree>
    <p:extLst>
      <p:ext uri="{BB962C8B-B14F-4D97-AF65-F5344CB8AC3E}">
        <p14:creationId xmlns:p14="http://schemas.microsoft.com/office/powerpoint/2010/main" val="26369859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391193" y="1532896"/>
            <a:ext cx="7526077" cy="421891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1">
                  <a:lumMod val="20000"/>
                  <a:lumOff val="80000"/>
                </a:schemeClr>
              </a:gs>
              <a:gs pos="66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Load Balancer</a:t>
            </a:r>
            <a:endParaRPr lang="en-US" altLang="ko-KR" sz="12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423592" y="256290"/>
            <a:ext cx="1188000" cy="540000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0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375349" y="256290"/>
            <a:ext cx="1188000" cy="540000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0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위쪽/아래쪽 화살표 5"/>
          <p:cNvSpPr/>
          <p:nvPr/>
        </p:nvSpPr>
        <p:spPr>
          <a:xfrm>
            <a:off x="2888945" y="903410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위쪽/아래쪽 화살표 6"/>
          <p:cNvSpPr/>
          <p:nvPr/>
        </p:nvSpPr>
        <p:spPr>
          <a:xfrm>
            <a:off x="4838178" y="903410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위쪽/아래쪽 화살표 7"/>
          <p:cNvSpPr/>
          <p:nvPr/>
        </p:nvSpPr>
        <p:spPr>
          <a:xfrm>
            <a:off x="6855420" y="903410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위쪽/아래쪽 화살표 8"/>
          <p:cNvSpPr/>
          <p:nvPr/>
        </p:nvSpPr>
        <p:spPr>
          <a:xfrm>
            <a:off x="8905202" y="894512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4345" y="32191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〮 〮 </a:t>
            </a:r>
            <a:r>
              <a:rPr lang="ko-KR" altLang="en-US" dirty="0"/>
              <a:t>〮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369329" y="246520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415529" y="2796433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Global</a:t>
            </a:r>
          </a:p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567929" y="2948833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Global</a:t>
            </a:r>
          </a:p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720329" y="3101233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Global</a:t>
            </a:r>
          </a:p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위쪽/아래쪽 화살표 17"/>
          <p:cNvSpPr/>
          <p:nvPr/>
        </p:nvSpPr>
        <p:spPr>
          <a:xfrm>
            <a:off x="5911023" y="2136906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9" name="순서도: 자기 디스크 18"/>
          <p:cNvSpPr/>
          <p:nvPr/>
        </p:nvSpPr>
        <p:spPr>
          <a:xfrm>
            <a:off x="4935620" y="4970084"/>
            <a:ext cx="1728192" cy="1296144"/>
          </a:xfrm>
          <a:prstGeom prst="flowChartMagneticDisk">
            <a:avLst/>
          </a:prstGeom>
          <a:solidFill>
            <a:srgbClr val="FFFFCC"/>
          </a:solidFill>
          <a:ln w="254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</a:rPr>
              <a:t>Service</a:t>
            </a:r>
          </a:p>
          <a:p>
            <a:pPr algn="ctr"/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</a:rPr>
              <a:t>Region</a:t>
            </a:r>
            <a:endParaRPr lang="ko-KR" alt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순서도: 자기 디스크 19"/>
          <p:cNvSpPr/>
          <p:nvPr/>
        </p:nvSpPr>
        <p:spPr>
          <a:xfrm>
            <a:off x="5327444" y="5186108"/>
            <a:ext cx="1728192" cy="1296144"/>
          </a:xfrm>
          <a:prstGeom prst="flowChartMagneticDisk">
            <a:avLst/>
          </a:prstGeom>
          <a:solidFill>
            <a:srgbClr val="FFFFCC"/>
          </a:solidFill>
          <a:ln w="254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</a:rPr>
              <a:t>Service</a:t>
            </a:r>
          </a:p>
          <a:p>
            <a:pPr algn="ctr"/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</a:rPr>
              <a:t>Region</a:t>
            </a:r>
            <a:endParaRPr lang="ko-KR" alt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순서도: 자기 디스크 20"/>
          <p:cNvSpPr/>
          <p:nvPr/>
        </p:nvSpPr>
        <p:spPr>
          <a:xfrm>
            <a:off x="5799716" y="5447493"/>
            <a:ext cx="1728192" cy="1296144"/>
          </a:xfrm>
          <a:prstGeom prst="flowChartMagneticDisk">
            <a:avLst/>
          </a:prstGeom>
          <a:solidFill>
            <a:srgbClr val="FFFFCC"/>
          </a:solidFill>
          <a:ln w="254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</a:rPr>
              <a:t>Service</a:t>
            </a:r>
          </a:p>
          <a:p>
            <a:pPr algn="ctr"/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</a:rPr>
              <a:t>Region</a:t>
            </a:r>
            <a:endParaRPr lang="ko-KR" alt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위쪽/아래쪽 화살표 21"/>
          <p:cNvSpPr/>
          <p:nvPr/>
        </p:nvSpPr>
        <p:spPr>
          <a:xfrm>
            <a:off x="5911023" y="4094060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117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4766934" y="304091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919334" y="319331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071734" y="3345712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711624" y="240584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622564" y="3064848"/>
            <a:ext cx="1270217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Management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607582" y="3044320"/>
            <a:ext cx="1270217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Real Time Contents</a:t>
            </a:r>
            <a:endParaRPr lang="en-US" altLang="ko-KR" sz="1000" dirty="0" smtClean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원통 7"/>
          <p:cNvSpPr/>
          <p:nvPr/>
        </p:nvSpPr>
        <p:spPr>
          <a:xfrm>
            <a:off x="3560852" y="5355844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Configuration /</a:t>
            </a:r>
          </a:p>
          <a:p>
            <a:pPr algn="ctr"/>
            <a:r>
              <a:rPr lang="en-US" altLang="ko-KR" sz="10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Community</a:t>
            </a:r>
            <a:endParaRPr lang="en-US" altLang="ko-KR" sz="10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0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원통 8"/>
          <p:cNvSpPr/>
          <p:nvPr/>
        </p:nvSpPr>
        <p:spPr>
          <a:xfrm>
            <a:off x="3560852" y="6305267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원통 9"/>
          <p:cNvSpPr/>
          <p:nvPr/>
        </p:nvSpPr>
        <p:spPr>
          <a:xfrm>
            <a:off x="3560852" y="4406421"/>
            <a:ext cx="1224136" cy="770501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/ Game</a:t>
            </a:r>
            <a:endParaRPr lang="en-US" altLang="ko-KR" sz="1200" dirty="0" smtClean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 smtClean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endParaRPr lang="en-US" altLang="ko-KR" sz="1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평행 사변형 11"/>
          <p:cNvSpPr/>
          <p:nvPr/>
        </p:nvSpPr>
        <p:spPr>
          <a:xfrm>
            <a:off x="5709450" y="5951163"/>
            <a:ext cx="1728192" cy="639689"/>
          </a:xfrm>
          <a:prstGeom prst="parallelogram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Cache</a:t>
            </a:r>
            <a:b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</a:br>
            <a: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Mem DB</a:t>
            </a:r>
            <a:endParaRPr lang="ko-KR" altLang="en-US" sz="1200" b="1" dirty="0" smtClean="0">
              <a:solidFill>
                <a:schemeClr val="tx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3" name="평행 사변형 12"/>
          <p:cNvSpPr/>
          <p:nvPr/>
        </p:nvSpPr>
        <p:spPr>
          <a:xfrm>
            <a:off x="5776852" y="4918861"/>
            <a:ext cx="1728192" cy="639689"/>
          </a:xfrm>
          <a:prstGeom prst="parallelogram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Ranking</a:t>
            </a:r>
            <a:b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</a:br>
            <a: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Mem DB</a:t>
            </a:r>
            <a:endParaRPr lang="ko-KR" altLang="en-US" sz="1200" b="1" dirty="0" smtClean="0">
              <a:solidFill>
                <a:schemeClr val="tx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평행 사변형 13"/>
          <p:cNvSpPr/>
          <p:nvPr/>
        </p:nvSpPr>
        <p:spPr>
          <a:xfrm>
            <a:off x="7865865" y="4918860"/>
            <a:ext cx="1728192" cy="639689"/>
          </a:xfrm>
          <a:prstGeom prst="parallelogram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Guild</a:t>
            </a:r>
            <a:b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</a:br>
            <a: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Mem DB</a:t>
            </a:r>
            <a:endParaRPr lang="ko-KR" altLang="en-US" sz="1200" b="1" dirty="0" smtClean="0">
              <a:solidFill>
                <a:schemeClr val="tx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5" name="평행 사변형 14"/>
          <p:cNvSpPr/>
          <p:nvPr/>
        </p:nvSpPr>
        <p:spPr>
          <a:xfrm>
            <a:off x="7865865" y="5942405"/>
            <a:ext cx="1728192" cy="639689"/>
          </a:xfrm>
          <a:prstGeom prst="parallelogram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Mem DB</a:t>
            </a:r>
            <a:endParaRPr lang="ko-KR" altLang="en-US" sz="1200" b="1" dirty="0" smtClean="0">
              <a:solidFill>
                <a:schemeClr val="tx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64024" y="255824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016424" y="271064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759982" y="3196720"/>
            <a:ext cx="1270217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Real Time Contents</a:t>
            </a:r>
            <a:endParaRPr lang="en-US" altLang="ko-KR" sz="1000" dirty="0" smtClean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912382" y="3349120"/>
            <a:ext cx="1270217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Real Time Contents</a:t>
            </a:r>
            <a:endParaRPr lang="en-US" altLang="ko-KR" sz="1000" dirty="0" smtClean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847528" y="1423173"/>
            <a:ext cx="7526077" cy="421891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1">
                  <a:lumMod val="20000"/>
                  <a:lumOff val="80000"/>
                </a:schemeClr>
              </a:gs>
              <a:gs pos="66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Load Balancer</a:t>
            </a:r>
            <a:endParaRPr lang="en-US" altLang="ko-KR" sz="12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879928" y="121013"/>
            <a:ext cx="1188000" cy="540000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0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829160" y="146567"/>
            <a:ext cx="1188000" cy="540000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0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831684" y="146567"/>
            <a:ext cx="1188000" cy="540000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0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위쪽/아래쪽 화살표 29"/>
          <p:cNvSpPr/>
          <p:nvPr/>
        </p:nvSpPr>
        <p:spPr>
          <a:xfrm>
            <a:off x="2311903" y="793888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2" name="위쪽/아래쪽 화살표 31"/>
          <p:cNvSpPr/>
          <p:nvPr/>
        </p:nvSpPr>
        <p:spPr>
          <a:xfrm>
            <a:off x="4294513" y="793687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3" name="위쪽/아래쪽 화살표 32"/>
          <p:cNvSpPr/>
          <p:nvPr/>
        </p:nvSpPr>
        <p:spPr>
          <a:xfrm>
            <a:off x="6311755" y="793687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4" name="위쪽/아래쪽 화살표 33"/>
          <p:cNvSpPr/>
          <p:nvPr/>
        </p:nvSpPr>
        <p:spPr>
          <a:xfrm>
            <a:off x="8361537" y="784789"/>
            <a:ext cx="257293" cy="444924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00680" y="21219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〮 〮 </a:t>
            </a:r>
            <a:r>
              <a:rPr lang="ko-KR" altLang="en-US" dirty="0"/>
              <a:t>〮</a:t>
            </a:r>
          </a:p>
        </p:txBody>
      </p:sp>
      <p:sp>
        <p:nvSpPr>
          <p:cNvPr id="42" name="위쪽/아래쪽 화살표 41"/>
          <p:cNvSpPr/>
          <p:nvPr/>
        </p:nvSpPr>
        <p:spPr>
          <a:xfrm rot="2570229">
            <a:off x="4423160" y="1979193"/>
            <a:ext cx="257293" cy="444924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6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703512" y="1484785"/>
            <a:ext cx="7560840" cy="4824535"/>
          </a:xfrm>
          <a:prstGeom prst="roundRect">
            <a:avLst>
              <a:gd name="adj" fmla="val 596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58" name="양쪽 모서리가 둥근 사각형 57"/>
          <p:cNvSpPr/>
          <p:nvPr/>
        </p:nvSpPr>
        <p:spPr>
          <a:xfrm rot="10800000">
            <a:off x="6744073" y="5157192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양쪽 모서리가 둥근 사각형 58"/>
          <p:cNvSpPr/>
          <p:nvPr/>
        </p:nvSpPr>
        <p:spPr>
          <a:xfrm rot="10800000">
            <a:off x="7896201" y="5157191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" name="직선 연결선 60"/>
          <p:cNvCxnSpPr/>
          <p:nvPr/>
        </p:nvCxnSpPr>
        <p:spPr>
          <a:xfrm>
            <a:off x="6744072" y="530120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6744072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장비</a:t>
            </a:r>
            <a:endParaRPr lang="ko-KR" altLang="en-US" dirty="0"/>
          </a:p>
        </p:txBody>
      </p:sp>
      <p:sp>
        <p:nvSpPr>
          <p:cNvPr id="65" name="직사각형 64"/>
          <p:cNvSpPr/>
          <p:nvPr/>
        </p:nvSpPr>
        <p:spPr>
          <a:xfrm>
            <a:off x="7896200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소모품</a:t>
            </a:r>
            <a:endParaRPr lang="ko-KR" altLang="en-US" dirty="0"/>
          </a:p>
        </p:txBody>
      </p:sp>
      <p:sp>
        <p:nvSpPr>
          <p:cNvPr id="40" name="양쪽 모서리가 둥근 사각형 39"/>
          <p:cNvSpPr/>
          <p:nvPr/>
        </p:nvSpPr>
        <p:spPr>
          <a:xfrm rot="10800000">
            <a:off x="1919536" y="5301208"/>
            <a:ext cx="1152128" cy="50405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591944" y="1988840"/>
            <a:ext cx="3456384" cy="3312368"/>
          </a:xfrm>
          <a:prstGeom prst="roundRect">
            <a:avLst>
              <a:gd name="adj" fmla="val 596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8" name="양쪽 모서리가 둥근 사각형 7"/>
          <p:cNvSpPr/>
          <p:nvPr/>
        </p:nvSpPr>
        <p:spPr>
          <a:xfrm rot="10800000">
            <a:off x="5807968" y="1988840"/>
            <a:ext cx="2088232" cy="36004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807968" y="198884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oper Std Black" pitchFamily="18" charset="0"/>
              </a:rPr>
              <a:t>INVENTORY</a:t>
            </a:r>
            <a:endParaRPr lang="ko-KR" altLang="en-US" b="1" i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35960" y="2852936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735960" y="3645024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735960" y="4437112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735960" y="2492896"/>
            <a:ext cx="316835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6312024" y="3717033"/>
            <a:ext cx="1733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방어구</a:t>
            </a:r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 강화 주문서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6312024" y="4509121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지옥 화염 지팡이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6353487" y="2924945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죽음의 반지</a:t>
            </a:r>
          </a:p>
        </p:txBody>
      </p:sp>
      <p:sp>
        <p:nvSpPr>
          <p:cNvPr id="33" name="위쪽/아래쪽 화살표 32"/>
          <p:cNvSpPr/>
          <p:nvPr/>
        </p:nvSpPr>
        <p:spPr>
          <a:xfrm>
            <a:off x="9480376" y="2924944"/>
            <a:ext cx="504056" cy="1656184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096000" y="332656"/>
            <a:ext cx="792088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oper Std Black" pitchFamily="18" charset="0"/>
              </a:rPr>
              <a:t>SELL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807968" y="249289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5663952" y="357301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807968" y="2924944"/>
            <a:ext cx="576064" cy="576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663952" y="3573016"/>
            <a:ext cx="864096" cy="864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807968" y="4509120"/>
            <a:ext cx="576064" cy="57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2711624" y="76470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양쪽 모서리가 둥근 사각형 43"/>
          <p:cNvSpPr/>
          <p:nvPr/>
        </p:nvSpPr>
        <p:spPr>
          <a:xfrm rot="10800000">
            <a:off x="3071665" y="5157192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양쪽 모서리가 둥근 사각형 45"/>
          <p:cNvSpPr/>
          <p:nvPr/>
        </p:nvSpPr>
        <p:spPr>
          <a:xfrm rot="10800000">
            <a:off x="4223793" y="5157191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919536" y="1988840"/>
            <a:ext cx="3456384" cy="3312368"/>
          </a:xfrm>
          <a:prstGeom prst="roundRect">
            <a:avLst>
              <a:gd name="adj" fmla="val 596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7" name="양쪽 모서리가 둥근 사각형 6"/>
          <p:cNvSpPr/>
          <p:nvPr/>
        </p:nvSpPr>
        <p:spPr>
          <a:xfrm rot="10800000">
            <a:off x="2135560" y="1988840"/>
            <a:ext cx="2088232" cy="36004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135560" y="198884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STORE</a:t>
            </a:r>
            <a:endParaRPr lang="ko-KR" altLang="en-US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63552" y="2492896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63552" y="3284984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063552" y="4077072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641396" y="254516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포션</a:t>
            </a:r>
            <a:endParaRPr lang="ko-KR" altLang="en-US" sz="14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639616" y="3337248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무기 강화 주문서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681079" y="4149081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마력의 곤봉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91544" y="321297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991544" y="3212976"/>
            <a:ext cx="864096" cy="864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2135560" y="256490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135560" y="2564904"/>
            <a:ext cx="576064" cy="57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2135560" y="4941168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2135560" y="4149080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135560" y="4149080"/>
            <a:ext cx="576064" cy="576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4295800" y="548680"/>
            <a:ext cx="792088" cy="36004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oper Std Black" pitchFamily="18" charset="0"/>
              </a:rPr>
              <a:t>BUY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919536" y="5157192"/>
            <a:ext cx="115212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063552" y="4869160"/>
            <a:ext cx="316835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직선 연결선 51"/>
          <p:cNvCxnSpPr/>
          <p:nvPr/>
        </p:nvCxnSpPr>
        <p:spPr>
          <a:xfrm>
            <a:off x="3071664" y="530120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>
            <a:off x="1919536" y="5013176"/>
            <a:ext cx="7200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직선 연결선 49"/>
          <p:cNvCxnSpPr/>
          <p:nvPr/>
        </p:nvCxnSpPr>
        <p:spPr>
          <a:xfrm>
            <a:off x="1919536" y="4365104"/>
            <a:ext cx="0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1919536" y="537321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전체</a:t>
            </a:r>
            <a:endParaRPr lang="ko-KR" altLang="en-US" dirty="0"/>
          </a:p>
        </p:txBody>
      </p:sp>
      <p:sp>
        <p:nvSpPr>
          <p:cNvPr id="56" name="직사각형 55"/>
          <p:cNvSpPr/>
          <p:nvPr/>
        </p:nvSpPr>
        <p:spPr>
          <a:xfrm>
            <a:off x="3071664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장비</a:t>
            </a:r>
            <a:endParaRPr lang="ko-KR" altLang="en-US" dirty="0"/>
          </a:p>
        </p:txBody>
      </p:sp>
      <p:sp>
        <p:nvSpPr>
          <p:cNvPr id="57" name="직사각형 56"/>
          <p:cNvSpPr/>
          <p:nvPr/>
        </p:nvSpPr>
        <p:spPr>
          <a:xfrm>
            <a:off x="4223792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소모품</a:t>
            </a:r>
            <a:endParaRPr lang="ko-KR" altLang="en-US" dirty="0"/>
          </a:p>
        </p:txBody>
      </p:sp>
      <p:sp>
        <p:nvSpPr>
          <p:cNvPr id="62" name="직사각형 61"/>
          <p:cNvSpPr/>
          <p:nvPr/>
        </p:nvSpPr>
        <p:spPr>
          <a:xfrm>
            <a:off x="5591944" y="5013176"/>
            <a:ext cx="7200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양쪽 모서리가 둥근 사각형 65"/>
          <p:cNvSpPr/>
          <p:nvPr/>
        </p:nvSpPr>
        <p:spPr>
          <a:xfrm rot="10800000">
            <a:off x="5591944" y="5301208"/>
            <a:ext cx="1152128" cy="50405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직사각형 62"/>
          <p:cNvSpPr/>
          <p:nvPr/>
        </p:nvSpPr>
        <p:spPr>
          <a:xfrm>
            <a:off x="5591944" y="537321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전체</a:t>
            </a:r>
            <a:endParaRPr lang="ko-KR" altLang="en-US" dirty="0"/>
          </a:p>
        </p:txBody>
      </p:sp>
      <p:sp>
        <p:nvSpPr>
          <p:cNvPr id="60" name="직사각형 59"/>
          <p:cNvSpPr/>
          <p:nvPr/>
        </p:nvSpPr>
        <p:spPr>
          <a:xfrm>
            <a:off x="5591944" y="5229200"/>
            <a:ext cx="115212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연결선 66"/>
          <p:cNvCxnSpPr/>
          <p:nvPr/>
        </p:nvCxnSpPr>
        <p:spPr>
          <a:xfrm>
            <a:off x="5591944" y="4437112"/>
            <a:ext cx="0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6744072" y="530120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직사각형 68"/>
          <p:cNvSpPr/>
          <p:nvPr/>
        </p:nvSpPr>
        <p:spPr>
          <a:xfrm>
            <a:off x="2135560" y="4941168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위쪽/아래쪽 화살표 6"/>
          <p:cNvSpPr/>
          <p:nvPr/>
        </p:nvSpPr>
        <p:spPr>
          <a:xfrm>
            <a:off x="4599122" y="3032956"/>
            <a:ext cx="432048" cy="720080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위쪽/아래쪽 화살표 7"/>
          <p:cNvSpPr/>
          <p:nvPr/>
        </p:nvSpPr>
        <p:spPr>
          <a:xfrm>
            <a:off x="2333582" y="3032956"/>
            <a:ext cx="432048" cy="720080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위쪽/아래쪽 화살표 8"/>
          <p:cNvSpPr/>
          <p:nvPr/>
        </p:nvSpPr>
        <p:spPr>
          <a:xfrm>
            <a:off x="6864466" y="3032956"/>
            <a:ext cx="432048" cy="720080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위쪽/아래쪽 화살표 9"/>
          <p:cNvSpPr/>
          <p:nvPr/>
        </p:nvSpPr>
        <p:spPr>
          <a:xfrm>
            <a:off x="9129810" y="3032956"/>
            <a:ext cx="432048" cy="720080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15480" y="5722888"/>
            <a:ext cx="9064676" cy="782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Global Game Service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15480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15480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17156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27648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681020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681020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43710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193188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946364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94636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702448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458532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211904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〮 〮 〮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21190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967988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724072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415480" y="332656"/>
            <a:ext cx="9064676" cy="7829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Platform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415676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Market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681216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Market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946560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Market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212100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Market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415480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Client</a:t>
            </a:r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217156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292764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81020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443710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519318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94636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70244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7458532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821190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896798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9724072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8257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415480" y="5722888"/>
            <a:ext cx="9064676" cy="782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Global Game Service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15480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15480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7156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27648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81020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681020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3710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93188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46364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94636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702448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58532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211904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〮 〮 〮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21190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967988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724072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415480" y="332656"/>
            <a:ext cx="9064676" cy="7829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Platform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415676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Market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681216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Market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946560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Market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212100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Market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15480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Client</a:t>
            </a:r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217156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92764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681020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443710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519318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94636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670244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7458532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21190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896798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9724072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cxnSp>
        <p:nvCxnSpPr>
          <p:cNvPr id="41" name="직선 화살표 연결선 40"/>
          <p:cNvCxnSpPr>
            <a:stCxn id="28" idx="2"/>
            <a:endCxn id="8" idx="0"/>
          </p:cNvCxnSpPr>
          <p:nvPr/>
        </p:nvCxnSpPr>
        <p:spPr>
          <a:xfrm>
            <a:off x="1793522" y="2724856"/>
            <a:ext cx="0" cy="1424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28" idx="2"/>
            <a:endCxn id="9" idx="0"/>
          </p:cNvCxnSpPr>
          <p:nvPr/>
        </p:nvCxnSpPr>
        <p:spPr>
          <a:xfrm>
            <a:off x="1793522" y="2724856"/>
            <a:ext cx="756084" cy="1424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28" idx="2"/>
            <a:endCxn id="10" idx="0"/>
          </p:cNvCxnSpPr>
          <p:nvPr/>
        </p:nvCxnSpPr>
        <p:spPr>
          <a:xfrm>
            <a:off x="1793522" y="2724856"/>
            <a:ext cx="1512168" cy="1424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29" idx="2"/>
            <a:endCxn id="8" idx="0"/>
          </p:cNvCxnSpPr>
          <p:nvPr/>
        </p:nvCxnSpPr>
        <p:spPr>
          <a:xfrm flipH="1">
            <a:off x="1793522" y="2724856"/>
            <a:ext cx="756084" cy="1424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29" idx="2"/>
            <a:endCxn id="9" idx="0"/>
          </p:cNvCxnSpPr>
          <p:nvPr/>
        </p:nvCxnSpPr>
        <p:spPr>
          <a:xfrm>
            <a:off x="2549606" y="2724856"/>
            <a:ext cx="0" cy="1424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29" idx="2"/>
            <a:endCxn id="10" idx="0"/>
          </p:cNvCxnSpPr>
          <p:nvPr/>
        </p:nvCxnSpPr>
        <p:spPr>
          <a:xfrm>
            <a:off x="2549606" y="2724856"/>
            <a:ext cx="756084" cy="1424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30" idx="2"/>
            <a:endCxn id="8" idx="0"/>
          </p:cNvCxnSpPr>
          <p:nvPr/>
        </p:nvCxnSpPr>
        <p:spPr>
          <a:xfrm flipH="1">
            <a:off x="1793522" y="2724856"/>
            <a:ext cx="1512168" cy="1424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stCxn id="30" idx="2"/>
            <a:endCxn id="9" idx="0"/>
          </p:cNvCxnSpPr>
          <p:nvPr/>
        </p:nvCxnSpPr>
        <p:spPr>
          <a:xfrm flipH="1">
            <a:off x="2549606" y="2724856"/>
            <a:ext cx="756084" cy="1424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30" idx="2"/>
            <a:endCxn id="10" idx="0"/>
          </p:cNvCxnSpPr>
          <p:nvPr/>
        </p:nvCxnSpPr>
        <p:spPr>
          <a:xfrm>
            <a:off x="3305690" y="2724856"/>
            <a:ext cx="0" cy="1424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stCxn id="28" idx="2"/>
            <a:endCxn id="12" idx="0"/>
          </p:cNvCxnSpPr>
          <p:nvPr/>
        </p:nvCxnSpPr>
        <p:spPr>
          <a:xfrm>
            <a:off x="1793522" y="2724856"/>
            <a:ext cx="2265540" cy="142422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3470315" y="3534091"/>
            <a:ext cx="380834" cy="424218"/>
          </a:xfrm>
          <a:prstGeom prst="line">
            <a:avLst/>
          </a:prstGeom>
          <a:ln w="1270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V="1">
            <a:off x="3451522" y="3534091"/>
            <a:ext cx="418421" cy="437890"/>
          </a:xfrm>
          <a:prstGeom prst="line">
            <a:avLst/>
          </a:prstGeom>
          <a:ln w="1270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4980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위쪽/아래쪽 화살표 2"/>
          <p:cNvSpPr/>
          <p:nvPr/>
        </p:nvSpPr>
        <p:spPr>
          <a:xfrm>
            <a:off x="2333582" y="3032956"/>
            <a:ext cx="432048" cy="720080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15480" y="5722888"/>
            <a:ext cx="2265344" cy="782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accent1">
                    <a:lumMod val="75000"/>
                  </a:schemeClr>
                </a:solidFill>
              </a:rPr>
              <a:t>Version 1.00</a:t>
            </a:r>
            <a:endParaRPr lang="ko-KR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15480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15480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7156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27648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415480" y="332656"/>
            <a:ext cx="2265540" cy="7829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</a:rPr>
              <a:t>Version 1.00</a:t>
            </a:r>
            <a:endParaRPr lang="ko-KR" altLang="en-U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415676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Market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15480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Client</a:t>
            </a:r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217156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92764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40" name="위쪽/아래쪽 화살표 39"/>
          <p:cNvSpPr/>
          <p:nvPr/>
        </p:nvSpPr>
        <p:spPr>
          <a:xfrm>
            <a:off x="5141894" y="3032956"/>
            <a:ext cx="432048" cy="720080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223792" y="5722888"/>
            <a:ext cx="2265344" cy="782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Version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1.01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223792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223792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979876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735960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223792" y="332656"/>
            <a:ext cx="2265540" cy="7829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Version 1.01</a:t>
            </a:r>
            <a:endParaRPr lang="ko-KR" alt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223988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Market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223792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Client</a:t>
            </a:r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4979876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5735960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51" name="위쪽/아래쪽 화살표 50"/>
          <p:cNvSpPr/>
          <p:nvPr/>
        </p:nvSpPr>
        <p:spPr>
          <a:xfrm>
            <a:off x="7947298" y="3032956"/>
            <a:ext cx="432048" cy="720080"/>
          </a:xfrm>
          <a:prstGeom prst="up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7029196" y="5722888"/>
            <a:ext cx="2265344" cy="782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rgbClr val="006600"/>
                </a:solidFill>
              </a:rPr>
              <a:t>Version </a:t>
            </a:r>
            <a:r>
              <a:rPr lang="en-US" altLang="ko-KR" sz="1600" dirty="0" smtClean="0">
                <a:solidFill>
                  <a:srgbClr val="006600"/>
                </a:solidFill>
              </a:rPr>
              <a:t>1.02</a:t>
            </a:r>
            <a:endParaRPr lang="ko-KR" altLang="en-US" sz="1600" dirty="0">
              <a:solidFill>
                <a:srgbClr val="006600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7029196" y="4941168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029196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785280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8541364" y="4149080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7029196" y="332656"/>
            <a:ext cx="2265540" cy="7829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rgbClr val="006600"/>
                </a:solidFill>
              </a:rPr>
              <a:t>Version 1.02</a:t>
            </a:r>
            <a:endParaRPr lang="ko-KR" altLang="en-US" sz="1600" dirty="0" smtClean="0">
              <a:solidFill>
                <a:srgbClr val="006600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029392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Regional 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Market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7029196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Client</a:t>
            </a:r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7785280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854136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16478" y="134198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〮 〮 </a:t>
            </a:r>
            <a:r>
              <a:rPr lang="ko-KR" altLang="en-US" dirty="0"/>
              <a:t>〮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16479" y="515254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〮 〮 </a:t>
            </a:r>
            <a:r>
              <a:rPr lang="ko-KR" altLang="en-US" dirty="0"/>
              <a:t>〮</a:t>
            </a:r>
          </a:p>
        </p:txBody>
      </p:sp>
    </p:spTree>
    <p:extLst>
      <p:ext uri="{BB962C8B-B14F-4D97-AF65-F5344CB8AC3E}">
        <p14:creationId xmlns:p14="http://schemas.microsoft.com/office/powerpoint/2010/main" val="14857014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15676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Google Play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415480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Client</a:t>
            </a:r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171564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27648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23988" y="1130608"/>
            <a:ext cx="22682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chemeClr val="tx1"/>
                </a:solidFill>
              </a:rPr>
              <a:t>OneStore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23792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Client</a:t>
            </a:r>
            <a:endParaRPr lang="en-US" altLang="ko-KR" sz="1300" dirty="0">
              <a:solidFill>
                <a:schemeClr val="tx1"/>
              </a:solidFill>
            </a:endParaRP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979876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Each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Client</a:t>
            </a:r>
          </a:p>
          <a:p>
            <a:pPr algn="ctr"/>
            <a:r>
              <a:rPr lang="en-US" altLang="ko-KR" sz="1300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735960" y="1932768"/>
            <a:ext cx="756084" cy="792088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711624" y="4797152"/>
            <a:ext cx="226825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600" dirty="0" smtClean="0">
                <a:solidFill>
                  <a:schemeClr val="tx1"/>
                </a:solidFill>
              </a:rPr>
            </a:br>
            <a:r>
              <a:rPr lang="en-US" altLang="ko-KR" sz="1600" dirty="0" smtClean="0">
                <a:solidFill>
                  <a:schemeClr val="tx1"/>
                </a:solidFill>
              </a:rPr>
              <a:t>Region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11624" y="4005064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67708" y="4005064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Service </a:t>
            </a:r>
            <a:br>
              <a:rPr lang="en-US" altLang="ko-KR" sz="1300" dirty="0" smtClean="0">
                <a:solidFill>
                  <a:schemeClr val="tx1"/>
                </a:solidFill>
              </a:rPr>
            </a:br>
            <a:r>
              <a:rPr lang="en-US" altLang="ko-KR" sz="1300" dirty="0" smtClean="0">
                <a:solidFill>
                  <a:schemeClr val="tx1"/>
                </a:solidFill>
              </a:rPr>
              <a:t>Node</a:t>
            </a:r>
            <a:endParaRPr lang="ko-KR" altLang="en-US" sz="1300" dirty="0" smtClean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23792" y="4005064"/>
            <a:ext cx="75608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</a:rPr>
              <a:t>〮 〮 〮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cxnSp>
        <p:nvCxnSpPr>
          <p:cNvPr id="17" name="직선 화살표 연결선 16"/>
          <p:cNvCxnSpPr>
            <a:stCxn id="4" idx="2"/>
            <a:endCxn id="13" idx="0"/>
          </p:cNvCxnSpPr>
          <p:nvPr/>
        </p:nvCxnSpPr>
        <p:spPr>
          <a:xfrm>
            <a:off x="1793522" y="2724856"/>
            <a:ext cx="1296144" cy="128020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4" idx="2"/>
            <a:endCxn id="14" idx="0"/>
          </p:cNvCxnSpPr>
          <p:nvPr/>
        </p:nvCxnSpPr>
        <p:spPr>
          <a:xfrm>
            <a:off x="1793522" y="2724856"/>
            <a:ext cx="2052228" cy="128020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9" idx="2"/>
            <a:endCxn id="13" idx="0"/>
          </p:cNvCxnSpPr>
          <p:nvPr/>
        </p:nvCxnSpPr>
        <p:spPr>
          <a:xfrm flipH="1">
            <a:off x="3089666" y="2724856"/>
            <a:ext cx="1512168" cy="1280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9" idx="2"/>
            <a:endCxn id="14" idx="0"/>
          </p:cNvCxnSpPr>
          <p:nvPr/>
        </p:nvCxnSpPr>
        <p:spPr>
          <a:xfrm flipH="1">
            <a:off x="3845750" y="2724856"/>
            <a:ext cx="756084" cy="128020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927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01880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86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703512" y="1484785"/>
            <a:ext cx="7560840" cy="4824535"/>
          </a:xfrm>
          <a:prstGeom prst="roundRect">
            <a:avLst>
              <a:gd name="adj" fmla="val 596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21" name="위쪽/아래쪽 화살표 20"/>
          <p:cNvSpPr/>
          <p:nvPr/>
        </p:nvSpPr>
        <p:spPr>
          <a:xfrm>
            <a:off x="9480376" y="2924944"/>
            <a:ext cx="504056" cy="1656184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096000" y="332656"/>
            <a:ext cx="792088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oper Std Black" pitchFamily="18" charset="0"/>
              </a:rPr>
              <a:t>SELL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711624" y="76470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4295800" y="548680"/>
            <a:ext cx="792088" cy="36004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oper Std Black" pitchFamily="18" charset="0"/>
              </a:rPr>
              <a:t>BUY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양쪽 모서리가 둥근 사각형 64"/>
          <p:cNvSpPr/>
          <p:nvPr/>
        </p:nvSpPr>
        <p:spPr>
          <a:xfrm rot="10800000">
            <a:off x="6744073" y="5157192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양쪽 모서리가 둥근 사각형 65"/>
          <p:cNvSpPr/>
          <p:nvPr/>
        </p:nvSpPr>
        <p:spPr>
          <a:xfrm rot="10800000">
            <a:off x="7896201" y="5157191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연결선 66"/>
          <p:cNvCxnSpPr/>
          <p:nvPr/>
        </p:nvCxnSpPr>
        <p:spPr>
          <a:xfrm>
            <a:off x="6744072" y="530120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6744072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장비</a:t>
            </a:r>
            <a:endParaRPr lang="ko-KR" altLang="en-US" dirty="0"/>
          </a:p>
        </p:txBody>
      </p:sp>
      <p:sp>
        <p:nvSpPr>
          <p:cNvPr id="69" name="직사각형 68"/>
          <p:cNvSpPr/>
          <p:nvPr/>
        </p:nvSpPr>
        <p:spPr>
          <a:xfrm>
            <a:off x="7896200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소모품</a:t>
            </a:r>
            <a:endParaRPr lang="ko-KR" altLang="en-US" dirty="0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5591944" y="1988840"/>
            <a:ext cx="3456384" cy="3312368"/>
          </a:xfrm>
          <a:prstGeom prst="roundRect">
            <a:avLst>
              <a:gd name="adj" fmla="val 596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71" name="양쪽 모서리가 둥근 사각형 70"/>
          <p:cNvSpPr/>
          <p:nvPr/>
        </p:nvSpPr>
        <p:spPr>
          <a:xfrm rot="10800000">
            <a:off x="5807968" y="1988840"/>
            <a:ext cx="2088232" cy="36004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807968" y="198884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oper Std Black" pitchFamily="18" charset="0"/>
              </a:rPr>
              <a:t>INVENTORY</a:t>
            </a:r>
            <a:endParaRPr lang="ko-KR" altLang="en-US" b="1" i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91944" y="5013176"/>
            <a:ext cx="7200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양쪽 모서리가 둥근 사각형 73"/>
          <p:cNvSpPr/>
          <p:nvPr/>
        </p:nvSpPr>
        <p:spPr>
          <a:xfrm rot="10800000">
            <a:off x="5591944" y="5301208"/>
            <a:ext cx="1152128" cy="50405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직사각형 74"/>
          <p:cNvSpPr/>
          <p:nvPr/>
        </p:nvSpPr>
        <p:spPr>
          <a:xfrm>
            <a:off x="5591944" y="537321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전체</a:t>
            </a:r>
            <a:endParaRPr lang="ko-KR" altLang="en-US" dirty="0"/>
          </a:p>
        </p:txBody>
      </p:sp>
      <p:sp>
        <p:nvSpPr>
          <p:cNvPr id="76" name="직사각형 75"/>
          <p:cNvSpPr/>
          <p:nvPr/>
        </p:nvSpPr>
        <p:spPr>
          <a:xfrm>
            <a:off x="5591944" y="5229200"/>
            <a:ext cx="115212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7" name="직선 연결선 76"/>
          <p:cNvCxnSpPr/>
          <p:nvPr/>
        </p:nvCxnSpPr>
        <p:spPr>
          <a:xfrm>
            <a:off x="5591944" y="4437112"/>
            <a:ext cx="0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6744072" y="530120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양쪽 모서리가 둥근 사각형 78"/>
          <p:cNvSpPr/>
          <p:nvPr/>
        </p:nvSpPr>
        <p:spPr>
          <a:xfrm rot="10800000">
            <a:off x="1919536" y="5301208"/>
            <a:ext cx="1152128" cy="50405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양쪽 모서리가 둥근 사각형 79"/>
          <p:cNvSpPr/>
          <p:nvPr/>
        </p:nvSpPr>
        <p:spPr>
          <a:xfrm rot="10800000">
            <a:off x="3071665" y="5157192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양쪽 모서리가 둥근 사각형 80"/>
          <p:cNvSpPr/>
          <p:nvPr/>
        </p:nvSpPr>
        <p:spPr>
          <a:xfrm rot="10800000">
            <a:off x="4223793" y="5157191"/>
            <a:ext cx="1152128" cy="504056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1919536" y="1988840"/>
            <a:ext cx="3456384" cy="3312368"/>
          </a:xfrm>
          <a:prstGeom prst="roundRect">
            <a:avLst>
              <a:gd name="adj" fmla="val 596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83" name="양쪽 모서리가 둥근 사각형 82"/>
          <p:cNvSpPr/>
          <p:nvPr/>
        </p:nvSpPr>
        <p:spPr>
          <a:xfrm rot="10800000">
            <a:off x="2135560" y="1988840"/>
            <a:ext cx="2088232" cy="36004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직사각형 83"/>
          <p:cNvSpPr/>
          <p:nvPr/>
        </p:nvSpPr>
        <p:spPr>
          <a:xfrm>
            <a:off x="2135560" y="198884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STORE</a:t>
            </a:r>
            <a:endParaRPr lang="ko-KR" altLang="en-US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1919536" y="5157192"/>
            <a:ext cx="115212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6" name="직선 연결선 85"/>
          <p:cNvCxnSpPr/>
          <p:nvPr/>
        </p:nvCxnSpPr>
        <p:spPr>
          <a:xfrm>
            <a:off x="3071664" y="5301208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직사각형 86"/>
          <p:cNvSpPr/>
          <p:nvPr/>
        </p:nvSpPr>
        <p:spPr>
          <a:xfrm>
            <a:off x="1919536" y="5013176"/>
            <a:ext cx="7200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8" name="직선 연결선 87"/>
          <p:cNvCxnSpPr/>
          <p:nvPr/>
        </p:nvCxnSpPr>
        <p:spPr>
          <a:xfrm>
            <a:off x="1919536" y="4365104"/>
            <a:ext cx="0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직사각형 88"/>
          <p:cNvSpPr/>
          <p:nvPr/>
        </p:nvSpPr>
        <p:spPr>
          <a:xfrm>
            <a:off x="1919536" y="537321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전체</a:t>
            </a:r>
            <a:endParaRPr lang="ko-KR" altLang="en-US" dirty="0"/>
          </a:p>
        </p:txBody>
      </p:sp>
      <p:sp>
        <p:nvSpPr>
          <p:cNvPr id="90" name="직사각형 89"/>
          <p:cNvSpPr/>
          <p:nvPr/>
        </p:nvSpPr>
        <p:spPr>
          <a:xfrm>
            <a:off x="3071664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장비</a:t>
            </a:r>
            <a:endParaRPr lang="ko-KR" altLang="en-US" dirty="0"/>
          </a:p>
        </p:txBody>
      </p:sp>
      <p:sp>
        <p:nvSpPr>
          <p:cNvPr id="91" name="직사각형 90"/>
          <p:cNvSpPr/>
          <p:nvPr/>
        </p:nvSpPr>
        <p:spPr>
          <a:xfrm>
            <a:off x="4223792" y="530120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ln>
                  <a:solidFill>
                    <a:schemeClr val="tx1"/>
                  </a:solidFill>
                </a:ln>
                <a:latin typeface="Cooper Std Black" pitchFamily="18" charset="0"/>
              </a:rPr>
              <a:t>소모품</a:t>
            </a:r>
            <a:endParaRPr lang="ko-KR" altLang="en-US" dirty="0"/>
          </a:p>
        </p:txBody>
      </p:sp>
      <p:sp>
        <p:nvSpPr>
          <p:cNvPr id="92" name="직사각형 91"/>
          <p:cNvSpPr/>
          <p:nvPr/>
        </p:nvSpPr>
        <p:spPr>
          <a:xfrm>
            <a:off x="2063552" y="2492896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2063552" y="3284984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2063552" y="4077072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2063552" y="4869160"/>
            <a:ext cx="316835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5735960" y="2852936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5735960" y="3645024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5735960" y="4437112"/>
            <a:ext cx="316835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5735960" y="2492896"/>
            <a:ext cx="316835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2641396" y="254516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포션</a:t>
            </a:r>
            <a:endParaRPr lang="ko-KR" altLang="en-US" sz="14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2639616" y="3337248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무기 강화 주문서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6312024" y="3717033"/>
            <a:ext cx="1733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방어구</a:t>
            </a:r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 강화 주문서</a:t>
            </a:r>
          </a:p>
        </p:txBody>
      </p:sp>
      <p:sp>
        <p:nvSpPr>
          <p:cNvPr id="105" name="직사각형 104"/>
          <p:cNvSpPr/>
          <p:nvPr/>
        </p:nvSpPr>
        <p:spPr>
          <a:xfrm>
            <a:off x="6312024" y="4509121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지옥 화염 지팡이</a:t>
            </a:r>
          </a:p>
        </p:txBody>
      </p:sp>
      <p:sp>
        <p:nvSpPr>
          <p:cNvPr id="106" name="직사각형 105"/>
          <p:cNvSpPr/>
          <p:nvPr/>
        </p:nvSpPr>
        <p:spPr>
          <a:xfrm>
            <a:off x="6353487" y="2924945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죽음의 반지</a:t>
            </a:r>
          </a:p>
        </p:txBody>
      </p:sp>
      <p:sp>
        <p:nvSpPr>
          <p:cNvPr id="107" name="직사각형 106"/>
          <p:cNvSpPr/>
          <p:nvPr/>
        </p:nvSpPr>
        <p:spPr>
          <a:xfrm>
            <a:off x="2135560" y="256490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직사각형 107"/>
          <p:cNvSpPr/>
          <p:nvPr/>
        </p:nvSpPr>
        <p:spPr>
          <a:xfrm>
            <a:off x="5807968" y="249289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2135560" y="4941168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2135560" y="335699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5807968" y="371703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/>
          <p:cNvSpPr/>
          <p:nvPr/>
        </p:nvSpPr>
        <p:spPr>
          <a:xfrm>
            <a:off x="2135560" y="2564904"/>
            <a:ext cx="576064" cy="576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2135560" y="3356992"/>
            <a:ext cx="576064" cy="57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5807968" y="2924944"/>
            <a:ext cx="576064" cy="57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5807968" y="3717032"/>
            <a:ext cx="576064" cy="576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/>
          <p:cNvSpPr/>
          <p:nvPr/>
        </p:nvSpPr>
        <p:spPr>
          <a:xfrm>
            <a:off x="5807968" y="4509120"/>
            <a:ext cx="576064" cy="57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/>
          <p:cNvSpPr/>
          <p:nvPr/>
        </p:nvSpPr>
        <p:spPr>
          <a:xfrm>
            <a:off x="2639616" y="4149081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지옥 화염 지팡이</a:t>
            </a:r>
          </a:p>
        </p:txBody>
      </p:sp>
      <p:sp>
        <p:nvSpPr>
          <p:cNvPr id="118" name="직사각형 117"/>
          <p:cNvSpPr/>
          <p:nvPr/>
        </p:nvSpPr>
        <p:spPr>
          <a:xfrm>
            <a:off x="2135560" y="4149080"/>
            <a:ext cx="576064" cy="57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351584" y="908721"/>
            <a:ext cx="7560840" cy="4824535"/>
          </a:xfrm>
          <a:prstGeom prst="roundRect">
            <a:avLst>
              <a:gd name="adj" fmla="val 39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143672" y="1284456"/>
            <a:ext cx="6383160" cy="4073063"/>
          </a:xfrm>
          <a:prstGeom prst="roundRect">
            <a:avLst>
              <a:gd name="adj" fmla="val 3936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2567608" y="3140967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6245242" y="3230976"/>
            <a:ext cx="180020" cy="18002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053662" y="3230976"/>
            <a:ext cx="180020" cy="18002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9436822" y="3230977"/>
            <a:ext cx="180020" cy="18002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245242" y="5267508"/>
            <a:ext cx="180020" cy="18002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053662" y="5267508"/>
            <a:ext cx="180020" cy="18002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9436822" y="5267509"/>
            <a:ext cx="180020" cy="18002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245242" y="1194445"/>
            <a:ext cx="180020" cy="18002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053662" y="1194445"/>
            <a:ext cx="180020" cy="18002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9436822" y="1194446"/>
            <a:ext cx="180020" cy="18002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91544" y="620689"/>
            <a:ext cx="1512168" cy="50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Top-Left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579168" y="620688"/>
            <a:ext cx="1512168" cy="50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Top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770748" y="620687"/>
            <a:ext cx="1512168" cy="50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Top-Right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015030" y="2617980"/>
            <a:ext cx="1512168" cy="50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Left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602654" y="2617979"/>
            <a:ext cx="1512168" cy="50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Center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794234" y="2617978"/>
            <a:ext cx="1512168" cy="50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Right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984981" y="5589241"/>
            <a:ext cx="1512168" cy="50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Bottom-Left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572605" y="5589240"/>
            <a:ext cx="1512168" cy="50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Bottom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8764185" y="5589239"/>
            <a:ext cx="1512168" cy="501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Bottom-Right</a:t>
            </a:r>
          </a:p>
        </p:txBody>
      </p:sp>
    </p:spTree>
    <p:extLst>
      <p:ext uri="{BB962C8B-B14F-4D97-AF65-F5344CB8AC3E}">
        <p14:creationId xmlns:p14="http://schemas.microsoft.com/office/powerpoint/2010/main" val="258892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37660" y="2007596"/>
            <a:ext cx="424231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607625" y="4208530"/>
            <a:ext cx="1534565" cy="313448"/>
            <a:chOff x="2924200" y="5656921"/>
            <a:chExt cx="3235032" cy="660783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924200" y="5656921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3572272" y="5669632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4220344" y="5656921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5511160" y="5656921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4863088" y="5656921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3825104" y="2167172"/>
            <a:ext cx="634170" cy="121450"/>
          </a:xfrm>
          <a:prstGeom prst="roundRect">
            <a:avLst/>
          </a:prstGeom>
          <a:solidFill>
            <a:srgbClr val="ECF4D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dirty="0">
              <a:solidFill>
                <a:schemeClr val="tx1"/>
              </a:solidFill>
              <a:latin typeface="Brush Script Std" pitchFamily="66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542060" y="2167470"/>
            <a:ext cx="634170" cy="121450"/>
          </a:xfrm>
          <a:prstGeom prst="roundRect">
            <a:avLst/>
          </a:prstGeom>
          <a:solidFill>
            <a:srgbClr val="FFFFCC"/>
          </a:solidFill>
          <a:ln>
            <a:solidFill>
              <a:srgbClr val="C3B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dirty="0">
              <a:solidFill>
                <a:schemeClr val="bg2">
                  <a:lumMod val="2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271407" y="4151482"/>
            <a:ext cx="375734" cy="37573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800496" y="4164005"/>
            <a:ext cx="375734" cy="37573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08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5292833" y="4164005"/>
            <a:ext cx="375734" cy="37573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508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1779532" y="3989995"/>
            <a:ext cx="597358" cy="543068"/>
            <a:chOff x="618842" y="5186748"/>
            <a:chExt cx="1259295" cy="1144846"/>
          </a:xfrm>
        </p:grpSpPr>
        <p:sp>
          <p:nvSpPr>
            <p:cNvPr id="15" name="타원 14"/>
            <p:cNvSpPr/>
            <p:nvPr/>
          </p:nvSpPr>
          <p:spPr>
            <a:xfrm>
              <a:off x="618842" y="5186748"/>
              <a:ext cx="1144846" cy="11448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790412" y="5349029"/>
              <a:ext cx="820985" cy="820985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364023" y="5247565"/>
              <a:ext cx="514114" cy="5141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292834" y="2149353"/>
            <a:ext cx="170789" cy="157091"/>
            <a:chOff x="8244408" y="1088302"/>
            <a:chExt cx="360040" cy="331164"/>
          </a:xfrm>
        </p:grpSpPr>
        <p:sp>
          <p:nvSpPr>
            <p:cNvPr id="19" name="타원 18"/>
            <p:cNvSpPr/>
            <p:nvPr/>
          </p:nvSpPr>
          <p:spPr>
            <a:xfrm>
              <a:off x="8244408" y="1088302"/>
              <a:ext cx="360040" cy="3311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8445350" y="1188043"/>
              <a:ext cx="45719" cy="1280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362297" y="1185707"/>
              <a:ext cx="45719" cy="1280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757048" y="2079320"/>
            <a:ext cx="1161360" cy="467790"/>
            <a:chOff x="643933" y="1111869"/>
            <a:chExt cx="2448272" cy="986151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1292005" y="1511915"/>
              <a:ext cx="1800200" cy="176018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1292005" y="1693103"/>
              <a:ext cx="1800200" cy="88009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1292005" y="1255885"/>
              <a:ext cx="1800200" cy="25202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300714" y="1684356"/>
              <a:ext cx="1184758" cy="9317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43933" y="1111869"/>
              <a:ext cx="792088" cy="79208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547664" y="1869121"/>
              <a:ext cx="228899" cy="228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321571" y="1869120"/>
              <a:ext cx="228899" cy="228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763688" y="1869119"/>
              <a:ext cx="228899" cy="228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6901164" y="2017651"/>
            <a:ext cx="3517162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7700918" y="4210184"/>
            <a:ext cx="1534565" cy="313448"/>
            <a:chOff x="2924200" y="5656921"/>
            <a:chExt cx="3235032" cy="660783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924200" y="5656921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3572272" y="5669632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4220344" y="5656921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5511160" y="5656921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4863088" y="5656921"/>
              <a:ext cx="648072" cy="6480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8643484" y="2177227"/>
            <a:ext cx="634170" cy="121450"/>
          </a:xfrm>
          <a:prstGeom prst="roundRect">
            <a:avLst/>
          </a:prstGeom>
          <a:solidFill>
            <a:srgbClr val="ECF4D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dirty="0">
              <a:solidFill>
                <a:schemeClr val="tx1"/>
              </a:solidFill>
              <a:latin typeface="Brush Script Std" pitchFamily="66" charset="0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9360440" y="2177525"/>
            <a:ext cx="634170" cy="121450"/>
          </a:xfrm>
          <a:prstGeom prst="roundRect">
            <a:avLst/>
          </a:prstGeom>
          <a:solidFill>
            <a:srgbClr val="FFFFCC"/>
          </a:solidFill>
          <a:ln>
            <a:solidFill>
              <a:srgbClr val="C3B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dirty="0">
              <a:solidFill>
                <a:schemeClr val="bg2">
                  <a:lumMod val="25000"/>
                </a:schemeClr>
              </a:solidFill>
              <a:latin typeface="Brush Script Std" pitchFamily="66" charset="0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9154800" y="4147898"/>
            <a:ext cx="375734" cy="37573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9530534" y="4163893"/>
            <a:ext cx="375734" cy="37573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08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9923346" y="4171931"/>
            <a:ext cx="375734" cy="37573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508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7058411" y="4021990"/>
            <a:ext cx="597358" cy="543068"/>
            <a:chOff x="618842" y="5186748"/>
            <a:chExt cx="1259295" cy="1144846"/>
          </a:xfrm>
        </p:grpSpPr>
        <p:sp>
          <p:nvSpPr>
            <p:cNvPr id="45" name="타원 44"/>
            <p:cNvSpPr/>
            <p:nvPr/>
          </p:nvSpPr>
          <p:spPr>
            <a:xfrm>
              <a:off x="618842" y="5186748"/>
              <a:ext cx="1144846" cy="11448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790412" y="5349029"/>
              <a:ext cx="820985" cy="820985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1364023" y="5247565"/>
              <a:ext cx="514114" cy="5141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10111214" y="2159408"/>
            <a:ext cx="170789" cy="157091"/>
            <a:chOff x="8244408" y="1088302"/>
            <a:chExt cx="360040" cy="331164"/>
          </a:xfrm>
        </p:grpSpPr>
        <p:sp>
          <p:nvSpPr>
            <p:cNvPr id="49" name="타원 48"/>
            <p:cNvSpPr/>
            <p:nvPr/>
          </p:nvSpPr>
          <p:spPr>
            <a:xfrm>
              <a:off x="8244408" y="1088302"/>
              <a:ext cx="360040" cy="3311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8445350" y="1188043"/>
              <a:ext cx="45719" cy="1280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8362297" y="1185707"/>
              <a:ext cx="45719" cy="1280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7058411" y="2127045"/>
            <a:ext cx="1161360" cy="467790"/>
            <a:chOff x="643933" y="1111869"/>
            <a:chExt cx="2448272" cy="986151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1292005" y="1511915"/>
              <a:ext cx="1800200" cy="176018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1292005" y="1693103"/>
              <a:ext cx="1800200" cy="88009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1292005" y="1255885"/>
              <a:ext cx="1800200" cy="25202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1300714" y="1684356"/>
              <a:ext cx="1184758" cy="9317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타원 56"/>
            <p:cNvSpPr/>
            <p:nvPr/>
          </p:nvSpPr>
          <p:spPr>
            <a:xfrm>
              <a:off x="643933" y="1111869"/>
              <a:ext cx="792088" cy="79208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547664" y="1869121"/>
              <a:ext cx="228899" cy="228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321571" y="1869120"/>
              <a:ext cx="228899" cy="228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1763688" y="1869119"/>
              <a:ext cx="228899" cy="228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1" name="오른쪽 화살표 60"/>
          <p:cNvSpPr/>
          <p:nvPr/>
        </p:nvSpPr>
        <p:spPr>
          <a:xfrm>
            <a:off x="6168008" y="3349800"/>
            <a:ext cx="432048" cy="295225"/>
          </a:xfrm>
          <a:prstGeom prst="rightArrow">
            <a:avLst>
              <a:gd name="adj1" fmla="val 50000"/>
              <a:gd name="adj2" fmla="val 5938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48433" y="368660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능력 </a:t>
            </a:r>
            <a:r>
              <a:rPr lang="ko-KR" altLang="en-US" sz="1400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공식값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힘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+50)</a:t>
            </a:r>
            <a:endParaRPr lang="ko-KR" altLang="en-US" sz="1200" dirty="0">
              <a:solidFill>
                <a:srgbClr val="0066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744072" y="371275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상수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+0)</a:t>
            </a:r>
            <a:endParaRPr lang="ko-KR" altLang="en-US" sz="1200" dirty="0">
              <a:solidFill>
                <a:srgbClr val="0066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832304" y="368660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백분율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+0.00%)</a:t>
            </a:r>
            <a:endParaRPr lang="ko-KR" altLang="en-US" sz="1200" dirty="0">
              <a:solidFill>
                <a:srgbClr val="0066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869309" y="332656"/>
            <a:ext cx="1584176" cy="64807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아이템 </a:t>
            </a:r>
            <a:r>
              <a:rPr lang="en-US" altLang="ko-KR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A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48433" y="1772816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능력 </a:t>
            </a:r>
            <a:r>
              <a:rPr lang="ko-KR" altLang="en-US" sz="1400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공식값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힘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+5)</a:t>
            </a:r>
            <a:endParaRPr lang="ko-KR" altLang="en-US" sz="1200" dirty="0">
              <a:solidFill>
                <a:srgbClr val="0066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744072" y="1775431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상수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+100)</a:t>
            </a:r>
            <a:endParaRPr lang="ko-KR" altLang="en-US" sz="1200" dirty="0">
              <a:solidFill>
                <a:srgbClr val="0066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832304" y="1772816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백분율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+0.00%)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869309" y="1736812"/>
            <a:ext cx="1584176" cy="64807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아이템 </a:t>
            </a:r>
            <a:r>
              <a:rPr lang="en-US" altLang="ko-KR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B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688437" y="5841268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능력 </a:t>
            </a:r>
            <a:r>
              <a:rPr lang="ko-KR" altLang="en-US" sz="1400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공식값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힘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+55)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784076" y="5843883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상수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+125)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72308" y="5841268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백분율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+13.25%)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09313" y="5805264"/>
            <a:ext cx="1584176" cy="64807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최종 능력 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1230" y="112009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869" y="113156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95101" y="113602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8112" y="113602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1230" y="261144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6869" y="262291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95101" y="262737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8112" y="262737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4707" y="464102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66FF"/>
                </a:solidFill>
              </a:rPr>
              <a:t>• • •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0346" y="465249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66FF"/>
                </a:solidFill>
              </a:rPr>
              <a:t>• • •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8578" y="465695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66FF"/>
                </a:solidFill>
              </a:rPr>
              <a:t>• • •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1589" y="465695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66FF"/>
                </a:solidFill>
              </a:rPr>
              <a:t>• • •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9427" y="514126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65066" y="515273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53298" y="515719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46309" y="515719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오른쪽 화살표 34"/>
          <p:cNvSpPr/>
          <p:nvPr/>
        </p:nvSpPr>
        <p:spPr>
          <a:xfrm>
            <a:off x="3859172" y="515291"/>
            <a:ext cx="360040" cy="2880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3859172" y="1916832"/>
            <a:ext cx="360040" cy="2880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3899176" y="5985284"/>
            <a:ext cx="360040" cy="2880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직선 연결선 38"/>
          <p:cNvCxnSpPr>
            <a:stCxn id="2" idx="3"/>
            <a:endCxn id="3" idx="1"/>
          </p:cNvCxnSpPr>
          <p:nvPr/>
        </p:nvCxnSpPr>
        <p:spPr>
          <a:xfrm>
            <a:off x="6120598" y="656693"/>
            <a:ext cx="623475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>
            <a:stCxn id="3" idx="3"/>
            <a:endCxn id="4" idx="1"/>
          </p:cNvCxnSpPr>
          <p:nvPr/>
        </p:nvCxnSpPr>
        <p:spPr>
          <a:xfrm flipV="1">
            <a:off x="8216236" y="656693"/>
            <a:ext cx="616068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6" idx="3"/>
            <a:endCxn id="7" idx="1"/>
          </p:cNvCxnSpPr>
          <p:nvPr/>
        </p:nvCxnSpPr>
        <p:spPr>
          <a:xfrm>
            <a:off x="6120598" y="2060849"/>
            <a:ext cx="623475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7" idx="3"/>
            <a:endCxn id="8" idx="1"/>
          </p:cNvCxnSpPr>
          <p:nvPr/>
        </p:nvCxnSpPr>
        <p:spPr>
          <a:xfrm flipV="1">
            <a:off x="8216236" y="2060849"/>
            <a:ext cx="616068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0" idx="3"/>
            <a:endCxn id="11" idx="1"/>
          </p:cNvCxnSpPr>
          <p:nvPr/>
        </p:nvCxnSpPr>
        <p:spPr>
          <a:xfrm>
            <a:off x="6160602" y="6129301"/>
            <a:ext cx="623475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1" idx="3"/>
            <a:endCxn id="12" idx="1"/>
          </p:cNvCxnSpPr>
          <p:nvPr/>
        </p:nvCxnSpPr>
        <p:spPr>
          <a:xfrm flipV="1">
            <a:off x="8256240" y="6129301"/>
            <a:ext cx="616068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4667552" y="3248980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능력 </a:t>
            </a:r>
            <a:r>
              <a:rPr lang="ko-KR" altLang="en-US" sz="1400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공식값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힘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+0)</a:t>
            </a:r>
            <a:endParaRPr lang="ko-KR" altLang="en-US" sz="1200" dirty="0">
              <a:solidFill>
                <a:srgbClr val="0066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763191" y="3251595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상수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+25)</a:t>
            </a:r>
            <a:endParaRPr lang="ko-KR" altLang="en-US" sz="1200" dirty="0">
              <a:solidFill>
                <a:srgbClr val="0066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8851423" y="3248980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백분율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+13.25%)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1888428" y="3212976"/>
            <a:ext cx="1584176" cy="64807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아이템 </a:t>
            </a:r>
            <a:r>
              <a:rPr lang="en-US" altLang="ko-KR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30349" y="4087609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25988" y="409907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14220" y="410353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07231" y="410353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오른쪽 화살표 57"/>
          <p:cNvSpPr/>
          <p:nvPr/>
        </p:nvSpPr>
        <p:spPr>
          <a:xfrm>
            <a:off x="3878291" y="3392996"/>
            <a:ext cx="360040" cy="2880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직선 연결선 58"/>
          <p:cNvCxnSpPr>
            <a:stCxn id="50" idx="3"/>
            <a:endCxn id="51" idx="1"/>
          </p:cNvCxnSpPr>
          <p:nvPr/>
        </p:nvCxnSpPr>
        <p:spPr>
          <a:xfrm>
            <a:off x="6139717" y="3537013"/>
            <a:ext cx="623475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51" idx="3"/>
            <a:endCxn id="52" idx="1"/>
          </p:cNvCxnSpPr>
          <p:nvPr/>
        </p:nvCxnSpPr>
        <p:spPr>
          <a:xfrm flipV="1">
            <a:off x="8235355" y="3537013"/>
            <a:ext cx="616068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7000" r="6717" b="13000"/>
          <a:stretch/>
        </p:blipFill>
        <p:spPr>
          <a:xfrm>
            <a:off x="3431705" y="1736426"/>
            <a:ext cx="2108850" cy="165695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62" y="980728"/>
            <a:ext cx="921566" cy="30856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76" y="980728"/>
            <a:ext cx="1761525" cy="31683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25" y="2016103"/>
            <a:ext cx="1128659" cy="1097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8124" y="4325688"/>
            <a:ext cx="965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atin typeface="Adobe 고딕 Std B" pitchFamily="34" charset="-127"/>
                <a:ea typeface="Adobe 고딕 Std B" pitchFamily="34" charset="-127"/>
              </a:rPr>
              <a:t>캐릭터 </a:t>
            </a:r>
            <a:endParaRPr lang="en-US" altLang="ko-KR" sz="1400" dirty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400" dirty="0">
                <a:latin typeface="Adobe 고딕 Std B" pitchFamily="34" charset="-127"/>
                <a:ea typeface="Adobe 고딕 Std B" pitchFamily="34" charset="-127"/>
              </a:rPr>
              <a:t>기본 능력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4493" y="431087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Adobe 고딕 Std B" pitchFamily="34" charset="-127"/>
                <a:ea typeface="Adobe 고딕 Std B" pitchFamily="34" charset="-127"/>
              </a:rPr>
              <a:t>아이템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4748" y="432415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Adobe 고딕 Std B" pitchFamily="34" charset="-127"/>
                <a:ea typeface="Adobe 고딕 Std B" pitchFamily="34" charset="-127"/>
              </a:rPr>
              <a:t>부여효과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7591" y="4325689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Adobe 고딕 Std B" pitchFamily="34" charset="-127"/>
                <a:ea typeface="Adobe 고딕 Std B" pitchFamily="34" charset="-127"/>
              </a:rPr>
              <a:t>최종 능력 값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1848" y="2272517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</a:t>
            </a:r>
            <a:endParaRPr lang="ko-KR" altLang="en-US" sz="3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1137" y="2272515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</a:t>
            </a:r>
            <a:endParaRPr lang="ko-KR" altLang="en-US" sz="3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2224" y="2272517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</a:t>
            </a:r>
            <a:endParaRPr lang="ko-KR" altLang="en-US" sz="3200" dirty="0">
              <a:solidFill>
                <a:schemeClr val="accent5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7322222" y="5589240"/>
            <a:ext cx="1800200" cy="57606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합    성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818954" y="104890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7394230" y="104890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7970294" y="104890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9129572" y="104890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9705636" y="104890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6242890" y="104890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8546358" y="104890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6818954" y="162497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7394230" y="162497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7970294" y="162497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129572" y="162497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9705636" y="162497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6242890" y="162497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8546358" y="162497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6818954" y="2201036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7394230" y="2201036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7970294" y="2201036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9129572" y="2201036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9705636" y="2201036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6242890" y="2201036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8546358" y="2201036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6818954" y="2777100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7394230" y="2777100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7970294" y="2777100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129572" y="2777100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9705636" y="2777100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6242890" y="2777100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8546358" y="2777100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6818954" y="3353164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7394230" y="3353164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7970294" y="3353164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9129572" y="3353164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9705636" y="3353164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6242890" y="3353164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8546358" y="3353164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6818954" y="392922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7394230" y="392922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7970294" y="392922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9129572" y="392922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9705636" y="392922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242890" y="392922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546358" y="3929228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6818954" y="450529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7394230" y="450529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7970294" y="450529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9129572" y="450529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9705636" y="450529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6242890" y="450529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8546358" y="4505292"/>
            <a:ext cx="5760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6242891" y="606989"/>
            <a:ext cx="233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합성이 가능한 아이템 목록</a:t>
            </a:r>
          </a:p>
        </p:txBody>
      </p:sp>
      <p:grpSp>
        <p:nvGrpSpPr>
          <p:cNvPr id="126" name="그룹 125"/>
          <p:cNvGrpSpPr/>
          <p:nvPr/>
        </p:nvGrpSpPr>
        <p:grpSpPr>
          <a:xfrm>
            <a:off x="1991544" y="346430"/>
            <a:ext cx="3528392" cy="1066347"/>
            <a:chOff x="467544" y="346429"/>
            <a:chExt cx="3528392" cy="1066347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467544" y="760877"/>
              <a:ext cx="3528392" cy="651899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88383" y="346429"/>
              <a:ext cx="1566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현재 선택 아이템</a:t>
              </a: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611560" y="818240"/>
              <a:ext cx="516582" cy="51658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53" y="814204"/>
              <a:ext cx="516582" cy="52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TextBox 122"/>
            <p:cNvSpPr txBox="1"/>
            <p:nvPr/>
          </p:nvSpPr>
          <p:spPr>
            <a:xfrm>
              <a:off x="1247306" y="932937"/>
              <a:ext cx="1739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인내력의 강철 투구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347864" y="907254"/>
              <a:ext cx="510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0066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x 1</a:t>
              </a:r>
              <a:endParaRPr lang="ko-KR" altLang="en-US" sz="1600" dirty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1876900" y="3128447"/>
            <a:ext cx="3816423" cy="3110045"/>
            <a:chOff x="323528" y="1844824"/>
            <a:chExt cx="3816423" cy="3110045"/>
          </a:xfrm>
        </p:grpSpPr>
        <p:sp>
          <p:nvSpPr>
            <p:cNvPr id="102" name="모서리가 둥근 직사각형 101"/>
            <p:cNvSpPr/>
            <p:nvPr/>
          </p:nvSpPr>
          <p:spPr>
            <a:xfrm>
              <a:off x="467543" y="2556954"/>
              <a:ext cx="3528392" cy="651899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467543" y="3208853"/>
              <a:ext cx="3528392" cy="651899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모서리가 둥근 직사각형 103"/>
            <p:cNvSpPr/>
            <p:nvPr/>
          </p:nvSpPr>
          <p:spPr>
            <a:xfrm>
              <a:off x="467543" y="3860752"/>
              <a:ext cx="3528392" cy="651899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이등변 삼각형 104"/>
            <p:cNvSpPr/>
            <p:nvPr/>
          </p:nvSpPr>
          <p:spPr>
            <a:xfrm>
              <a:off x="1961709" y="2289394"/>
              <a:ext cx="540060" cy="216024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이등변 삼각형 105"/>
            <p:cNvSpPr/>
            <p:nvPr/>
          </p:nvSpPr>
          <p:spPr>
            <a:xfrm rot="10800000">
              <a:off x="1961709" y="4593650"/>
              <a:ext cx="540060" cy="216024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67544" y="1844824"/>
              <a:ext cx="21579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합성에</a:t>
              </a:r>
              <a:r>
                <a:rPr lang="en-US" altLang="ko-KR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필요한 추가 재료</a:t>
              </a:r>
            </a:p>
          </p:txBody>
        </p:sp>
        <p:sp>
          <p:nvSpPr>
            <p:cNvPr id="117" name="직사각형 116"/>
            <p:cNvSpPr/>
            <p:nvPr/>
          </p:nvSpPr>
          <p:spPr>
            <a:xfrm>
              <a:off x="611560" y="2625023"/>
              <a:ext cx="516582" cy="51658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611560" y="3276511"/>
              <a:ext cx="516582" cy="51658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611560" y="3928410"/>
              <a:ext cx="516582" cy="51658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323528" y="1844824"/>
              <a:ext cx="3816423" cy="311004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53" y="3276511"/>
              <a:ext cx="516582" cy="53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594942"/>
              <a:ext cx="555204" cy="54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928410"/>
              <a:ext cx="516582" cy="51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>
              <a:off x="1247306" y="2729425"/>
              <a:ext cx="19191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바다코끼리의 뿔 투구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47306" y="338091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구리강괴</a:t>
              </a:r>
              <a:endPara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247306" y="4032812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힘의 정수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47864" y="2713626"/>
              <a:ext cx="510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0066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x 1</a:t>
              </a:r>
              <a:endParaRPr lang="ko-KR" altLang="en-US" sz="1600" dirty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283744" y="3350135"/>
              <a:ext cx="638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0066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x 50</a:t>
              </a:r>
              <a:endParaRPr lang="ko-KR" altLang="en-US" sz="1600" dirty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347864" y="4002035"/>
              <a:ext cx="510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0066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x 7</a:t>
              </a:r>
              <a:endParaRPr lang="ko-KR" altLang="en-US" sz="1600" dirty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07" name="모서리가 둥근 직사각형 106"/>
          <p:cNvSpPr/>
          <p:nvPr/>
        </p:nvSpPr>
        <p:spPr>
          <a:xfrm>
            <a:off x="1991544" y="2101481"/>
            <a:ext cx="3528392" cy="65189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TextBox 113"/>
          <p:cNvSpPr txBox="1"/>
          <p:nvPr/>
        </p:nvSpPr>
        <p:spPr>
          <a:xfrm>
            <a:off x="2018796" y="1537048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합성 결과 아이템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2135561" y="2169138"/>
            <a:ext cx="516582" cy="5165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55" y="2159016"/>
            <a:ext cx="518601" cy="5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2771308" y="2273541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헤카록의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고뇌 투구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859769" y="2253091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00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 1</a:t>
            </a:r>
            <a:endParaRPr lang="ko-KR" altLang="en-US" sz="1600" dirty="0">
              <a:solidFill>
                <a:srgbClr val="00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2" name="이등변 삼각형 141"/>
          <p:cNvSpPr/>
          <p:nvPr/>
        </p:nvSpPr>
        <p:spPr>
          <a:xfrm>
            <a:off x="3559585" y="1830013"/>
            <a:ext cx="540060" cy="216024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이등변 삼각형 142"/>
          <p:cNvSpPr/>
          <p:nvPr/>
        </p:nvSpPr>
        <p:spPr>
          <a:xfrm rot="10800000">
            <a:off x="3578838" y="2806755"/>
            <a:ext cx="540060" cy="216024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타원 53"/>
          <p:cNvSpPr/>
          <p:nvPr/>
        </p:nvSpPr>
        <p:spPr>
          <a:xfrm>
            <a:off x="7392144" y="3356992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4007769" y="1052736"/>
            <a:ext cx="2880321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</a:rPr>
              <a:t>ITEM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03513" y="2564904"/>
            <a:ext cx="2232250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oper Std Black" pitchFamily="18" charset="0"/>
              </a:rPr>
              <a:t>SKILL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oper Std Black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03513" y="1052736"/>
            <a:ext cx="2232250" cy="360040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oper Std Black" pitchFamily="18" charset="0"/>
              </a:rPr>
              <a:t>STATUS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703512" y="1484786"/>
            <a:ext cx="2232248" cy="1008111"/>
          </a:xfrm>
          <a:prstGeom prst="roundRect">
            <a:avLst>
              <a:gd name="adj" fmla="val 8997"/>
            </a:avLst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703513" y="2996952"/>
            <a:ext cx="2232248" cy="1368152"/>
          </a:xfrm>
          <a:prstGeom prst="roundRect">
            <a:avLst>
              <a:gd name="adj" fmla="val 899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007768" y="1484784"/>
            <a:ext cx="2880320" cy="2016224"/>
          </a:xfrm>
          <a:prstGeom prst="roundRect">
            <a:avLst>
              <a:gd name="adj" fmla="val 35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5520" y="148478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oper Std Black" pitchFamily="18" charset="0"/>
              </a:rPr>
              <a:t>LEVEL 35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5520" y="2060849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oper Std Black" pitchFamily="18" charset="0"/>
              </a:rPr>
              <a:t>DEX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5520" y="220486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oper Std Black" pitchFamily="18" charset="0"/>
              </a:rPr>
              <a:t>INT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5520" y="191683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STR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5520" y="1700809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ooper Std Black" pitchFamily="18" charset="0"/>
              </a:rPr>
              <a:t>EXP</a:t>
            </a:r>
            <a:endParaRPr lang="ko-KR" altLang="en-US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423592" y="1787806"/>
            <a:ext cx="1368152" cy="57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387589" y="1787806"/>
            <a:ext cx="497510" cy="570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488105" y="2012340"/>
            <a:ext cx="1224136" cy="72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2488106" y="2012340"/>
            <a:ext cx="667711" cy="7200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488105" y="2156356"/>
            <a:ext cx="1224136" cy="72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2488106" y="2156356"/>
            <a:ext cx="333855" cy="7200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2488105" y="2300372"/>
            <a:ext cx="1224136" cy="720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488106" y="2300372"/>
            <a:ext cx="945923" cy="7200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775520" y="3068960"/>
            <a:ext cx="360040" cy="3600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1775520" y="3501008"/>
            <a:ext cx="360040" cy="36004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1775520" y="3933056"/>
            <a:ext cx="360040" cy="36004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2279576" y="3140968"/>
            <a:ext cx="1584176" cy="1440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279576" y="3140968"/>
            <a:ext cx="1224136" cy="144016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279576" y="3573016"/>
            <a:ext cx="1584176" cy="1440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2279576" y="3573016"/>
            <a:ext cx="360040" cy="144016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279576" y="4005064"/>
            <a:ext cx="1584176" cy="1440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2279576" y="4005064"/>
            <a:ext cx="1584176" cy="144016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4007768" y="3573016"/>
            <a:ext cx="2880320" cy="792088"/>
          </a:xfrm>
          <a:prstGeom prst="roundRect">
            <a:avLst>
              <a:gd name="adj" fmla="val 356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375920" y="1628800"/>
            <a:ext cx="43204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5303912" y="2132856"/>
            <a:ext cx="576064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5951984" y="1844824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4439816" y="1916832"/>
            <a:ext cx="79208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015880" y="278092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5807968" y="2780928"/>
            <a:ext cx="36004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이등변 삼각형 47"/>
          <p:cNvSpPr/>
          <p:nvPr/>
        </p:nvSpPr>
        <p:spPr>
          <a:xfrm rot="16200000">
            <a:off x="3971764" y="3897052"/>
            <a:ext cx="504056" cy="144016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이등변 삼각형 48"/>
          <p:cNvSpPr/>
          <p:nvPr/>
        </p:nvSpPr>
        <p:spPr>
          <a:xfrm rot="5400000">
            <a:off x="6420036" y="3897052"/>
            <a:ext cx="504056" cy="144016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이등변 삼각형 52"/>
          <p:cNvSpPr/>
          <p:nvPr/>
        </p:nvSpPr>
        <p:spPr>
          <a:xfrm rot="5400000">
            <a:off x="7536160" y="3501008"/>
            <a:ext cx="432048" cy="288032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3470244" y="4725144"/>
            <a:ext cx="415744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Std Black" pitchFamily="18" charset="0"/>
              </a:rPr>
              <a:t>ARCHMAGE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982401"/>
            <a:ext cx="8640000" cy="486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7" name="그룹 76"/>
          <p:cNvGrpSpPr/>
          <p:nvPr/>
        </p:nvGrpSpPr>
        <p:grpSpPr>
          <a:xfrm>
            <a:off x="6609828" y="2162357"/>
            <a:ext cx="3435385" cy="3400668"/>
            <a:chOff x="5223421" y="1424035"/>
            <a:chExt cx="3435385" cy="3400668"/>
          </a:xfrm>
        </p:grpSpPr>
        <p:sp>
          <p:nvSpPr>
            <p:cNvPr id="3" name="직사각형 2"/>
            <p:cNvSpPr/>
            <p:nvPr/>
          </p:nvSpPr>
          <p:spPr>
            <a:xfrm>
              <a:off x="5278092" y="145035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5853368" y="145035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429432" y="145035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588710" y="145035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8164774" y="145035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005496" y="145035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278092" y="2026415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853368" y="2026415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429432" y="2026415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588710" y="2026415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164774" y="2026415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005496" y="2026415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278092" y="2602479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853368" y="2602479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429432" y="2602479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588710" y="2602479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164774" y="2602479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005496" y="2602479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278092" y="3178543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853368" y="3178543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429432" y="3178543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588710" y="3178543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8164774" y="3178543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005496" y="3178543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278092" y="3754607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853368" y="3754607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429432" y="3754607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588710" y="3754607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8164774" y="3754607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005496" y="3754607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278092" y="433067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853368" y="433067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429432" y="433067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588710" y="433067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8164774" y="433067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005496" y="4330671"/>
              <a:ext cx="494032" cy="4940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368" y="1435039"/>
              <a:ext cx="516582" cy="52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425" y="1424035"/>
              <a:ext cx="518601" cy="52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882" y="1439529"/>
              <a:ext cx="516582" cy="53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421" y="1424035"/>
              <a:ext cx="555204" cy="54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946" y="1443111"/>
              <a:ext cx="516582" cy="51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6416653" y="1715135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solidFill>
                    <a:schemeClr val="bg1">
                      <a:lumMod val="9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999</a:t>
              </a:r>
              <a:endParaRPr lang="ko-KR" altLang="en-US" sz="1000" dirty="0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1991544" y="1838246"/>
            <a:ext cx="4103976" cy="3750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그룹 71"/>
          <p:cNvGrpSpPr/>
          <p:nvPr/>
        </p:nvGrpSpPr>
        <p:grpSpPr>
          <a:xfrm>
            <a:off x="3298729" y="2023816"/>
            <a:ext cx="1419813" cy="3372139"/>
            <a:chOff x="1732847" y="1687387"/>
            <a:chExt cx="1566324" cy="3720111"/>
          </a:xfrm>
        </p:grpSpPr>
        <p:sp>
          <p:nvSpPr>
            <p:cNvPr id="22" name="타원 21"/>
            <p:cNvSpPr/>
            <p:nvPr/>
          </p:nvSpPr>
          <p:spPr>
            <a:xfrm>
              <a:off x="2195736" y="1687387"/>
              <a:ext cx="586044" cy="58604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2195736" y="2279535"/>
              <a:ext cx="576064" cy="1393040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2123728" y="3613003"/>
              <a:ext cx="216024" cy="824109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scene3d>
              <a:camera prst="orthographicFront">
                <a:rot lat="0" lon="0" rev="21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2621321" y="3613003"/>
              <a:ext cx="216024" cy="824109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2699792" y="4412648"/>
              <a:ext cx="216024" cy="824109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2056733" y="4393156"/>
              <a:ext cx="216024" cy="824109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1926176" y="2276872"/>
              <a:ext cx="216024" cy="604644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scene3d>
              <a:camera prst="orthographicFront">
                <a:rot lat="0" lon="0" rev="19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2843808" y="2263324"/>
              <a:ext cx="216024" cy="604644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044648" y="2727392"/>
              <a:ext cx="216024" cy="64512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모서리가 둥근 직사각형 67"/>
            <p:cNvSpPr/>
            <p:nvPr/>
          </p:nvSpPr>
          <p:spPr>
            <a:xfrm>
              <a:off x="1777147" y="2781212"/>
              <a:ext cx="216024" cy="627738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>
              <a:off x="1732847" y="3391272"/>
              <a:ext cx="293022" cy="29302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>
              <a:off x="3006149" y="3372512"/>
              <a:ext cx="293022" cy="29302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1870760" y="5153751"/>
              <a:ext cx="413576" cy="247016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모서리가 둥근 직사각형 70"/>
            <p:cNvSpPr/>
            <p:nvPr/>
          </p:nvSpPr>
          <p:spPr>
            <a:xfrm>
              <a:off x="2699792" y="5160482"/>
              <a:ext cx="413576" cy="247016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직사각형 57"/>
          <p:cNvSpPr/>
          <p:nvPr/>
        </p:nvSpPr>
        <p:spPr>
          <a:xfrm>
            <a:off x="2128410" y="2006256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2128410" y="2640071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2128410" y="3266732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2128410" y="3895808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1991544" y="1124744"/>
            <a:ext cx="1008112" cy="43204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뒤로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5447928" y="1988840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5447928" y="2622655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5447928" y="3249316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5447928" y="3878392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2639617" y="211477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머리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33105" y="274858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상의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22443" y="337524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하의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22443" y="398690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오른손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01598" y="211358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목걸이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941348" y="271715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벨트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47232" y="335783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부적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955486" y="397459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왼손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5447928" y="4545302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/>
          <p:cNvSpPr txBox="1"/>
          <p:nvPr/>
        </p:nvSpPr>
        <p:spPr>
          <a:xfrm>
            <a:off x="4655841" y="465381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latin typeface="HY견고딕" panose="02030600000101010101" pitchFamily="18" charset="-127"/>
                <a:ea typeface="HY견고딕" panose="02030600000101010101" pitchFamily="18" charset="-127"/>
              </a:rPr>
              <a:t>왼손가락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2128410" y="4516336"/>
            <a:ext cx="494032" cy="494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2622443" y="460743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오른손가락</a:t>
            </a:r>
          </a:p>
        </p:txBody>
      </p:sp>
      <p:sp>
        <p:nvSpPr>
          <p:cNvPr id="95" name="오른쪽 화살표 94"/>
          <p:cNvSpPr/>
          <p:nvPr/>
        </p:nvSpPr>
        <p:spPr>
          <a:xfrm>
            <a:off x="9592166" y="1784901"/>
            <a:ext cx="453047" cy="288032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오른쪽 화살표 95"/>
          <p:cNvSpPr/>
          <p:nvPr/>
        </p:nvSpPr>
        <p:spPr>
          <a:xfrm rot="10800000">
            <a:off x="6681836" y="1784901"/>
            <a:ext cx="453047" cy="288032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7793288" y="17442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물품보관함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8" name="그룹 117"/>
          <p:cNvGrpSpPr/>
          <p:nvPr/>
        </p:nvGrpSpPr>
        <p:grpSpPr>
          <a:xfrm>
            <a:off x="5561473" y="1066927"/>
            <a:ext cx="3443192" cy="681339"/>
            <a:chOff x="2346316" y="1052736"/>
            <a:chExt cx="3443192" cy="681339"/>
          </a:xfrm>
        </p:grpSpPr>
        <p:sp>
          <p:nvSpPr>
            <p:cNvPr id="99" name="직사각형 98"/>
            <p:cNvSpPr/>
            <p:nvPr/>
          </p:nvSpPr>
          <p:spPr>
            <a:xfrm>
              <a:off x="2349391" y="1124744"/>
              <a:ext cx="1953050" cy="204990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2349391" y="1329734"/>
              <a:ext cx="1959103" cy="169645"/>
            </a:xfrm>
            <a:prstGeom prst="rect">
              <a:avLst/>
            </a:prstGeom>
            <a:solidFill>
              <a:srgbClr val="3399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2346316" y="1501375"/>
              <a:ext cx="1959103" cy="196783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283968" y="1052736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6400 / 6400</a:t>
              </a:r>
              <a:endPara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283968" y="1259524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4200 / 4200</a:t>
              </a:r>
              <a:endPara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83968" y="1457076"/>
              <a:ext cx="1505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130000 / 134000</a:t>
              </a:r>
              <a:endPara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2348989" y="1503257"/>
              <a:ext cx="1251774" cy="194902"/>
            </a:xfrm>
            <a:prstGeom prst="rect">
              <a:avLst/>
            </a:prstGeom>
            <a:solidFill>
              <a:srgbClr val="FFE9A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3647729" y="1085402"/>
            <a:ext cx="1948387" cy="649745"/>
            <a:chOff x="4111633" y="106758"/>
            <a:chExt cx="1948387" cy="649745"/>
          </a:xfrm>
        </p:grpSpPr>
        <p:sp>
          <p:nvSpPr>
            <p:cNvPr id="108" name="모서리가 둥근 직사각형 107"/>
            <p:cNvSpPr/>
            <p:nvPr/>
          </p:nvSpPr>
          <p:spPr>
            <a:xfrm>
              <a:off x="4112223" y="106758"/>
              <a:ext cx="1947797" cy="64974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27657" y="42235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전사</a:t>
              </a:r>
            </a:p>
          </p:txBody>
        </p:sp>
        <p:cxnSp>
          <p:nvCxnSpPr>
            <p:cNvPr id="111" name="직선 연결선 110"/>
            <p:cNvCxnSpPr>
              <a:endCxn id="108" idx="3"/>
            </p:cNvCxnSpPr>
            <p:nvPr/>
          </p:nvCxnSpPr>
          <p:spPr>
            <a:xfrm>
              <a:off x="4111633" y="431630"/>
              <a:ext cx="1948387" cy="1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>
              <a:stCxn id="102" idx="2"/>
              <a:endCxn id="108" idx="2"/>
            </p:cNvCxnSpPr>
            <p:nvPr/>
          </p:nvCxnSpPr>
          <p:spPr>
            <a:xfrm flipH="1">
              <a:off x="5086122" y="431630"/>
              <a:ext cx="3314" cy="324873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5219461" y="42235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광전사</a:t>
              </a:r>
              <a:endPara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33084" y="123853"/>
              <a:ext cx="19127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Lv.28 </a:t>
              </a:r>
              <a:r>
                <a:rPr lang="ko-KR" altLang="en-US" sz="14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건들면죽는다</a:t>
              </a:r>
              <a:endPara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982401"/>
            <a:ext cx="8640000" cy="486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1775520" y="4149080"/>
            <a:ext cx="864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775520" y="5725900"/>
            <a:ext cx="864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775520" y="5725901"/>
            <a:ext cx="8640000" cy="116501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775520" y="5733257"/>
            <a:ext cx="5749270" cy="116501"/>
          </a:xfrm>
          <a:prstGeom prst="rect">
            <a:avLst/>
          </a:prstGeom>
          <a:solidFill>
            <a:srgbClr val="FFE9A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775520" y="4149080"/>
            <a:ext cx="4176464" cy="216024"/>
          </a:xfrm>
          <a:prstGeom prst="rect">
            <a:avLst/>
          </a:prstGeom>
          <a:solidFill>
            <a:srgbClr val="00CC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239056" y="4149080"/>
            <a:ext cx="4176464" cy="216024"/>
          </a:xfrm>
          <a:prstGeom prst="rect">
            <a:avLst/>
          </a:prstGeom>
          <a:solidFill>
            <a:srgbClr val="3399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7824193" y="4860489"/>
            <a:ext cx="728751" cy="72875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508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697525" y="4860490"/>
            <a:ext cx="728751" cy="728751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9568347" y="4869160"/>
            <a:ext cx="728751" cy="72875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508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3287688" y="4797152"/>
            <a:ext cx="1080120" cy="720080"/>
            <a:chOff x="1763688" y="1052736"/>
            <a:chExt cx="1080120" cy="720080"/>
          </a:xfrm>
        </p:grpSpPr>
        <p:sp>
          <p:nvSpPr>
            <p:cNvPr id="28" name="타원 27"/>
            <p:cNvSpPr/>
            <p:nvPr/>
          </p:nvSpPr>
          <p:spPr>
            <a:xfrm>
              <a:off x="1763688" y="1052736"/>
              <a:ext cx="1080120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오른쪽 화살표 28"/>
            <p:cNvSpPr/>
            <p:nvPr/>
          </p:nvSpPr>
          <p:spPr>
            <a:xfrm>
              <a:off x="2051720" y="1124744"/>
              <a:ext cx="589156" cy="514343"/>
            </a:xfrm>
            <a:prstGeom prst="rightArrow">
              <a:avLst/>
            </a:prstGeom>
            <a:solidFill>
              <a:srgbClr val="FF0000">
                <a:alpha val="39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955540" y="4797152"/>
            <a:ext cx="1080120" cy="720080"/>
            <a:chOff x="467544" y="1052736"/>
            <a:chExt cx="1080120" cy="720080"/>
          </a:xfrm>
        </p:grpSpPr>
        <p:sp>
          <p:nvSpPr>
            <p:cNvPr id="30" name="타원 29"/>
            <p:cNvSpPr/>
            <p:nvPr/>
          </p:nvSpPr>
          <p:spPr>
            <a:xfrm>
              <a:off x="467544" y="1052736"/>
              <a:ext cx="1080120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오른쪽 화살표 30"/>
            <p:cNvSpPr/>
            <p:nvPr/>
          </p:nvSpPr>
          <p:spPr>
            <a:xfrm rot="10800000">
              <a:off x="683568" y="1124744"/>
              <a:ext cx="589156" cy="514343"/>
            </a:xfrm>
            <a:prstGeom prst="rightArrow">
              <a:avLst/>
            </a:prstGeom>
            <a:solidFill>
              <a:srgbClr val="FF0000">
                <a:alpha val="39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4624152" y="4949838"/>
            <a:ext cx="581749" cy="5847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5205901" y="4949988"/>
            <a:ext cx="581749" cy="5847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5790415" y="4949838"/>
            <a:ext cx="581749" cy="5847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6953913" y="4949988"/>
            <a:ext cx="581749" cy="5847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383247" y="4950137"/>
            <a:ext cx="581749" cy="5847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/>
          <p:cNvGrpSpPr/>
          <p:nvPr/>
        </p:nvGrpSpPr>
        <p:grpSpPr>
          <a:xfrm>
            <a:off x="5107095" y="4149081"/>
            <a:ext cx="1948387" cy="649745"/>
            <a:chOff x="4111633" y="106758"/>
            <a:chExt cx="1948387" cy="649745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4112223" y="106758"/>
              <a:ext cx="1947797" cy="64974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27657" y="42235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전사</a:t>
              </a:r>
            </a:p>
          </p:txBody>
        </p:sp>
        <p:cxnSp>
          <p:nvCxnSpPr>
            <p:cNvPr id="42" name="직선 연결선 41"/>
            <p:cNvCxnSpPr>
              <a:endCxn id="40" idx="3"/>
            </p:cNvCxnSpPr>
            <p:nvPr/>
          </p:nvCxnSpPr>
          <p:spPr>
            <a:xfrm>
              <a:off x="4111633" y="431630"/>
              <a:ext cx="1948387" cy="1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>
              <a:stCxn id="45" idx="2"/>
              <a:endCxn id="40" idx="2"/>
            </p:cNvCxnSpPr>
            <p:nvPr/>
          </p:nvCxnSpPr>
          <p:spPr>
            <a:xfrm flipH="1">
              <a:off x="5086122" y="431630"/>
              <a:ext cx="3314" cy="324873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219461" y="42235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광전사</a:t>
              </a:r>
              <a:endPara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33084" y="123853"/>
              <a:ext cx="19127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Lv.28 </a:t>
              </a:r>
              <a:r>
                <a:rPr lang="ko-KR" altLang="en-US" sz="14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건들면죽는다</a:t>
              </a:r>
              <a:endPara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7" name="모서리가 둥근 직사각형 46"/>
          <p:cNvSpPr/>
          <p:nvPr/>
        </p:nvSpPr>
        <p:spPr>
          <a:xfrm>
            <a:off x="8935564" y="4484812"/>
            <a:ext cx="1336901" cy="256030"/>
          </a:xfrm>
          <a:prstGeom prst="roundRect">
            <a:avLst/>
          </a:prstGeom>
          <a:solidFill>
            <a:srgbClr val="FFFFCC"/>
          </a:solidFill>
          <a:ln>
            <a:solidFill>
              <a:srgbClr val="C3BF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Brush Script Std" pitchFamily="66" charset="0"/>
              </a:rPr>
              <a:t>125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Brush Script Std" pitchFamily="66" charset="0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9987883" y="1052736"/>
            <a:ext cx="360040" cy="331164"/>
            <a:chOff x="8244408" y="1088302"/>
            <a:chExt cx="360040" cy="331164"/>
          </a:xfrm>
        </p:grpSpPr>
        <p:sp>
          <p:nvSpPr>
            <p:cNvPr id="49" name="타원 48"/>
            <p:cNvSpPr/>
            <p:nvPr/>
          </p:nvSpPr>
          <p:spPr>
            <a:xfrm>
              <a:off x="8244408" y="1088302"/>
              <a:ext cx="360040" cy="3311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8445350" y="1188043"/>
              <a:ext cx="45719" cy="1280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8362297" y="1185707"/>
              <a:ext cx="45719" cy="1280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7468879" y="4483147"/>
            <a:ext cx="1336901" cy="276645"/>
            <a:chOff x="5667939" y="4483146"/>
            <a:chExt cx="1336901" cy="276645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5667939" y="4492009"/>
              <a:ext cx="1336901" cy="256030"/>
            </a:xfrm>
            <a:prstGeom prst="roundRect">
              <a:avLst/>
            </a:prstGeom>
            <a:solidFill>
              <a:srgbClr val="ECF4D8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ko-KR" dirty="0">
                  <a:solidFill>
                    <a:schemeClr val="tx1"/>
                  </a:solidFill>
                  <a:latin typeface="Brush Script Std" pitchFamily="66" charset="0"/>
                </a:rPr>
                <a:t>26,740</a:t>
              </a:r>
              <a:endParaRPr lang="ko-KR" altLang="en-US" dirty="0">
                <a:solidFill>
                  <a:schemeClr val="tx1"/>
                </a:solidFill>
                <a:latin typeface="Brush Script Std" pitchFamily="66" charset="0"/>
              </a:endParaRPr>
            </a:p>
          </p:txBody>
        </p:sp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71451" y="4483146"/>
              <a:ext cx="329339" cy="27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직사각형 53"/>
          <p:cNvSpPr/>
          <p:nvPr/>
        </p:nvSpPr>
        <p:spPr>
          <a:xfrm>
            <a:off x="5927241" y="3861051"/>
            <a:ext cx="228899" cy="22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5701148" y="3861050"/>
            <a:ext cx="228899" cy="22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6143265" y="3861049"/>
            <a:ext cx="228899" cy="22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2" y="4950138"/>
            <a:ext cx="581749" cy="57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01" y="4927624"/>
            <a:ext cx="606949" cy="60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42" y="4939470"/>
            <a:ext cx="582604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47" y="4944361"/>
            <a:ext cx="581749" cy="59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48" y="3861049"/>
            <a:ext cx="242393" cy="24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06" y="3861049"/>
            <a:ext cx="238664" cy="24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6" y="3861051"/>
            <a:ext cx="218351" cy="2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98" y="2336771"/>
            <a:ext cx="598023" cy="10756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587207" y="5256909"/>
            <a:ext cx="48763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FF00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137</a:t>
            </a:r>
            <a:endParaRPr lang="ko-KR" altLang="en-US" sz="1200" dirty="0">
              <a:solidFill>
                <a:srgbClr val="FFFF00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46446" y="5266062"/>
            <a:ext cx="38664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FF00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95</a:t>
            </a:r>
            <a:endParaRPr lang="ko-KR" altLang="en-US" sz="1200" dirty="0">
              <a:solidFill>
                <a:srgbClr val="FFFF00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44234" y="5301209"/>
            <a:ext cx="386644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FF00"/>
                </a:solidFill>
                <a:latin typeface="다음_SemiBold" panose="02000700060000000000" pitchFamily="2" charset="-127"/>
                <a:ea typeface="다음_SemiBold" panose="02000700060000000000" pitchFamily="2" charset="-127"/>
              </a:rPr>
              <a:t>16</a:t>
            </a:r>
            <a:endParaRPr lang="ko-KR" altLang="en-US" sz="1200" dirty="0">
              <a:solidFill>
                <a:srgbClr val="FFFF00"/>
              </a:solidFill>
              <a:latin typeface="다음_SemiBold" panose="02000700060000000000" pitchFamily="2" charset="-127"/>
              <a:ea typeface="다음_SemiBold" panose="02000700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727848" y="2547188"/>
            <a:ext cx="2722892" cy="1906987"/>
            <a:chOff x="9567423" y="1258329"/>
            <a:chExt cx="1683426" cy="1225614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9567423" y="1465002"/>
              <a:ext cx="1683426" cy="1018941"/>
            </a:xfrm>
            <a:prstGeom prst="roundRect">
              <a:avLst>
                <a:gd name="adj" fmla="val 6351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79312" y="1258329"/>
              <a:ext cx="936745" cy="197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타입 </a:t>
              </a:r>
              <a:r>
                <a:rPr lang="en-US" altLang="ko-KR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매직</a:t>
              </a:r>
              <a:r>
                <a:rPr lang="en-US" altLang="ko-KR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12977" y="1499857"/>
              <a:ext cx="1164770" cy="474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err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휠윈드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</a:p>
            <a:p>
              <a:r>
                <a:rPr lang="ko-KR" alt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데미지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200%</a:t>
              </a:r>
              <a:endParaRPr lang="en-US" altLang="ko-K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지속시간 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초 </a:t>
              </a:r>
              <a:r>
                <a:rPr lang="en-US" altLang="ko-KR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</a:t>
              </a:r>
              <a:endParaRPr lang="ko-KR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616950" y="1918968"/>
              <a:ext cx="1164770" cy="33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옵션</a:t>
              </a:r>
              <a:endParaRPr lang="en-US" altLang="ko-K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지속시간 </a:t>
              </a:r>
              <a:r>
                <a:rPr lang="en-US" altLang="ko-KR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</a:t>
              </a:r>
              <a:r>
                <a:rPr lang="ko-KR" alt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초</a:t>
              </a:r>
            </a:p>
          </p:txBody>
        </p:sp>
      </p:grp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074" y="2922990"/>
            <a:ext cx="625792" cy="6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7664208" y="2521664"/>
            <a:ext cx="2782202" cy="1906987"/>
            <a:chOff x="9530754" y="1258329"/>
            <a:chExt cx="1720095" cy="1225614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9567423" y="1465002"/>
              <a:ext cx="1683426" cy="1018941"/>
            </a:xfrm>
            <a:prstGeom prst="roundRect">
              <a:avLst>
                <a:gd name="adj" fmla="val 6351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30754" y="1258329"/>
              <a:ext cx="936746" cy="197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타입 </a:t>
              </a:r>
              <a:r>
                <a:rPr lang="en-US" altLang="ko-KR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1400" b="1" dirty="0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레어</a:t>
              </a:r>
              <a:r>
                <a:rPr lang="en-US" altLang="ko-KR" sz="1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12977" y="1499857"/>
              <a:ext cx="1164770" cy="474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휠윈드</a:t>
              </a:r>
              <a:endParaRPr lang="en-US" altLang="ko-K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데미지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200% </a:t>
              </a:r>
              <a:r>
                <a:rPr lang="en-US" altLang="ko-KR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</a:t>
              </a:r>
            </a:p>
            <a:p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지속시간 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초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16949" y="1918968"/>
              <a:ext cx="1455104" cy="474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옵션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데미지</a:t>
              </a:r>
              <a:r>
                <a:rPr lang="en-US" altLang="ko-KR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</a:p>
            <a:p>
              <a:r>
                <a:rPr lang="ko-KR" alt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적을 자신에게 끌어당김</a:t>
              </a:r>
            </a:p>
          </p:txBody>
        </p:sp>
      </p:grp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398" y="2923788"/>
            <a:ext cx="625792" cy="6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/>
          <p:cNvGrpSpPr/>
          <p:nvPr/>
        </p:nvGrpSpPr>
        <p:grpSpPr>
          <a:xfrm>
            <a:off x="1761697" y="2547188"/>
            <a:ext cx="2722892" cy="1906987"/>
            <a:chOff x="9567423" y="1258329"/>
            <a:chExt cx="1683426" cy="1225614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9567423" y="1465002"/>
              <a:ext cx="1683426" cy="1018941"/>
            </a:xfrm>
            <a:prstGeom prst="roundRect">
              <a:avLst>
                <a:gd name="adj" fmla="val 6351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79312" y="1258329"/>
              <a:ext cx="936745" cy="197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타입 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일반</a:t>
              </a: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12977" y="1499857"/>
              <a:ext cx="1164770" cy="474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휠윈드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</a:p>
            <a:p>
              <a:r>
                <a:rPr lang="ko-KR" alt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데미지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200%</a:t>
              </a:r>
              <a:endParaRPr lang="en-US" altLang="ko-K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지속시간 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초</a:t>
              </a:r>
              <a:endParaRPr lang="ko-KR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16950" y="1918968"/>
              <a:ext cx="1164770" cy="197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옵션</a:t>
              </a:r>
              <a:endParaRPr lang="en-US" altLang="ko-K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575" y="2960011"/>
            <a:ext cx="625792" cy="6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375920" y="1700808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게임 플레이 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장면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184232" y="2564904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스테이지 </a:t>
            </a:r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1-1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711624" y="1700808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로비 장면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5375920" y="3501008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스테이지 </a:t>
            </a:r>
            <a:endParaRPr lang="en-US" altLang="ko-KR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관리자</a:t>
            </a:r>
          </a:p>
        </p:txBody>
      </p:sp>
      <p:cxnSp>
        <p:nvCxnSpPr>
          <p:cNvPr id="9" name="직선 화살표 연결선 8"/>
          <p:cNvCxnSpPr>
            <a:stCxn id="5" idx="0"/>
            <a:endCxn id="2" idx="2"/>
          </p:cNvCxnSpPr>
          <p:nvPr/>
        </p:nvCxnSpPr>
        <p:spPr>
          <a:xfrm flipV="1">
            <a:off x="6096000" y="2348880"/>
            <a:ext cx="0" cy="1152128"/>
          </a:xfrm>
          <a:prstGeom prst="straightConnector1">
            <a:avLst/>
          </a:prstGeom>
          <a:ln w="25400">
            <a:solidFill>
              <a:srgbClr val="0066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모서리가 둥근 직사각형 9"/>
          <p:cNvSpPr/>
          <p:nvPr/>
        </p:nvSpPr>
        <p:spPr>
          <a:xfrm>
            <a:off x="8176195" y="3501008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스테이지 </a:t>
            </a:r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1-2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189912" y="4459610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스테이지 </a:t>
            </a:r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1-3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3" name="직선 화살표 연결선 12"/>
          <p:cNvCxnSpPr>
            <a:stCxn id="5" idx="3"/>
            <a:endCxn id="3" idx="1"/>
          </p:cNvCxnSpPr>
          <p:nvPr/>
        </p:nvCxnSpPr>
        <p:spPr>
          <a:xfrm flipV="1">
            <a:off x="6816080" y="2888940"/>
            <a:ext cx="1368152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3"/>
            <a:endCxn id="10" idx="1"/>
          </p:cNvCxnSpPr>
          <p:nvPr/>
        </p:nvCxnSpPr>
        <p:spPr>
          <a:xfrm>
            <a:off x="6816081" y="3825044"/>
            <a:ext cx="1360115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5" idx="3"/>
            <a:endCxn id="11" idx="1"/>
          </p:cNvCxnSpPr>
          <p:nvPr/>
        </p:nvCxnSpPr>
        <p:spPr>
          <a:xfrm>
            <a:off x="6816080" y="3825044"/>
            <a:ext cx="1373832" cy="95860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오른쪽 화살표 19"/>
          <p:cNvSpPr/>
          <p:nvPr/>
        </p:nvSpPr>
        <p:spPr>
          <a:xfrm rot="19266185">
            <a:off x="7205313" y="2808754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4583832" y="1898830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483932" y="1272747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지형 모델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담당 객체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928125" y="2446357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개별 </a:t>
            </a:r>
            <a:r>
              <a:rPr lang="ko-KR" altLang="en-US" sz="1400" dirty="0" err="1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트리거</a:t>
            </a:r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5483932" y="245270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트리거</a:t>
            </a:r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정보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담당 객체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7928125" y="1272747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지형 </a:t>
            </a:r>
            <a:r>
              <a:rPr lang="ko-KR" altLang="en-US" sz="1400" dirty="0" err="1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메쉬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947904" y="366284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위치 경로 </a:t>
            </a:r>
            <a:endParaRPr lang="en-US" altLang="ko-KR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표시 객체</a:t>
            </a:r>
            <a:endParaRPr lang="en-US" altLang="ko-KR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947904" y="4892723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조명 객체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7246088" y="2644379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7246088" y="1470769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747628" y="3094429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스테이지 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최상위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483932" y="3657213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길 찾기 정보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담당 객체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483932" y="4892723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조명 정보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담당 객체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7246088" y="3855235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7246088" y="5090745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/>
          <p:cNvCxnSpPr>
            <a:stCxn id="14" idx="3"/>
            <a:endCxn id="2" idx="1"/>
          </p:cNvCxnSpPr>
          <p:nvPr/>
        </p:nvCxnSpPr>
        <p:spPr>
          <a:xfrm flipV="1">
            <a:off x="4187788" y="1596783"/>
            <a:ext cx="1296144" cy="182168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4" idx="3"/>
            <a:endCxn id="4" idx="1"/>
          </p:cNvCxnSpPr>
          <p:nvPr/>
        </p:nvCxnSpPr>
        <p:spPr>
          <a:xfrm flipV="1">
            <a:off x="4187788" y="2776743"/>
            <a:ext cx="1296144" cy="64172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4" idx="3"/>
            <a:endCxn id="15" idx="1"/>
          </p:cNvCxnSpPr>
          <p:nvPr/>
        </p:nvCxnSpPr>
        <p:spPr>
          <a:xfrm>
            <a:off x="4187788" y="3418465"/>
            <a:ext cx="1296144" cy="56278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14" idx="3"/>
            <a:endCxn id="16" idx="1"/>
          </p:cNvCxnSpPr>
          <p:nvPr/>
        </p:nvCxnSpPr>
        <p:spPr>
          <a:xfrm>
            <a:off x="4187788" y="3418465"/>
            <a:ext cx="1296144" cy="179829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순서도: 자기 디스크 33"/>
          <p:cNvSpPr/>
          <p:nvPr/>
        </p:nvSpPr>
        <p:spPr>
          <a:xfrm>
            <a:off x="2783632" y="836713"/>
            <a:ext cx="1368152" cy="886085"/>
          </a:xfrm>
          <a:prstGeom prst="flowChartMagneticDisk">
            <a:avLst/>
          </a:prstGeom>
          <a:gradFill>
            <a:gsLst>
              <a:gs pos="0">
                <a:srgbClr val="FFFFFF"/>
              </a:gs>
              <a:gs pos="50000">
                <a:srgbClr val="FFFFCC"/>
              </a:gs>
              <a:gs pos="77000">
                <a:srgbClr val="FFFF99"/>
              </a:gs>
              <a:gs pos="100000">
                <a:srgbClr val="FFFF66"/>
              </a:gs>
            </a:gsLst>
            <a:lin ang="5400000" scaled="1"/>
          </a:gradFill>
          <a:ln w="254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외부 모듈</a:t>
            </a:r>
          </a:p>
        </p:txBody>
      </p:sp>
      <p:sp>
        <p:nvSpPr>
          <p:cNvPr id="36" name="아래쪽 화살표 35"/>
          <p:cNvSpPr/>
          <p:nvPr/>
        </p:nvSpPr>
        <p:spPr>
          <a:xfrm>
            <a:off x="3215680" y="2107847"/>
            <a:ext cx="504056" cy="601533"/>
          </a:xfrm>
          <a:prstGeom prst="downArrow">
            <a:avLst/>
          </a:prstGeom>
          <a:gradFill>
            <a:gsLst>
              <a:gs pos="0">
                <a:srgbClr val="DDF2FF"/>
              </a:gs>
              <a:gs pos="36000">
                <a:srgbClr val="E9F3F3"/>
              </a:gs>
              <a:gs pos="69000">
                <a:srgbClr val="D1E8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303912" y="2924944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새로운 객체를 목록에 등록한다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73338" y="1204839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이미 같은 객체가 목록에 존재하는가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03912" y="191683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새로운 객체 생성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773338" y="407707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목록에서 해당 객체를 가져온다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061370" y="188640"/>
            <a:ext cx="1296144" cy="576064"/>
          </a:xfrm>
          <a:prstGeom prst="roundRect">
            <a:avLst/>
          </a:prstGeom>
          <a:gradFill>
            <a:gsLst>
              <a:gs pos="0">
                <a:srgbClr val="DDF2FF"/>
              </a:gs>
              <a:gs pos="36000">
                <a:srgbClr val="E9F3F3"/>
              </a:gs>
              <a:gs pos="69000">
                <a:srgbClr val="D1E8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객체 생성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시작</a:t>
            </a:r>
          </a:p>
        </p:txBody>
      </p:sp>
      <p:cxnSp>
        <p:nvCxnSpPr>
          <p:cNvPr id="10" name="직선 화살표 연결선 9"/>
          <p:cNvCxnSpPr>
            <a:stCxn id="8" idx="2"/>
            <a:endCxn id="5" idx="0"/>
          </p:cNvCxnSpPr>
          <p:nvPr/>
        </p:nvCxnSpPr>
        <p:spPr>
          <a:xfrm>
            <a:off x="3709442" y="764705"/>
            <a:ext cx="0" cy="440135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2"/>
            <a:endCxn id="7" idx="0"/>
          </p:cNvCxnSpPr>
          <p:nvPr/>
        </p:nvCxnSpPr>
        <p:spPr>
          <a:xfrm>
            <a:off x="3709442" y="1780904"/>
            <a:ext cx="0" cy="2296169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5" idx="3"/>
            <a:endCxn id="6" idx="1"/>
          </p:cNvCxnSpPr>
          <p:nvPr/>
        </p:nvCxnSpPr>
        <p:spPr>
          <a:xfrm>
            <a:off x="4645546" y="1492872"/>
            <a:ext cx="658366" cy="711993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6" idx="2"/>
            <a:endCxn id="4" idx="0"/>
          </p:cNvCxnSpPr>
          <p:nvPr/>
        </p:nvCxnSpPr>
        <p:spPr>
          <a:xfrm>
            <a:off x="6240016" y="2492896"/>
            <a:ext cx="0" cy="432048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7"/>
          <p:cNvCxnSpPr>
            <a:stCxn id="4" idx="2"/>
            <a:endCxn id="7" idx="0"/>
          </p:cNvCxnSpPr>
          <p:nvPr/>
        </p:nvCxnSpPr>
        <p:spPr>
          <a:xfrm rot="5400000">
            <a:off x="4686697" y="2523753"/>
            <a:ext cx="576064" cy="2530574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3061370" y="6093296"/>
            <a:ext cx="1296144" cy="576064"/>
          </a:xfrm>
          <a:prstGeom prst="roundRect">
            <a:avLst/>
          </a:prstGeom>
          <a:gradFill>
            <a:gsLst>
              <a:gs pos="0">
                <a:srgbClr val="DDF2FF"/>
              </a:gs>
              <a:gs pos="36000">
                <a:srgbClr val="E9F3F3"/>
              </a:gs>
              <a:gs pos="69000">
                <a:srgbClr val="D1E8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객체 생성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완료</a:t>
            </a:r>
          </a:p>
        </p:txBody>
      </p:sp>
      <p:cxnSp>
        <p:nvCxnSpPr>
          <p:cNvPr id="64" name="직선 화살표 연결선 63"/>
          <p:cNvCxnSpPr>
            <a:stCxn id="103" idx="2"/>
            <a:endCxn id="19" idx="0"/>
          </p:cNvCxnSpPr>
          <p:nvPr/>
        </p:nvCxnSpPr>
        <p:spPr>
          <a:xfrm>
            <a:off x="3709442" y="5661248"/>
            <a:ext cx="0" cy="432048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155286" y="819171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55285" y="2787899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63321" y="573877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48040" y="1792170"/>
            <a:ext cx="4090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548041" y="3440034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12025" y="2569318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8184232" y="407707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오류 처리</a:t>
            </a:r>
          </a:p>
        </p:txBody>
      </p:sp>
      <p:cxnSp>
        <p:nvCxnSpPr>
          <p:cNvPr id="89" name="꺾인 연결선 88"/>
          <p:cNvCxnSpPr>
            <a:stCxn id="6" idx="3"/>
            <a:endCxn id="85" idx="0"/>
          </p:cNvCxnSpPr>
          <p:nvPr/>
        </p:nvCxnSpPr>
        <p:spPr>
          <a:xfrm>
            <a:off x="7176120" y="2204864"/>
            <a:ext cx="1944216" cy="1872208"/>
          </a:xfrm>
          <a:prstGeom prst="bentConnector2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꺾인 연결선 91"/>
          <p:cNvCxnSpPr>
            <a:stCxn id="4" idx="3"/>
            <a:endCxn id="85" idx="0"/>
          </p:cNvCxnSpPr>
          <p:nvPr/>
        </p:nvCxnSpPr>
        <p:spPr>
          <a:xfrm>
            <a:off x="7176120" y="3212976"/>
            <a:ext cx="1944216" cy="864096"/>
          </a:xfrm>
          <a:prstGeom prst="bentConnector2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>
            <a:stCxn id="7" idx="3"/>
            <a:endCxn id="85" idx="1"/>
          </p:cNvCxnSpPr>
          <p:nvPr/>
        </p:nvCxnSpPr>
        <p:spPr>
          <a:xfrm>
            <a:off x="4645546" y="4365104"/>
            <a:ext cx="353868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907842" y="1831685"/>
            <a:ext cx="4090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907680" y="2874264"/>
            <a:ext cx="4090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35473" y="4509121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2773338" y="5085184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객체를 활성화한다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06" name="직선 화살표 연결선 105"/>
          <p:cNvCxnSpPr>
            <a:stCxn id="7" idx="2"/>
            <a:endCxn id="103" idx="0"/>
          </p:cNvCxnSpPr>
          <p:nvPr/>
        </p:nvCxnSpPr>
        <p:spPr>
          <a:xfrm>
            <a:off x="3709442" y="4653136"/>
            <a:ext cx="0" cy="432048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155284" y="4719041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223792" y="1492871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이미 같은 객체가 목록에 존재하는가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23792" y="3395461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목록에서 해당 객체를 가져온다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511824" y="476672"/>
            <a:ext cx="1296144" cy="576064"/>
          </a:xfrm>
          <a:prstGeom prst="roundRect">
            <a:avLst/>
          </a:prstGeom>
          <a:gradFill>
            <a:gsLst>
              <a:gs pos="0">
                <a:srgbClr val="DDF2FF"/>
              </a:gs>
              <a:gs pos="36000">
                <a:srgbClr val="E9F3F3"/>
              </a:gs>
              <a:gs pos="69000">
                <a:srgbClr val="D1E8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객체 제거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시작</a:t>
            </a:r>
          </a:p>
        </p:txBody>
      </p:sp>
      <p:cxnSp>
        <p:nvCxnSpPr>
          <p:cNvPr id="10" name="직선 화살표 연결선 9"/>
          <p:cNvCxnSpPr>
            <a:stCxn id="8" idx="2"/>
            <a:endCxn id="5" idx="0"/>
          </p:cNvCxnSpPr>
          <p:nvPr/>
        </p:nvCxnSpPr>
        <p:spPr>
          <a:xfrm>
            <a:off x="5159896" y="1052737"/>
            <a:ext cx="0" cy="440135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5" idx="2"/>
            <a:endCxn id="7" idx="0"/>
          </p:cNvCxnSpPr>
          <p:nvPr/>
        </p:nvCxnSpPr>
        <p:spPr>
          <a:xfrm>
            <a:off x="5159896" y="2068935"/>
            <a:ext cx="0" cy="1326526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4511824" y="5805264"/>
            <a:ext cx="1296144" cy="576064"/>
          </a:xfrm>
          <a:prstGeom prst="roundRect">
            <a:avLst/>
          </a:prstGeom>
          <a:gradFill>
            <a:gsLst>
              <a:gs pos="0">
                <a:srgbClr val="DDF2FF"/>
              </a:gs>
              <a:gs pos="36000">
                <a:srgbClr val="E9F3F3"/>
              </a:gs>
              <a:gs pos="69000">
                <a:srgbClr val="D1E8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객체 제거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완료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05740" y="1107203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05739" y="3075931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76534" y="537013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863565" y="1791937"/>
            <a:ext cx="4090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49909" y="5370137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8040216" y="3395461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아무 것도 하지 않고 반환한다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94" name="직선 화살표 연결선 93"/>
          <p:cNvCxnSpPr>
            <a:stCxn id="7" idx="3"/>
            <a:endCxn id="85" idx="1"/>
          </p:cNvCxnSpPr>
          <p:nvPr/>
        </p:nvCxnSpPr>
        <p:spPr>
          <a:xfrm>
            <a:off x="6096000" y="3683493"/>
            <a:ext cx="194421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867323" y="3352930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2989362" y="4581128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객체를 비활성화한다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433024" y="4016098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5400824" y="4581128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객체를 초기화한다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23" name="꺾인 연결선 22"/>
          <p:cNvCxnSpPr>
            <a:stCxn id="5" idx="3"/>
            <a:endCxn id="85" idx="0"/>
          </p:cNvCxnSpPr>
          <p:nvPr/>
        </p:nvCxnSpPr>
        <p:spPr>
          <a:xfrm>
            <a:off x="6096000" y="1780903"/>
            <a:ext cx="2880320" cy="1614558"/>
          </a:xfrm>
          <a:prstGeom prst="bentConnector2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꺾인 연결선 25"/>
          <p:cNvCxnSpPr>
            <a:stCxn id="7" idx="2"/>
            <a:endCxn id="103" idx="0"/>
          </p:cNvCxnSpPr>
          <p:nvPr/>
        </p:nvCxnSpPr>
        <p:spPr>
          <a:xfrm rot="5400000">
            <a:off x="4237881" y="3659111"/>
            <a:ext cx="609603" cy="1234430"/>
          </a:xfrm>
          <a:prstGeom prst="bentConnector3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꺾인 연결선 27"/>
          <p:cNvCxnSpPr>
            <a:stCxn id="7" idx="2"/>
            <a:endCxn id="37" idx="0"/>
          </p:cNvCxnSpPr>
          <p:nvPr/>
        </p:nvCxnSpPr>
        <p:spPr>
          <a:xfrm rot="16200000" flipH="1">
            <a:off x="5443612" y="3687810"/>
            <a:ext cx="609603" cy="1177032"/>
          </a:xfrm>
          <a:prstGeom prst="bentConnector3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꺾인 연결선 29"/>
          <p:cNvCxnSpPr>
            <a:stCxn id="103" idx="2"/>
            <a:endCxn id="19" idx="0"/>
          </p:cNvCxnSpPr>
          <p:nvPr/>
        </p:nvCxnSpPr>
        <p:spPr>
          <a:xfrm rot="16200000" flipH="1">
            <a:off x="4218645" y="4864013"/>
            <a:ext cx="648072" cy="1234430"/>
          </a:xfrm>
          <a:prstGeom prst="bentConnector3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37" idx="2"/>
            <a:endCxn id="19" idx="0"/>
          </p:cNvCxnSpPr>
          <p:nvPr/>
        </p:nvCxnSpPr>
        <p:spPr>
          <a:xfrm rot="5400000">
            <a:off x="5424376" y="4892712"/>
            <a:ext cx="648072" cy="1177032"/>
          </a:xfrm>
          <a:prstGeom prst="bentConnector3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49909" y="4038605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584896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4223792" y="312173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객체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309917" y="2645296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관리자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4223792" y="1844824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수신자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135560" y="1844824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 객체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7" name="직선 연결선 6"/>
          <p:cNvCxnSpPr>
            <a:stCxn id="5" idx="3"/>
            <a:endCxn id="4" idx="1"/>
          </p:cNvCxnSpPr>
          <p:nvPr/>
        </p:nvCxnSpPr>
        <p:spPr>
          <a:xfrm>
            <a:off x="3575720" y="2168860"/>
            <a:ext cx="6480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4376192" y="1997224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수신자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287960" y="1997224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 객체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" name="직선 연결선 9"/>
          <p:cNvCxnSpPr>
            <a:stCxn id="9" idx="3"/>
            <a:endCxn id="8" idx="1"/>
          </p:cNvCxnSpPr>
          <p:nvPr/>
        </p:nvCxnSpPr>
        <p:spPr>
          <a:xfrm>
            <a:off x="3728120" y="2321260"/>
            <a:ext cx="6480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4528592" y="2149624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수신자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440360" y="2149624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 객체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3" name="직선 연결선 12"/>
          <p:cNvCxnSpPr>
            <a:stCxn id="12" idx="3"/>
            <a:endCxn id="11" idx="1"/>
          </p:cNvCxnSpPr>
          <p:nvPr/>
        </p:nvCxnSpPr>
        <p:spPr>
          <a:xfrm>
            <a:off x="3880520" y="2473660"/>
            <a:ext cx="6480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6312024" y="2321260"/>
            <a:ext cx="1584176" cy="3240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모서리가 둥근 직사각형 15"/>
          <p:cNvSpPr/>
          <p:nvPr/>
        </p:nvSpPr>
        <p:spPr>
          <a:xfrm>
            <a:off x="4376192" y="327413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객체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528592" y="342653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객체</a:t>
            </a:r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6384032" y="3274132"/>
            <a:ext cx="1512168" cy="442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4943872" y="3365376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관리자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1991544" y="1268760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 객체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991544" y="3365376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객체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775520" y="235307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에게 전달할 메시지 객체 생성</a:t>
            </a:r>
          </a:p>
        </p:txBody>
      </p:sp>
      <p:cxnSp>
        <p:nvCxnSpPr>
          <p:cNvPr id="10" name="직선 화살표 연결선 9"/>
          <p:cNvCxnSpPr>
            <a:stCxn id="4" idx="2"/>
            <a:endCxn id="8" idx="0"/>
          </p:cNvCxnSpPr>
          <p:nvPr/>
        </p:nvCxnSpPr>
        <p:spPr>
          <a:xfrm>
            <a:off x="2711624" y="1916832"/>
            <a:ext cx="0" cy="4362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8" idx="2"/>
            <a:endCxn id="5" idx="0"/>
          </p:cNvCxnSpPr>
          <p:nvPr/>
        </p:nvCxnSpPr>
        <p:spPr>
          <a:xfrm>
            <a:off x="2711624" y="2929136"/>
            <a:ext cx="0" cy="4362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47529" y="3001908"/>
            <a:ext cx="86433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 err="1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쨔쟌</a:t>
            </a:r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 </a:t>
            </a:r>
            <a:r>
              <a:rPr lang="ko-KR" altLang="en-US" sz="1200" dirty="0" err="1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똻</a:t>
            </a:r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71664" y="4346029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메시지 객체를 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관리자에 등록</a:t>
            </a:r>
          </a:p>
        </p:txBody>
      </p:sp>
      <p:cxnSp>
        <p:nvCxnSpPr>
          <p:cNvPr id="32" name="꺾인 연결선 31"/>
          <p:cNvCxnSpPr>
            <a:stCxn id="5" idx="2"/>
            <a:endCxn id="22" idx="1"/>
          </p:cNvCxnSpPr>
          <p:nvPr/>
        </p:nvCxnSpPr>
        <p:spPr>
          <a:xfrm rot="16200000" flipH="1">
            <a:off x="2581339" y="4143734"/>
            <a:ext cx="620613" cy="360040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 33"/>
          <p:cNvCxnSpPr>
            <a:stCxn id="22" idx="3"/>
          </p:cNvCxnSpPr>
          <p:nvPr/>
        </p:nvCxnSpPr>
        <p:spPr>
          <a:xfrm flipV="1">
            <a:off x="4943872" y="4013051"/>
            <a:ext cx="360040" cy="621010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10056440" y="1268760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 객체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896200" y="3365376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객체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7680176" y="235307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수신자를 찾아서 메시지가 전달됨</a:t>
            </a:r>
          </a:p>
        </p:txBody>
      </p:sp>
      <p:cxnSp>
        <p:nvCxnSpPr>
          <p:cNvPr id="52" name="직선 화살표 연결선 51"/>
          <p:cNvCxnSpPr>
            <a:stCxn id="43" idx="0"/>
            <a:endCxn id="44" idx="2"/>
          </p:cNvCxnSpPr>
          <p:nvPr/>
        </p:nvCxnSpPr>
        <p:spPr>
          <a:xfrm flipV="1">
            <a:off x="8616280" y="2929136"/>
            <a:ext cx="0" cy="4362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모서리가 둥근 직사각형 52"/>
          <p:cNvSpPr/>
          <p:nvPr/>
        </p:nvSpPr>
        <p:spPr>
          <a:xfrm>
            <a:off x="7896200" y="1268760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수신자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5" name="직선 연결선 54"/>
          <p:cNvCxnSpPr>
            <a:stCxn id="53" idx="3"/>
            <a:endCxn id="42" idx="1"/>
          </p:cNvCxnSpPr>
          <p:nvPr/>
        </p:nvCxnSpPr>
        <p:spPr>
          <a:xfrm>
            <a:off x="9336360" y="1592796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44" idx="0"/>
            <a:endCxn id="53" idx="2"/>
          </p:cNvCxnSpPr>
          <p:nvPr/>
        </p:nvCxnSpPr>
        <p:spPr>
          <a:xfrm flipV="1">
            <a:off x="8616280" y="1916832"/>
            <a:ext cx="0" cy="4362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5303912" y="1304764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수신자 객체를 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관리자에 등록</a:t>
            </a:r>
          </a:p>
        </p:txBody>
      </p:sp>
      <p:cxnSp>
        <p:nvCxnSpPr>
          <p:cNvPr id="64" name="직선 연결선 63"/>
          <p:cNvCxnSpPr>
            <a:stCxn id="53" idx="1"/>
            <a:endCxn id="60" idx="3"/>
          </p:cNvCxnSpPr>
          <p:nvPr/>
        </p:nvCxnSpPr>
        <p:spPr>
          <a:xfrm flipH="1">
            <a:off x="7176120" y="1592796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endCxn id="2" idx="0"/>
          </p:cNvCxnSpPr>
          <p:nvPr/>
        </p:nvCxnSpPr>
        <p:spPr>
          <a:xfrm>
            <a:off x="5663952" y="1880828"/>
            <a:ext cx="0" cy="14845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/>
          <p:cNvSpPr/>
          <p:nvPr/>
        </p:nvSpPr>
        <p:spPr>
          <a:xfrm>
            <a:off x="6351068" y="4346029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메시지 관리자가 메시지를 중계</a:t>
            </a:r>
          </a:p>
        </p:txBody>
      </p:sp>
      <p:cxnSp>
        <p:nvCxnSpPr>
          <p:cNvPr id="74" name="꺾인 연결선 73"/>
          <p:cNvCxnSpPr>
            <a:endCxn id="72" idx="1"/>
          </p:cNvCxnSpPr>
          <p:nvPr/>
        </p:nvCxnSpPr>
        <p:spPr>
          <a:xfrm rot="16200000" flipH="1">
            <a:off x="5875202" y="4158196"/>
            <a:ext cx="621010" cy="330721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꺾인 연결선 75"/>
          <p:cNvCxnSpPr>
            <a:stCxn id="72" idx="3"/>
            <a:endCxn id="43" idx="2"/>
          </p:cNvCxnSpPr>
          <p:nvPr/>
        </p:nvCxnSpPr>
        <p:spPr>
          <a:xfrm flipV="1">
            <a:off x="8223276" y="4013449"/>
            <a:ext cx="393004" cy="620613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모서리가 둥근 직사각형 55"/>
          <p:cNvSpPr/>
          <p:nvPr/>
        </p:nvSpPr>
        <p:spPr>
          <a:xfrm>
            <a:off x="2999656" y="2312875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수신자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5231544" y="2312875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수신자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9768408" y="191683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 관리자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1258554" y="1426085"/>
            <a:ext cx="1440160" cy="65745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 객체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6918536" y="1426084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 객체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079776" y="407707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사용한 메시지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816080" y="5157192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최종 메시지 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수신자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768768" y="407707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초기화된 </a:t>
            </a:r>
            <a:endParaRPr lang="en-US" altLang="ko-KR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메시지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4079776" y="548680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수신한 메시지</a:t>
            </a:r>
          </a:p>
        </p:txBody>
      </p:sp>
      <p:cxnSp>
        <p:nvCxnSpPr>
          <p:cNvPr id="17" name="꺾인 연결선 16"/>
          <p:cNvCxnSpPr>
            <a:stCxn id="56" idx="2"/>
            <a:endCxn id="6" idx="0"/>
          </p:cNvCxnSpPr>
          <p:nvPr/>
        </p:nvCxnSpPr>
        <p:spPr>
          <a:xfrm rot="16200000" flipH="1">
            <a:off x="3701735" y="2978949"/>
            <a:ext cx="1116125" cy="1080120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51" idx="2"/>
            <a:endCxn id="6" idx="0"/>
          </p:cNvCxnSpPr>
          <p:nvPr/>
        </p:nvCxnSpPr>
        <p:spPr>
          <a:xfrm rot="5400000">
            <a:off x="4817679" y="2943125"/>
            <a:ext cx="1116125" cy="1151768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>
            <a:stCxn id="10" idx="2"/>
            <a:endCxn id="56" idx="0"/>
          </p:cNvCxnSpPr>
          <p:nvPr/>
        </p:nvCxnSpPr>
        <p:spPr>
          <a:xfrm rot="5400000">
            <a:off x="3701736" y="1214753"/>
            <a:ext cx="1116123" cy="1080120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10" idx="2"/>
            <a:endCxn id="51" idx="0"/>
          </p:cNvCxnSpPr>
          <p:nvPr/>
        </p:nvCxnSpPr>
        <p:spPr>
          <a:xfrm rot="16200000" flipH="1">
            <a:off x="4817680" y="1178929"/>
            <a:ext cx="1116123" cy="1151768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6" idx="2"/>
            <a:endCxn id="7" idx="1"/>
          </p:cNvCxnSpPr>
          <p:nvPr/>
        </p:nvCxnSpPr>
        <p:spPr>
          <a:xfrm rot="16200000" flipH="1">
            <a:off x="5429926" y="4095074"/>
            <a:ext cx="756084" cy="201622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stCxn id="7" idx="3"/>
            <a:endCxn id="8" idx="2"/>
          </p:cNvCxnSpPr>
          <p:nvPr/>
        </p:nvCxnSpPr>
        <p:spPr>
          <a:xfrm flipV="1">
            <a:off x="8256240" y="4725144"/>
            <a:ext cx="2232608" cy="75608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8" idx="0"/>
            <a:endCxn id="3" idx="2"/>
          </p:cNvCxnSpPr>
          <p:nvPr/>
        </p:nvCxnSpPr>
        <p:spPr>
          <a:xfrm flipH="1" flipV="1">
            <a:off x="10488488" y="2564904"/>
            <a:ext cx="360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9480017" y="5193196"/>
            <a:ext cx="1872208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메시지 객체를 초기화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9503978" y="3032956"/>
            <a:ext cx="1872208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재활용 가능한 상태로 관리자가 인수한다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3863752" y="5196222"/>
            <a:ext cx="1872208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최종 메시지 수신자에게 전달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3887205" y="1412776"/>
            <a:ext cx="1872208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각 객체들이 수신한 메시지를 사용</a:t>
            </a:r>
          </a:p>
        </p:txBody>
      </p:sp>
      <p:cxnSp>
        <p:nvCxnSpPr>
          <p:cNvPr id="66" name="꺾인 연결선 65"/>
          <p:cNvCxnSpPr>
            <a:stCxn id="4" idx="2"/>
            <a:endCxn id="56" idx="1"/>
          </p:cNvCxnSpPr>
          <p:nvPr/>
        </p:nvCxnSpPr>
        <p:spPr>
          <a:xfrm rot="16200000" flipH="1">
            <a:off x="2212460" y="1849715"/>
            <a:ext cx="553370" cy="1021022"/>
          </a:xfrm>
          <a:prstGeom prst="bentConnector2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꺾인 연결선 67"/>
          <p:cNvCxnSpPr>
            <a:stCxn id="5" idx="2"/>
            <a:endCxn id="51" idx="3"/>
          </p:cNvCxnSpPr>
          <p:nvPr/>
        </p:nvCxnSpPr>
        <p:spPr>
          <a:xfrm rot="5400000">
            <a:off x="6873784" y="1872077"/>
            <a:ext cx="562755" cy="966912"/>
          </a:xfrm>
          <a:prstGeom prst="bentConnector2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591944" y="1628800"/>
            <a:ext cx="223225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oper Std Black" pitchFamily="18" charset="0"/>
              </a:rPr>
              <a:t>PLAY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023992" y="2708920"/>
            <a:ext cx="18002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oper Std Black" pitchFamily="18" charset="0"/>
              </a:rPr>
              <a:t>OPTION</a:t>
            </a:r>
            <a:endParaRPr lang="ko-KR" altLang="en-US" sz="2000" b="1" i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023992" y="2276872"/>
            <a:ext cx="18002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oper Std Black" pitchFamily="18" charset="0"/>
              </a:rPr>
              <a:t>CASH SHOP</a:t>
            </a:r>
            <a:endParaRPr lang="ko-KR" altLang="en-US" sz="2000" b="1" i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30352" y="1340768"/>
            <a:ext cx="1584176" cy="1296144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75920" y="1340768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706630" y="1340768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030352" y="3429000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스테이지 </a:t>
            </a:r>
            <a:endParaRPr lang="en-US" altLang="ko-KR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보스 구역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375920" y="3429000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703926" y="3429000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639616" y="620688"/>
            <a:ext cx="6984776" cy="43924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855641" y="76470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스테이지 </a:t>
            </a:r>
            <a:r>
              <a:rPr lang="en-US" altLang="ko-KR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A-2</a:t>
            </a:r>
            <a:endParaRPr lang="ko-KR" altLang="en-US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4850017" y="1844824"/>
            <a:ext cx="288032" cy="2787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7190297" y="1844824"/>
            <a:ext cx="288032" cy="2787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8335835" y="2915943"/>
            <a:ext cx="320359" cy="234026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왼쪽 화살표 13"/>
          <p:cNvSpPr/>
          <p:nvPr/>
        </p:nvSpPr>
        <p:spPr>
          <a:xfrm>
            <a:off x="4849304" y="3915054"/>
            <a:ext cx="288031" cy="324036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왼쪽 화살표 14"/>
          <p:cNvSpPr/>
          <p:nvPr/>
        </p:nvSpPr>
        <p:spPr>
          <a:xfrm>
            <a:off x="7187996" y="3911234"/>
            <a:ext cx="288031" cy="324036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444537" y="768549"/>
            <a:ext cx="1553480" cy="501881"/>
          </a:xfrm>
          <a:prstGeom prst="wedgeRoundRectCallout">
            <a:avLst>
              <a:gd name="adj1" fmla="val -50152"/>
              <a:gd name="adj2" fmla="val 8852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20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현재 보고 있는 화면</a:t>
            </a:r>
            <a:endParaRPr lang="ko-KR" altLang="en-US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7097" y="2177244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5789" y="2177243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6194" y="2872971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9043" y="4345314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7735" y="4345313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765481" y="1585709"/>
            <a:ext cx="1361053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009100" y="1592246"/>
            <a:ext cx="1361053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780241" y="3663272"/>
            <a:ext cx="1361053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스테이지 </a:t>
            </a:r>
            <a:endParaRPr lang="en-US" altLang="ko-KR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보스 구역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009100" y="3663272"/>
            <a:ext cx="1361053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600057" y="793621"/>
            <a:ext cx="3914741" cy="4320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693472" y="93763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스테이지 </a:t>
            </a:r>
            <a:r>
              <a:rPr lang="en-US" altLang="ko-KR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A-2</a:t>
            </a:r>
            <a:endParaRPr lang="ko-KR" altLang="en-US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8442635" y="2051281"/>
            <a:ext cx="247464" cy="2787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9573792" y="3202553"/>
            <a:ext cx="275238" cy="234026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왼쪽 화살표 12"/>
          <p:cNvSpPr/>
          <p:nvPr/>
        </p:nvSpPr>
        <p:spPr>
          <a:xfrm>
            <a:off x="8444085" y="4149326"/>
            <a:ext cx="247463" cy="324036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349656" y="2446914"/>
            <a:ext cx="6168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97920" y="3132653"/>
            <a:ext cx="6168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5253" y="4552737"/>
            <a:ext cx="6168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684856" y="793621"/>
            <a:ext cx="3914741" cy="4320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5900776" y="2833235"/>
            <a:ext cx="398100" cy="369319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53974" y="3271152"/>
            <a:ext cx="5058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961699" y="2252006"/>
            <a:ext cx="1361053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75520" y="93763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스테이지 </a:t>
            </a:r>
            <a:r>
              <a:rPr lang="en-US" altLang="ko-KR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A-1</a:t>
            </a:r>
            <a:endParaRPr lang="ko-KR" altLang="en-US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261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708233" y="2228046"/>
            <a:ext cx="1584176" cy="1296144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053801" y="2228046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443474" y="1007754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3-1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8855529" y="2217607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스테이지 </a:t>
            </a:r>
            <a:endParaRPr lang="en-US" altLang="ko-KR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보스 구역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6469548" y="3233495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3-2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1524000" y="620688"/>
            <a:ext cx="9108504" cy="42484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703513" y="758149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스테이지 </a:t>
            </a:r>
            <a:r>
              <a:rPr lang="en-US" altLang="ko-KR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4-2</a:t>
            </a:r>
            <a:endParaRPr lang="ko-KR" altLang="en-US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3527898" y="2732102"/>
            <a:ext cx="288032" cy="2787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 rot="19130159">
            <a:off x="5895787" y="1827786"/>
            <a:ext cx="288032" cy="27874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아래쪽 화살표 34"/>
          <p:cNvSpPr/>
          <p:nvPr/>
        </p:nvSpPr>
        <p:spPr>
          <a:xfrm rot="19230901">
            <a:off x="8266100" y="1842592"/>
            <a:ext cx="320359" cy="234026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왼쪽 화살표 35"/>
          <p:cNvSpPr/>
          <p:nvPr/>
        </p:nvSpPr>
        <p:spPr>
          <a:xfrm rot="8429643">
            <a:off x="8321046" y="3570302"/>
            <a:ext cx="288031" cy="324036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왼쪽 화살표 36"/>
          <p:cNvSpPr/>
          <p:nvPr/>
        </p:nvSpPr>
        <p:spPr>
          <a:xfrm rot="13268301">
            <a:off x="5910683" y="3573522"/>
            <a:ext cx="288031" cy="324036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사각형 설명선 37"/>
          <p:cNvSpPr/>
          <p:nvPr/>
        </p:nvSpPr>
        <p:spPr>
          <a:xfrm>
            <a:off x="3122418" y="1655827"/>
            <a:ext cx="1553480" cy="501881"/>
          </a:xfrm>
          <a:prstGeom prst="wedgeRoundRectCallout">
            <a:avLst>
              <a:gd name="adj1" fmla="val -50152"/>
              <a:gd name="adj2" fmla="val 8852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20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현재 보고 있는 화면</a:t>
            </a:r>
            <a:endParaRPr lang="ko-KR" altLang="en-US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4978" y="3064522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1279" y="2160205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76818" y="2127217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33590" y="3952306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20422" y="4007601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5758827" y="1327947"/>
            <a:ext cx="3026111" cy="2716773"/>
          </a:xfrm>
          <a:prstGeom prst="line">
            <a:avLst/>
          </a:prstGeom>
          <a:ln w="1905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V="1">
            <a:off x="5758825" y="1419485"/>
            <a:ext cx="2991014" cy="2625234"/>
          </a:xfrm>
          <a:prstGeom prst="line">
            <a:avLst/>
          </a:prstGeom>
          <a:ln w="1905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77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4051938" y="1567832"/>
            <a:ext cx="1584176" cy="1296144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6453733" y="1547411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8855529" y="1552948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스테이지 </a:t>
            </a:r>
            <a:endParaRPr lang="en-US" altLang="ko-KR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보스 구역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1524000" y="620688"/>
            <a:ext cx="9108504" cy="24482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703513" y="758149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스테이지 </a:t>
            </a:r>
            <a:r>
              <a:rPr lang="en-US" altLang="ko-KR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4-2</a:t>
            </a:r>
            <a:endParaRPr lang="ko-KR" altLang="en-US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5900482" y="1756229"/>
            <a:ext cx="288032" cy="2787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사각형 설명선 37"/>
          <p:cNvSpPr/>
          <p:nvPr/>
        </p:nvSpPr>
        <p:spPr>
          <a:xfrm>
            <a:off x="5349945" y="980729"/>
            <a:ext cx="1553480" cy="501881"/>
          </a:xfrm>
          <a:prstGeom prst="wedgeRoundRectCallout">
            <a:avLst>
              <a:gd name="adj1" fmla="val -50152"/>
              <a:gd name="adj2" fmla="val 8852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20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현재 보고 있는 화면</a:t>
            </a:r>
            <a:endParaRPr lang="ko-KR" altLang="en-US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7562" y="2088649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708233" y="1579075"/>
            <a:ext cx="1584176" cy="1296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</p:txBody>
      </p:sp>
      <p:sp>
        <p:nvSpPr>
          <p:cNvPr id="23" name="오른쪽 화살표 22"/>
          <p:cNvSpPr/>
          <p:nvPr/>
        </p:nvSpPr>
        <p:spPr>
          <a:xfrm>
            <a:off x="3529091" y="1754262"/>
            <a:ext cx="288032" cy="2787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426171" y="2086682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8338426" y="1737891"/>
            <a:ext cx="288032" cy="2787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235506" y="2070311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로딩</a:t>
            </a:r>
            <a:endParaRPr lang="en-US" altLang="ko-KR" sz="1200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 rot="10800000">
            <a:off x="5886727" y="2421293"/>
            <a:ext cx="288032" cy="2787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 rot="10800000">
            <a:off x="3515336" y="2419326"/>
            <a:ext cx="288032" cy="2787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오른쪽 화살표 46"/>
          <p:cNvSpPr/>
          <p:nvPr/>
        </p:nvSpPr>
        <p:spPr>
          <a:xfrm rot="10800000">
            <a:off x="8324671" y="2402955"/>
            <a:ext cx="288032" cy="2787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연결선 47"/>
          <p:cNvCxnSpPr/>
          <p:nvPr/>
        </p:nvCxnSpPr>
        <p:spPr>
          <a:xfrm>
            <a:off x="3490222" y="2374205"/>
            <a:ext cx="380834" cy="424218"/>
          </a:xfrm>
          <a:prstGeom prst="line">
            <a:avLst/>
          </a:prstGeom>
          <a:ln w="1270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3471429" y="2374205"/>
            <a:ext cx="418421" cy="437890"/>
          </a:xfrm>
          <a:prstGeom prst="line">
            <a:avLst/>
          </a:prstGeom>
          <a:ln w="1270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5850891" y="2382431"/>
            <a:ext cx="380834" cy="424218"/>
          </a:xfrm>
          <a:prstGeom prst="line">
            <a:avLst/>
          </a:prstGeom>
          <a:ln w="1270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V="1">
            <a:off x="5832098" y="2382431"/>
            <a:ext cx="418421" cy="437890"/>
          </a:xfrm>
          <a:prstGeom prst="line">
            <a:avLst/>
          </a:prstGeom>
          <a:ln w="1270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8299845" y="2363680"/>
            <a:ext cx="380834" cy="424218"/>
          </a:xfrm>
          <a:prstGeom prst="line">
            <a:avLst/>
          </a:prstGeom>
          <a:ln w="1270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flipV="1">
            <a:off x="8281052" y="2363680"/>
            <a:ext cx="418421" cy="437890"/>
          </a:xfrm>
          <a:prstGeom prst="line">
            <a:avLst/>
          </a:prstGeom>
          <a:ln w="1270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501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24000" y="2204865"/>
            <a:ext cx="3995936" cy="23164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672064" y="2193827"/>
            <a:ext cx="3995936" cy="23164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775520" y="2420888"/>
            <a:ext cx="3528392" cy="1872208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다리꼴 7"/>
          <p:cNvSpPr/>
          <p:nvPr/>
        </p:nvSpPr>
        <p:spPr>
          <a:xfrm rot="7927770">
            <a:off x="1506161" y="2106156"/>
            <a:ext cx="287205" cy="413440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181986" y="2530913"/>
            <a:ext cx="3018470" cy="1740396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다리꼴 9"/>
          <p:cNvSpPr/>
          <p:nvPr/>
        </p:nvSpPr>
        <p:spPr>
          <a:xfrm rot="7927770">
            <a:off x="6922119" y="2214168"/>
            <a:ext cx="287205" cy="413440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925201" y="3167402"/>
            <a:ext cx="360040" cy="369332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폭발 2 13"/>
          <p:cNvSpPr/>
          <p:nvPr/>
        </p:nvSpPr>
        <p:spPr>
          <a:xfrm>
            <a:off x="1635781" y="1376772"/>
            <a:ext cx="1043608" cy="936104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rgbClr val="F8DE9E"/>
              </a:gs>
              <a:gs pos="74000">
                <a:srgbClr val="FF9966"/>
              </a:gs>
              <a:gs pos="100000">
                <a:srgbClr val="FFCC0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4371721" y="1582858"/>
            <a:ext cx="1553480" cy="501881"/>
          </a:xfrm>
          <a:prstGeom prst="wedgeRoundRectCallout">
            <a:avLst>
              <a:gd name="adj1" fmla="val -50152"/>
              <a:gd name="adj2" fmla="val 88524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전체 </a:t>
            </a:r>
            <a:r>
              <a:rPr lang="ko-KR" altLang="en-US" sz="1200" dirty="0" err="1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맵</a:t>
            </a:r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모델의 영역</a:t>
            </a: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371721" y="4407567"/>
            <a:ext cx="1553480" cy="501881"/>
          </a:xfrm>
          <a:prstGeom prst="wedgeRoundRectCallout">
            <a:avLst>
              <a:gd name="adj1" fmla="val -63028"/>
              <a:gd name="adj2" fmla="val -101262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카메라가 갈 수 있는 영역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88549" y="317844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영역 수정 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8865" y="317844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영역 수정 후</a:t>
            </a: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6960096" y="1629630"/>
            <a:ext cx="1553480" cy="501881"/>
          </a:xfrm>
          <a:prstGeom prst="wedgeRoundRectCallout">
            <a:avLst>
              <a:gd name="adj1" fmla="val -47086"/>
              <a:gd name="adj2" fmla="val 92320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게임 카메라</a:t>
            </a:r>
          </a:p>
        </p:txBody>
      </p:sp>
    </p:spTree>
    <p:extLst>
      <p:ext uri="{BB962C8B-B14F-4D97-AF65-F5344CB8AC3E}">
        <p14:creationId xmlns:p14="http://schemas.microsoft.com/office/powerpoint/2010/main" val="2450245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919536" y="1412776"/>
            <a:ext cx="8352928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772817"/>
            <a:ext cx="4148338" cy="28859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276872"/>
            <a:ext cx="2857386" cy="2056627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5296245" y="3143166"/>
            <a:ext cx="432048" cy="324036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310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135560" y="1564499"/>
            <a:ext cx="3600400" cy="1872208"/>
          </a:xfrm>
          <a:prstGeom prst="roundRect">
            <a:avLst>
              <a:gd name="adj" fmla="val 123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6456040" y="1564499"/>
            <a:ext cx="3528392" cy="1872208"/>
          </a:xfrm>
          <a:prstGeom prst="roundRect">
            <a:avLst>
              <a:gd name="adj" fmla="val 123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495600" y="1564500"/>
            <a:ext cx="2694940" cy="18722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744072" y="1709518"/>
            <a:ext cx="2736304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303912" y="2357590"/>
            <a:ext cx="288032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624392" y="2325439"/>
            <a:ext cx="216024" cy="35233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4527" r="807" b="1172"/>
          <a:stretch/>
        </p:blipFill>
        <p:spPr>
          <a:xfrm>
            <a:off x="2495600" y="1602289"/>
            <a:ext cx="2694940" cy="179662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4527" r="807" b="1172"/>
          <a:stretch/>
        </p:blipFill>
        <p:spPr>
          <a:xfrm>
            <a:off x="6744072" y="1708515"/>
            <a:ext cx="2736304" cy="158417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919536" y="1340768"/>
            <a:ext cx="8352928" cy="230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496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폭발 1 12"/>
          <p:cNvSpPr/>
          <p:nvPr/>
        </p:nvSpPr>
        <p:spPr>
          <a:xfrm>
            <a:off x="5267908" y="2556885"/>
            <a:ext cx="1836204" cy="1584176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순서도: 논리합 4"/>
          <p:cNvSpPr/>
          <p:nvPr/>
        </p:nvSpPr>
        <p:spPr>
          <a:xfrm>
            <a:off x="4799856" y="1908813"/>
            <a:ext cx="2808312" cy="2808312"/>
          </a:xfrm>
          <a:prstGeom prst="flowChartOr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웃는 얼굴 5"/>
          <p:cNvSpPr/>
          <p:nvPr/>
        </p:nvSpPr>
        <p:spPr>
          <a:xfrm>
            <a:off x="5297157" y="3709013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웃는 얼굴 6"/>
          <p:cNvSpPr/>
          <p:nvPr/>
        </p:nvSpPr>
        <p:spPr>
          <a:xfrm>
            <a:off x="5303912" y="2313241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웃는 얼굴 7"/>
          <p:cNvSpPr/>
          <p:nvPr/>
        </p:nvSpPr>
        <p:spPr>
          <a:xfrm>
            <a:off x="5951984" y="3060941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웃는 얼굴 8"/>
          <p:cNvSpPr/>
          <p:nvPr/>
        </p:nvSpPr>
        <p:spPr>
          <a:xfrm>
            <a:off x="7176120" y="2488230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웃는 얼굴 9"/>
          <p:cNvSpPr/>
          <p:nvPr/>
        </p:nvSpPr>
        <p:spPr>
          <a:xfrm>
            <a:off x="3791744" y="3319601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웃는 얼굴 10"/>
          <p:cNvSpPr/>
          <p:nvPr/>
        </p:nvSpPr>
        <p:spPr>
          <a:xfrm>
            <a:off x="7564294" y="4293096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5951984" y="1116725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360715" y="190881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광역 </a:t>
            </a:r>
            <a:r>
              <a:rPr lang="ko-KR" altLang="en-US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스킬의</a:t>
            </a:r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범위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6415" y="335699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광역 </a:t>
            </a:r>
            <a:r>
              <a:rPr lang="ko-KR" altLang="en-US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스킬의</a:t>
            </a:r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중심점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3547" y="21959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1111"/>
                </a:solidFill>
                <a:latin typeface="HY헤드라인M" pitchFamily="18" charset="-127"/>
                <a:ea typeface="HY헤드라인M" pitchFamily="18" charset="-127"/>
              </a:rPr>
              <a:t>피해자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287688" y="980729"/>
            <a:ext cx="5256584" cy="39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571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폭발 1 12"/>
          <p:cNvSpPr/>
          <p:nvPr/>
        </p:nvSpPr>
        <p:spPr>
          <a:xfrm>
            <a:off x="6144150" y="3720995"/>
            <a:ext cx="1023587" cy="771670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순서도: 논리합 4"/>
          <p:cNvSpPr/>
          <p:nvPr/>
        </p:nvSpPr>
        <p:spPr>
          <a:xfrm>
            <a:off x="4799856" y="1908813"/>
            <a:ext cx="2808312" cy="2808312"/>
          </a:xfrm>
          <a:prstGeom prst="flowChartOr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웃는 얼굴 7"/>
          <p:cNvSpPr/>
          <p:nvPr/>
        </p:nvSpPr>
        <p:spPr>
          <a:xfrm>
            <a:off x="6279011" y="3928514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웃는 얼굴 9"/>
          <p:cNvSpPr/>
          <p:nvPr/>
        </p:nvSpPr>
        <p:spPr>
          <a:xfrm>
            <a:off x="3791744" y="3319601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웃는 얼굴 10"/>
          <p:cNvSpPr/>
          <p:nvPr/>
        </p:nvSpPr>
        <p:spPr>
          <a:xfrm>
            <a:off x="7564294" y="4293096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5951984" y="1116725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360715" y="190881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광역 피해의 범위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5943" y="278840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피해의 중심지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3547" y="21959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1111"/>
                </a:solidFill>
                <a:latin typeface="HY헤드라인M" pitchFamily="18" charset="-127"/>
                <a:ea typeface="HY헤드라인M" pitchFamily="18" charset="-127"/>
              </a:rPr>
              <a:t>피해자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287688" y="980729"/>
            <a:ext cx="5256584" cy="39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폭발 1 17"/>
          <p:cNvSpPr/>
          <p:nvPr/>
        </p:nvSpPr>
        <p:spPr>
          <a:xfrm>
            <a:off x="4777924" y="3803936"/>
            <a:ext cx="1023587" cy="771670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웃는 얼굴 18"/>
          <p:cNvSpPr/>
          <p:nvPr/>
        </p:nvSpPr>
        <p:spPr>
          <a:xfrm>
            <a:off x="4912785" y="4011455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폭발 1 19"/>
          <p:cNvSpPr/>
          <p:nvPr/>
        </p:nvSpPr>
        <p:spPr>
          <a:xfrm>
            <a:off x="5156778" y="2357750"/>
            <a:ext cx="1023587" cy="771670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웃는 얼굴 20"/>
          <p:cNvSpPr/>
          <p:nvPr/>
        </p:nvSpPr>
        <p:spPr>
          <a:xfrm>
            <a:off x="5291639" y="2565269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폭발 1 21"/>
          <p:cNvSpPr/>
          <p:nvPr/>
        </p:nvSpPr>
        <p:spPr>
          <a:xfrm>
            <a:off x="6835643" y="1822816"/>
            <a:ext cx="1023587" cy="771670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웃는 얼굴 22"/>
          <p:cNvSpPr/>
          <p:nvPr/>
        </p:nvSpPr>
        <p:spPr>
          <a:xfrm>
            <a:off x="6970504" y="2030335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왼쪽 화살표 1"/>
          <p:cNvSpPr/>
          <p:nvPr/>
        </p:nvSpPr>
        <p:spPr>
          <a:xfrm rot="18933812">
            <a:off x="6263707" y="2968953"/>
            <a:ext cx="384669" cy="252028"/>
          </a:xfrm>
          <a:prstGeom prst="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087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폭발 1 12"/>
          <p:cNvSpPr/>
          <p:nvPr/>
        </p:nvSpPr>
        <p:spPr>
          <a:xfrm>
            <a:off x="5267908" y="2556885"/>
            <a:ext cx="1836204" cy="1584176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웃는 얼굴 5"/>
          <p:cNvSpPr/>
          <p:nvPr/>
        </p:nvSpPr>
        <p:spPr>
          <a:xfrm>
            <a:off x="5297157" y="3709013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웃는 얼굴 6"/>
          <p:cNvSpPr/>
          <p:nvPr/>
        </p:nvSpPr>
        <p:spPr>
          <a:xfrm>
            <a:off x="5303912" y="2313241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웃는 얼굴 7"/>
          <p:cNvSpPr/>
          <p:nvPr/>
        </p:nvSpPr>
        <p:spPr>
          <a:xfrm>
            <a:off x="5951984" y="3060941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웃는 얼굴 8"/>
          <p:cNvSpPr/>
          <p:nvPr/>
        </p:nvSpPr>
        <p:spPr>
          <a:xfrm>
            <a:off x="7176120" y="2488230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웃는 얼굴 9"/>
          <p:cNvSpPr/>
          <p:nvPr/>
        </p:nvSpPr>
        <p:spPr>
          <a:xfrm>
            <a:off x="3791744" y="3319601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웃는 얼굴 10"/>
          <p:cNvSpPr/>
          <p:nvPr/>
        </p:nvSpPr>
        <p:spPr>
          <a:xfrm>
            <a:off x="5989070" y="4418731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5951984" y="1116725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360715" y="190881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광역 </a:t>
            </a:r>
            <a:r>
              <a:rPr lang="ko-KR" altLang="en-US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스킬의</a:t>
            </a:r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범위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8307" y="416987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광역 </a:t>
            </a:r>
            <a:r>
              <a:rPr lang="ko-KR" altLang="en-US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스킬의</a:t>
            </a:r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중심점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3547" y="21959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1111"/>
                </a:solidFill>
                <a:latin typeface="HY헤드라인M" pitchFamily="18" charset="-127"/>
                <a:ea typeface="HY헤드라인M" pitchFamily="18" charset="-127"/>
              </a:rPr>
              <a:t>피해자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287688" y="980729"/>
            <a:ext cx="5256584" cy="39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원형 1"/>
          <p:cNvSpPr/>
          <p:nvPr/>
        </p:nvSpPr>
        <p:spPr>
          <a:xfrm rot="11496245">
            <a:off x="4523371" y="2436816"/>
            <a:ext cx="3757510" cy="3382854"/>
          </a:xfrm>
          <a:prstGeom prst="pie">
            <a:avLst>
              <a:gd name="adj1" fmla="val 0"/>
              <a:gd name="adj2" fmla="val 9034809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1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703512" y="1484786"/>
            <a:ext cx="5976664" cy="3672407"/>
          </a:xfrm>
          <a:prstGeom prst="roundRect">
            <a:avLst>
              <a:gd name="adj" fmla="val 2057"/>
            </a:avLst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440088" y="1844825"/>
            <a:ext cx="864096" cy="207639"/>
          </a:xfrm>
          <a:prstGeom prst="roundRect">
            <a:avLst>
              <a:gd name="adj" fmla="val 205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440088" y="2348881"/>
            <a:ext cx="2007840" cy="207639"/>
          </a:xfrm>
          <a:prstGeom prst="roundRect">
            <a:avLst>
              <a:gd name="adj" fmla="val 205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03513" y="1052736"/>
            <a:ext cx="5976663" cy="360040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oper Std Black" pitchFamily="18" charset="0"/>
              </a:rPr>
              <a:t>OPTION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376192" y="1844825"/>
            <a:ext cx="2799928" cy="207639"/>
          </a:xfrm>
          <a:prstGeom prst="roundRect">
            <a:avLst>
              <a:gd name="adj" fmla="val 205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456312" y="2348881"/>
            <a:ext cx="1719808" cy="207639"/>
          </a:xfrm>
          <a:prstGeom prst="roundRect">
            <a:avLst>
              <a:gd name="adj" fmla="val 205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232176" y="1700808"/>
            <a:ext cx="207640" cy="495672"/>
          </a:xfrm>
          <a:prstGeom prst="roundRect">
            <a:avLst>
              <a:gd name="adj" fmla="val 205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12296" y="2204864"/>
            <a:ext cx="207640" cy="495672"/>
          </a:xfrm>
          <a:prstGeom prst="roundRect">
            <a:avLst>
              <a:gd name="adj" fmla="val 205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35760" y="5445224"/>
            <a:ext cx="1584176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DATA DELETE</a:t>
            </a:r>
            <a:endParaRPr lang="ko-KR" altLang="en-US" sz="1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807968" y="5445224"/>
            <a:ext cx="187220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oper Std Black" pitchFamily="18" charset="0"/>
              </a:rPr>
              <a:t>BACK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256240" y="2780928"/>
            <a:ext cx="1872208" cy="648072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CASH SHOP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256240" y="1988840"/>
            <a:ext cx="1872208" cy="648072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oper Std Black" pitchFamily="18" charset="0"/>
              </a:rPr>
              <a:t>ITEM STORE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폭발 1 5"/>
          <p:cNvSpPr/>
          <p:nvPr/>
        </p:nvSpPr>
        <p:spPr>
          <a:xfrm>
            <a:off x="5566568" y="1682806"/>
            <a:ext cx="1377153" cy="1188132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웃는 얼굴 1"/>
          <p:cNvSpPr/>
          <p:nvPr/>
        </p:nvSpPr>
        <p:spPr>
          <a:xfrm>
            <a:off x="5951984" y="2024844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웃는 얼굴 2"/>
          <p:cNvSpPr/>
          <p:nvPr/>
        </p:nvSpPr>
        <p:spPr>
          <a:xfrm>
            <a:off x="4799856" y="1988840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웃는 얼굴 3"/>
          <p:cNvSpPr/>
          <p:nvPr/>
        </p:nvSpPr>
        <p:spPr>
          <a:xfrm>
            <a:off x="5951984" y="3211272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웃는 얼굴 4"/>
          <p:cNvSpPr/>
          <p:nvPr/>
        </p:nvSpPr>
        <p:spPr>
          <a:xfrm>
            <a:off x="7212124" y="2024844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위쪽 화살표 10"/>
          <p:cNvSpPr/>
          <p:nvPr/>
        </p:nvSpPr>
        <p:spPr>
          <a:xfrm>
            <a:off x="5771964" y="2551158"/>
            <a:ext cx="864096" cy="1993966"/>
          </a:xfrm>
          <a:prstGeom prst="upArrow">
            <a:avLst>
              <a:gd name="adj1" fmla="val 25812"/>
              <a:gd name="adj2" fmla="val 62094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816562" y="13496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1111"/>
                </a:solidFill>
                <a:latin typeface="HY헤드라인M" pitchFamily="18" charset="-127"/>
                <a:ea typeface="HY헤드라인M" pitchFamily="18" charset="-127"/>
              </a:rPr>
              <a:t>피해자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367808" y="996361"/>
            <a:ext cx="3816424" cy="398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569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 flipH="1">
            <a:off x="2492662" y="2702120"/>
            <a:ext cx="5979603" cy="977251"/>
          </a:xfrm>
          <a:prstGeom prst="rect">
            <a:avLst/>
          </a:prstGeom>
          <a:gradFill flip="none" rotWithShape="1">
            <a:gsLst>
              <a:gs pos="0">
                <a:srgbClr val="FFEE11">
                  <a:alpha val="49804"/>
                </a:srgbClr>
              </a:gs>
              <a:gs pos="50000">
                <a:srgbClr val="F9EBB1"/>
              </a:gs>
              <a:gs pos="100000">
                <a:srgbClr val="FFFFC9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EE11"/>
            </a:solidFill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이등변 삼각형 1"/>
          <p:cNvSpPr/>
          <p:nvPr/>
        </p:nvSpPr>
        <p:spPr>
          <a:xfrm flipH="1">
            <a:off x="7608169" y="5085184"/>
            <a:ext cx="645133" cy="113155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flipH="1">
            <a:off x="6240017" y="3717032"/>
            <a:ext cx="645133" cy="113155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 flipH="1">
            <a:off x="4511825" y="2009413"/>
            <a:ext cx="645133" cy="1131554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H="1" flipV="1">
            <a:off x="5375920" y="3140968"/>
            <a:ext cx="648072" cy="648073"/>
          </a:xfrm>
          <a:prstGeom prst="straightConnector1">
            <a:avLst/>
          </a:prstGeom>
          <a:ln w="31750">
            <a:solidFill>
              <a:srgbClr val="0066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 flipV="1">
            <a:off x="7037910" y="4773963"/>
            <a:ext cx="429109" cy="429111"/>
          </a:xfrm>
          <a:prstGeom prst="straightConnector1">
            <a:avLst/>
          </a:prstGeom>
          <a:ln w="31750">
            <a:solidFill>
              <a:srgbClr val="0066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폭발 1 9"/>
          <p:cNvSpPr/>
          <p:nvPr/>
        </p:nvSpPr>
        <p:spPr>
          <a:xfrm>
            <a:off x="5314540" y="2360081"/>
            <a:ext cx="1377153" cy="1188132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웃는 얼굴 10"/>
          <p:cNvSpPr/>
          <p:nvPr/>
        </p:nvSpPr>
        <p:spPr>
          <a:xfrm>
            <a:off x="5699956" y="2702119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폭발 1 11"/>
          <p:cNvSpPr/>
          <p:nvPr/>
        </p:nvSpPr>
        <p:spPr>
          <a:xfrm>
            <a:off x="3452039" y="1169536"/>
            <a:ext cx="1377153" cy="1188132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웃는 얼굴 12"/>
          <p:cNvSpPr/>
          <p:nvPr/>
        </p:nvSpPr>
        <p:spPr>
          <a:xfrm>
            <a:off x="3837455" y="1511574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웃는 얼굴 13"/>
          <p:cNvSpPr/>
          <p:nvPr/>
        </p:nvSpPr>
        <p:spPr>
          <a:xfrm>
            <a:off x="4439816" y="3448012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웃는 얼굴 14"/>
          <p:cNvSpPr/>
          <p:nvPr/>
        </p:nvSpPr>
        <p:spPr>
          <a:xfrm>
            <a:off x="6885149" y="3282157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112225" y="523858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지향성 스킬 객체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4197" y="440463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피해 범위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5958" y="19168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1111"/>
                </a:solidFill>
                <a:latin typeface="HY헤드라인M" pitchFamily="18" charset="-127"/>
                <a:ea typeface="HY헤드라인M" pitchFamily="18" charset="-127"/>
              </a:rPr>
              <a:t>피해자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351584" y="584082"/>
            <a:ext cx="7848872" cy="594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832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웃는 얼굴 17"/>
          <p:cNvSpPr/>
          <p:nvPr/>
        </p:nvSpPr>
        <p:spPr>
          <a:xfrm>
            <a:off x="4223792" y="1268760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폭발 1 20"/>
          <p:cNvSpPr/>
          <p:nvPr/>
        </p:nvSpPr>
        <p:spPr>
          <a:xfrm>
            <a:off x="6879088" y="926722"/>
            <a:ext cx="1377153" cy="1188132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웃는 얼굴 21"/>
          <p:cNvSpPr/>
          <p:nvPr/>
        </p:nvSpPr>
        <p:spPr>
          <a:xfrm>
            <a:off x="7752184" y="1269529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550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3624334" y="2651002"/>
            <a:ext cx="1152128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618871" y="3875138"/>
            <a:ext cx="1152128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476242" y="2052260"/>
            <a:ext cx="1152128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5203047" y="3443090"/>
            <a:ext cx="0" cy="1153656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 flipV="1">
            <a:off x="3690879" y="1714898"/>
            <a:ext cx="1008112" cy="577592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8299391" y="4016470"/>
            <a:ext cx="1152128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623316" y="1946716"/>
            <a:ext cx="1152128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8299391" y="2218115"/>
            <a:ext cx="1152128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055364" y="3152374"/>
            <a:ext cx="1152128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 flipH="1" flipV="1">
            <a:off x="6824777" y="2373660"/>
            <a:ext cx="1944216" cy="223072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4"/>
          <p:cNvSpPr/>
          <p:nvPr/>
        </p:nvSpPr>
        <p:spPr>
          <a:xfrm>
            <a:off x="2538751" y="3299074"/>
            <a:ext cx="1152128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 flipH="1" flipV="1">
            <a:off x="2178711" y="2220482"/>
            <a:ext cx="1944216" cy="223072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9903447" y="3202860"/>
            <a:ext cx="0" cy="1153656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 flipV="1">
            <a:off x="8823327" y="1474668"/>
            <a:ext cx="1008112" cy="577592"/>
          </a:xfrm>
          <a:prstGeom prst="straightConnector1">
            <a:avLst/>
          </a:prstGeom>
          <a:ln w="38100">
            <a:solidFill>
              <a:srgbClr val="0066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1524000" y="1268760"/>
            <a:ext cx="9144000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875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852283" y="3212976"/>
            <a:ext cx="2020402" cy="360040"/>
          </a:xfrm>
          <a:prstGeom prst="roundRect">
            <a:avLst/>
          </a:prstGeom>
          <a:gradFill flip="none" rotWithShape="1">
            <a:gsLst>
              <a:gs pos="0">
                <a:srgbClr val="89B9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공격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검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ActionID</a:t>
            </a:r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= 2)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852284" y="1412776"/>
            <a:ext cx="2055751" cy="360040"/>
          </a:xfrm>
          <a:prstGeom prst="roundRect">
            <a:avLst/>
          </a:prstGeom>
          <a:gradFill flip="none" rotWithShape="1">
            <a:gsLst>
              <a:gs pos="0">
                <a:srgbClr val="89B9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이동</a:t>
            </a:r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ActionID</a:t>
            </a:r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= 1)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700122" y="1095424"/>
            <a:ext cx="3976681" cy="360040"/>
          </a:xfrm>
          <a:prstGeom prst="roundRect">
            <a:avLst/>
          </a:prstGeom>
          <a:gradFill flip="none" rotWithShape="1">
            <a:gsLst>
              <a:gs pos="0">
                <a:srgbClr val="00E60B"/>
              </a:gs>
              <a:gs pos="39999">
                <a:srgbClr val="B9FDB9"/>
              </a:gs>
              <a:gs pos="70000">
                <a:srgbClr val="ECFFDD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걷기 애니메이션</a:t>
            </a:r>
            <a:r>
              <a:rPr lang="en-US" altLang="ko-KR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(ID = 100)</a:t>
            </a:r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재생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5700122" y="2391568"/>
            <a:ext cx="3976681" cy="360040"/>
          </a:xfrm>
          <a:prstGeom prst="roundRect">
            <a:avLst/>
          </a:prstGeom>
          <a:gradFill flip="none" rotWithShape="1">
            <a:gsLst>
              <a:gs pos="0">
                <a:srgbClr val="00E60B"/>
              </a:gs>
              <a:gs pos="39999">
                <a:srgbClr val="B9FDB9"/>
              </a:gs>
              <a:gs pos="70000">
                <a:srgbClr val="ECFFDD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검 휘두르기 애니메이션</a:t>
            </a:r>
            <a:r>
              <a:rPr lang="en-US" altLang="ko-KR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(ID = 200)</a:t>
            </a:r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재생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5700122" y="2924944"/>
            <a:ext cx="3976681" cy="360040"/>
          </a:xfrm>
          <a:prstGeom prst="roundRect">
            <a:avLst/>
          </a:prstGeom>
          <a:gradFill flip="none" rotWithShape="1">
            <a:gsLst>
              <a:gs pos="0">
                <a:srgbClr val="00E60B"/>
              </a:gs>
              <a:gs pos="39999">
                <a:srgbClr val="B9FDB9"/>
              </a:gs>
              <a:gs pos="70000">
                <a:srgbClr val="ECFFDD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상대 캐릭터 위치에 타격 </a:t>
            </a:r>
            <a:r>
              <a:rPr lang="ko-KR" altLang="en-US" sz="11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이펙트</a:t>
            </a:r>
            <a:r>
              <a:rPr lang="en-US" altLang="ko-KR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(ID = 1234)</a:t>
            </a:r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생성</a:t>
            </a:r>
            <a:endParaRPr lang="en-US" altLang="ko-KR" sz="11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700122" y="1628800"/>
            <a:ext cx="3976681" cy="360040"/>
          </a:xfrm>
          <a:prstGeom prst="roundRect">
            <a:avLst/>
          </a:prstGeom>
          <a:gradFill flip="none" rotWithShape="1">
            <a:gsLst>
              <a:gs pos="0">
                <a:srgbClr val="00E60B"/>
              </a:gs>
              <a:gs pos="39999">
                <a:srgbClr val="B9FDB9"/>
              </a:gs>
              <a:gs pos="70000">
                <a:srgbClr val="ECFFDD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이동 시작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00122" y="3429000"/>
            <a:ext cx="3976681" cy="360040"/>
          </a:xfrm>
          <a:prstGeom prst="roundRect">
            <a:avLst/>
          </a:prstGeom>
          <a:gradFill flip="none" rotWithShape="1">
            <a:gsLst>
              <a:gs pos="0">
                <a:srgbClr val="00E60B"/>
              </a:gs>
              <a:gs pos="39999">
                <a:srgbClr val="B9FDB9"/>
              </a:gs>
              <a:gs pos="70000">
                <a:srgbClr val="ECFFDD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상대 캐릭터 위치에 타격 소리</a:t>
            </a:r>
            <a:r>
              <a:rPr lang="en-US" altLang="ko-KR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(ID = 2345)</a:t>
            </a:r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생성</a:t>
            </a:r>
            <a:endParaRPr lang="en-US" altLang="ko-KR" sz="11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716363" y="3933056"/>
            <a:ext cx="3976681" cy="360040"/>
          </a:xfrm>
          <a:prstGeom prst="roundRect">
            <a:avLst/>
          </a:prstGeom>
          <a:gradFill flip="none" rotWithShape="1">
            <a:gsLst>
              <a:gs pos="0">
                <a:srgbClr val="00E60B"/>
              </a:gs>
              <a:gs pos="39999">
                <a:srgbClr val="B9FDB9"/>
              </a:gs>
              <a:gs pos="70000">
                <a:srgbClr val="ECFFDD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피격자에게</a:t>
            </a:r>
            <a:r>
              <a:rPr lang="ko-KR" altLang="en-US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공격 알림</a:t>
            </a:r>
            <a:endParaRPr lang="en-US" altLang="ko-KR" sz="11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3" name="직선 화살표 연결선 12"/>
          <p:cNvCxnSpPr>
            <a:stCxn id="4" idx="3"/>
            <a:endCxn id="5" idx="1"/>
          </p:cNvCxnSpPr>
          <p:nvPr/>
        </p:nvCxnSpPr>
        <p:spPr>
          <a:xfrm flipV="1">
            <a:off x="4908035" y="1275444"/>
            <a:ext cx="792087" cy="31735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4" idx="3"/>
            <a:endCxn id="9" idx="1"/>
          </p:cNvCxnSpPr>
          <p:nvPr/>
        </p:nvCxnSpPr>
        <p:spPr>
          <a:xfrm>
            <a:off x="4908035" y="1592796"/>
            <a:ext cx="792087" cy="21602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3" idx="3"/>
            <a:endCxn id="6" idx="1"/>
          </p:cNvCxnSpPr>
          <p:nvPr/>
        </p:nvCxnSpPr>
        <p:spPr>
          <a:xfrm flipV="1">
            <a:off x="4872685" y="2571588"/>
            <a:ext cx="827436" cy="82140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3" idx="3"/>
            <a:endCxn id="7" idx="1"/>
          </p:cNvCxnSpPr>
          <p:nvPr/>
        </p:nvCxnSpPr>
        <p:spPr>
          <a:xfrm flipV="1">
            <a:off x="4872685" y="3104964"/>
            <a:ext cx="827436" cy="2880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3" idx="3"/>
            <a:endCxn id="10" idx="1"/>
          </p:cNvCxnSpPr>
          <p:nvPr/>
        </p:nvCxnSpPr>
        <p:spPr>
          <a:xfrm>
            <a:off x="4872685" y="3392996"/>
            <a:ext cx="827436" cy="21602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3" idx="3"/>
            <a:endCxn id="11" idx="1"/>
          </p:cNvCxnSpPr>
          <p:nvPr/>
        </p:nvCxnSpPr>
        <p:spPr>
          <a:xfrm>
            <a:off x="4872686" y="3392996"/>
            <a:ext cx="843677" cy="72008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87688" y="53646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액션 종류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80575" y="53646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실행 이벤트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2639616" y="404664"/>
            <a:ext cx="7200800" cy="4617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5647547" y="450912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맑은 고딕"/>
                <a:ea typeface="맑은 고딕"/>
              </a:rPr>
              <a:t>• </a:t>
            </a:r>
            <a:r>
              <a:rPr lang="en-US" altLang="ko-KR" dirty="0">
                <a:solidFill>
                  <a:srgbClr val="0070C0"/>
                </a:solidFill>
              </a:rPr>
              <a:t>• •</a:t>
            </a:r>
            <a:endParaRPr lang="ko-KR" altLang="en-US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0876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모서리가 둥근 직사각형 143"/>
          <p:cNvSpPr/>
          <p:nvPr/>
        </p:nvSpPr>
        <p:spPr>
          <a:xfrm>
            <a:off x="7176121" y="908720"/>
            <a:ext cx="3275855" cy="4379668"/>
          </a:xfrm>
          <a:prstGeom prst="roundRect">
            <a:avLst>
              <a:gd name="adj" fmla="val 4771"/>
            </a:avLst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1703512" y="908720"/>
            <a:ext cx="4090808" cy="4379668"/>
          </a:xfrm>
          <a:prstGeom prst="roundRect">
            <a:avLst>
              <a:gd name="adj" fmla="val 4771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3646636" y="2099414"/>
            <a:ext cx="1081213" cy="539036"/>
          </a:xfrm>
          <a:prstGeom prst="roundRect">
            <a:avLst/>
          </a:prstGeom>
          <a:gradFill flip="none" rotWithShape="1">
            <a:gsLst>
              <a:gs pos="0">
                <a:srgbClr val="89B9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Action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7376450" y="2078804"/>
            <a:ext cx="1111607" cy="566471"/>
          </a:xfrm>
          <a:prstGeom prst="roundRect">
            <a:avLst/>
          </a:prstGeom>
          <a:gradFill flip="none" rotWithShape="1">
            <a:gsLst>
              <a:gs pos="0">
                <a:srgbClr val="F6F06E"/>
              </a:gs>
              <a:gs pos="39999">
                <a:srgbClr val="F4F5C1"/>
              </a:gs>
              <a:gs pos="70000">
                <a:srgbClr val="F9FEDE"/>
              </a:gs>
              <a:gs pos="100000">
                <a:srgbClr val="FFFFCC"/>
              </a:gs>
            </a:gsLst>
            <a:lin ang="5400000" scaled="1"/>
            <a:tileRect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5751" y="10723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액션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5466" y="10723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이펙트</a:t>
            </a:r>
            <a:endParaRPr lang="ko-KR" altLang="en-US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524000" y="804505"/>
            <a:ext cx="9144000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640905" y="472439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맑은 고딕"/>
                <a:ea typeface="맑은 고딕"/>
              </a:rPr>
              <a:t>• </a:t>
            </a:r>
            <a:r>
              <a:rPr lang="en-US" altLang="ko-KR" dirty="0">
                <a:solidFill>
                  <a:srgbClr val="0070C0"/>
                </a:solidFill>
              </a:rPr>
              <a:t>• •</a:t>
            </a:r>
            <a:endParaRPr lang="ko-KR" altLang="en-US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646636" y="3009598"/>
            <a:ext cx="1081213" cy="539036"/>
          </a:xfrm>
          <a:prstGeom prst="roundRect">
            <a:avLst/>
          </a:prstGeom>
          <a:gradFill flip="none" rotWithShape="1">
            <a:gsLst>
              <a:gs pos="0">
                <a:srgbClr val="89B9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Action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646635" y="4014310"/>
            <a:ext cx="1081213" cy="539036"/>
          </a:xfrm>
          <a:prstGeom prst="roundRect">
            <a:avLst/>
          </a:prstGeom>
          <a:gradFill flip="none" rotWithShape="1">
            <a:gsLst>
              <a:gs pos="0">
                <a:srgbClr val="89B9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Action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7362277" y="3000890"/>
            <a:ext cx="1111607" cy="566471"/>
          </a:xfrm>
          <a:prstGeom prst="roundRect">
            <a:avLst/>
          </a:prstGeom>
          <a:gradFill flip="none" rotWithShape="1">
            <a:gsLst>
              <a:gs pos="0">
                <a:srgbClr val="F6F06E"/>
              </a:gs>
              <a:gs pos="39999">
                <a:srgbClr val="F4F5C1"/>
              </a:gs>
              <a:gs pos="70000">
                <a:srgbClr val="F9FEDE"/>
              </a:gs>
              <a:gs pos="100000">
                <a:srgbClr val="FFFFCC"/>
              </a:gs>
            </a:gsLst>
            <a:lin ang="5400000" scaled="1"/>
            <a:tileRect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Effect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7376450" y="4002409"/>
            <a:ext cx="1111607" cy="566471"/>
          </a:xfrm>
          <a:prstGeom prst="roundRect">
            <a:avLst/>
          </a:prstGeom>
          <a:gradFill flip="none" rotWithShape="1">
            <a:gsLst>
              <a:gs pos="0">
                <a:srgbClr val="F6F06E"/>
              </a:gs>
              <a:gs pos="39999">
                <a:srgbClr val="F4F5C1"/>
              </a:gs>
              <a:gs pos="70000">
                <a:srgbClr val="F9FEDE"/>
              </a:gs>
              <a:gs pos="100000">
                <a:srgbClr val="FFFFCC"/>
              </a:gs>
            </a:gsLst>
            <a:lin ang="5400000" scaled="1"/>
            <a:tileRect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Effect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813622" y="3018307"/>
            <a:ext cx="1081213" cy="539036"/>
          </a:xfrm>
          <a:prstGeom prst="roundRect">
            <a:avLst/>
          </a:prstGeom>
          <a:gradFill flip="none" rotWithShape="1">
            <a:gsLst>
              <a:gs pos="0">
                <a:srgbClr val="89B9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Action Manager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9232866" y="2992181"/>
            <a:ext cx="1111607" cy="566471"/>
          </a:xfrm>
          <a:prstGeom prst="roundRect">
            <a:avLst/>
          </a:prstGeom>
          <a:gradFill flip="none" rotWithShape="1">
            <a:gsLst>
              <a:gs pos="0">
                <a:srgbClr val="F6F06E"/>
              </a:gs>
              <a:gs pos="39999">
                <a:srgbClr val="F4F5C1"/>
              </a:gs>
              <a:gs pos="70000">
                <a:srgbClr val="F9FEDE"/>
              </a:gs>
              <a:gs pos="100000">
                <a:srgbClr val="FFFFCC"/>
              </a:gs>
            </a:gsLst>
            <a:lin ang="5400000" scaled="1"/>
            <a:tileRect/>
          </a:gra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Effect Manager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87780" y="473439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맑은 고딕"/>
                <a:ea typeface="맑은 고딕"/>
              </a:rPr>
              <a:t>• </a:t>
            </a:r>
            <a:r>
              <a:rPr lang="en-US" altLang="ko-KR" dirty="0">
                <a:solidFill>
                  <a:srgbClr val="0070C0"/>
                </a:solidFill>
              </a:rPr>
              <a:t>• •</a:t>
            </a:r>
            <a:endParaRPr lang="ko-KR" altLang="en-US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5303912" y="2227251"/>
            <a:ext cx="1471434" cy="286078"/>
          </a:xfrm>
          <a:prstGeom prst="roundRect">
            <a:avLst/>
          </a:prstGeom>
          <a:gradFill flip="none" rotWithShape="1">
            <a:gsLst>
              <a:gs pos="0">
                <a:srgbClr val="CBFF97"/>
              </a:gs>
              <a:gs pos="39999">
                <a:srgbClr val="E3FB89"/>
              </a:gs>
              <a:gs pos="70000">
                <a:srgbClr val="E6FEDE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Action Event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5305210" y="3144765"/>
            <a:ext cx="1471434" cy="286078"/>
          </a:xfrm>
          <a:prstGeom prst="roundRect">
            <a:avLst/>
          </a:prstGeom>
          <a:gradFill flip="none" rotWithShape="1">
            <a:gsLst>
              <a:gs pos="0">
                <a:srgbClr val="CBFF97"/>
              </a:gs>
              <a:gs pos="39999">
                <a:srgbClr val="E3FB89"/>
              </a:gs>
              <a:gs pos="70000">
                <a:srgbClr val="E6FEDE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Action Event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5303912" y="4149477"/>
            <a:ext cx="1471434" cy="286078"/>
          </a:xfrm>
          <a:prstGeom prst="roundRect">
            <a:avLst/>
          </a:prstGeom>
          <a:gradFill flip="none" rotWithShape="1">
            <a:gsLst>
              <a:gs pos="0">
                <a:srgbClr val="CBFF97"/>
              </a:gs>
              <a:gs pos="39999">
                <a:srgbClr val="E3FB89"/>
              </a:gs>
              <a:gs pos="70000">
                <a:srgbClr val="E6FEDE"/>
              </a:gs>
              <a:gs pos="100000">
                <a:srgbClr val="ECFEFE"/>
              </a:gs>
            </a:gsLst>
            <a:lin ang="5400000" scaled="1"/>
            <a:tileRect/>
          </a:gradFill>
          <a:ln w="190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Action Event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53" name="직선 화살표 연결선 52"/>
          <p:cNvCxnSpPr>
            <a:stCxn id="3" idx="3"/>
            <a:endCxn id="47" idx="1"/>
          </p:cNvCxnSpPr>
          <p:nvPr/>
        </p:nvCxnSpPr>
        <p:spPr>
          <a:xfrm>
            <a:off x="4727848" y="2368932"/>
            <a:ext cx="576064" cy="1358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25" idx="3"/>
            <a:endCxn id="49" idx="1"/>
          </p:cNvCxnSpPr>
          <p:nvPr/>
        </p:nvCxnSpPr>
        <p:spPr>
          <a:xfrm>
            <a:off x="4727848" y="3279116"/>
            <a:ext cx="577362" cy="8688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26" idx="3"/>
            <a:endCxn id="50" idx="1"/>
          </p:cNvCxnSpPr>
          <p:nvPr/>
        </p:nvCxnSpPr>
        <p:spPr>
          <a:xfrm>
            <a:off x="4727848" y="4283828"/>
            <a:ext cx="576065" cy="8688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stCxn id="47" idx="3"/>
            <a:endCxn id="4" idx="1"/>
          </p:cNvCxnSpPr>
          <p:nvPr/>
        </p:nvCxnSpPr>
        <p:spPr>
          <a:xfrm flipV="1">
            <a:off x="6775347" y="2362040"/>
            <a:ext cx="601103" cy="8251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stCxn id="49" idx="3"/>
            <a:endCxn id="27" idx="1"/>
          </p:cNvCxnSpPr>
          <p:nvPr/>
        </p:nvCxnSpPr>
        <p:spPr>
          <a:xfrm flipV="1">
            <a:off x="6776644" y="3284126"/>
            <a:ext cx="585632" cy="3679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50" idx="3"/>
            <a:endCxn id="28" idx="1"/>
          </p:cNvCxnSpPr>
          <p:nvPr/>
        </p:nvCxnSpPr>
        <p:spPr>
          <a:xfrm flipV="1">
            <a:off x="6775347" y="4285644"/>
            <a:ext cx="601103" cy="6872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꺾인 연결선 73"/>
          <p:cNvCxnSpPr>
            <a:stCxn id="29" idx="3"/>
            <a:endCxn id="3" idx="1"/>
          </p:cNvCxnSpPr>
          <p:nvPr/>
        </p:nvCxnSpPr>
        <p:spPr>
          <a:xfrm flipV="1">
            <a:off x="2894835" y="2368933"/>
            <a:ext cx="751801" cy="918893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꺾인 연결선 74"/>
          <p:cNvCxnSpPr>
            <a:stCxn id="29" idx="3"/>
            <a:endCxn id="26" idx="1"/>
          </p:cNvCxnSpPr>
          <p:nvPr/>
        </p:nvCxnSpPr>
        <p:spPr>
          <a:xfrm>
            <a:off x="2894834" y="3287826"/>
            <a:ext cx="751800" cy="996003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꺾인 연결선 77"/>
          <p:cNvCxnSpPr>
            <a:stCxn id="29" idx="3"/>
            <a:endCxn id="25" idx="1"/>
          </p:cNvCxnSpPr>
          <p:nvPr/>
        </p:nvCxnSpPr>
        <p:spPr>
          <a:xfrm flipV="1">
            <a:off x="2894835" y="3279117"/>
            <a:ext cx="751801" cy="8709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꺾인 연결선 97"/>
          <p:cNvCxnSpPr>
            <a:stCxn id="30" idx="1"/>
            <a:endCxn id="27" idx="3"/>
          </p:cNvCxnSpPr>
          <p:nvPr/>
        </p:nvCxnSpPr>
        <p:spPr>
          <a:xfrm rot="10800000" flipV="1">
            <a:off x="8473883" y="3275416"/>
            <a:ext cx="758982" cy="8709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98"/>
          <p:cNvCxnSpPr>
            <a:stCxn id="30" idx="1"/>
            <a:endCxn id="28" idx="3"/>
          </p:cNvCxnSpPr>
          <p:nvPr/>
        </p:nvCxnSpPr>
        <p:spPr>
          <a:xfrm rot="10800000" flipV="1">
            <a:off x="8488058" y="3275416"/>
            <a:ext cx="744809" cy="1010228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꺾인 연결선 99"/>
          <p:cNvCxnSpPr>
            <a:stCxn id="30" idx="1"/>
            <a:endCxn id="4" idx="3"/>
          </p:cNvCxnSpPr>
          <p:nvPr/>
        </p:nvCxnSpPr>
        <p:spPr>
          <a:xfrm rot="10800000">
            <a:off x="8488058" y="2362041"/>
            <a:ext cx="744809" cy="913377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09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66" y="1844825"/>
            <a:ext cx="4355976" cy="271221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844822"/>
            <a:ext cx="4355976" cy="271221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0" y="1700808"/>
            <a:ext cx="9144000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499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모서리가 둥근 직사각형 75"/>
          <p:cNvSpPr/>
          <p:nvPr/>
        </p:nvSpPr>
        <p:spPr>
          <a:xfrm>
            <a:off x="2351584" y="2564904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Trigger Manager</a:t>
            </a:r>
          </a:p>
        </p:txBody>
      </p:sp>
      <p:sp>
        <p:nvSpPr>
          <p:cNvPr id="77" name="모서리가 둥근 직사각형 76"/>
          <p:cNvSpPr/>
          <p:nvPr/>
        </p:nvSpPr>
        <p:spPr>
          <a:xfrm>
            <a:off x="7752184" y="1196752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Trigger Object - 1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7752184" y="2276872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Trigger Object - 2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7752184" y="3356992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Trigger Object - 3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4727848" y="2600908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UpdateTrigger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()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82" name="직선 화살표 연결선 81"/>
          <p:cNvCxnSpPr>
            <a:stCxn id="77" idx="2"/>
            <a:endCxn id="78" idx="0"/>
          </p:cNvCxnSpPr>
          <p:nvPr/>
        </p:nvCxnSpPr>
        <p:spPr>
          <a:xfrm>
            <a:off x="8472264" y="184482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>
            <a:stCxn id="78" idx="2"/>
            <a:endCxn id="79" idx="0"/>
          </p:cNvCxnSpPr>
          <p:nvPr/>
        </p:nvCxnSpPr>
        <p:spPr>
          <a:xfrm>
            <a:off x="8472264" y="292494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꺾인 연결선 85"/>
          <p:cNvCxnSpPr>
            <a:stCxn id="80" idx="3"/>
            <a:endCxn id="77" idx="0"/>
          </p:cNvCxnSpPr>
          <p:nvPr/>
        </p:nvCxnSpPr>
        <p:spPr>
          <a:xfrm flipV="1">
            <a:off x="6600056" y="1196752"/>
            <a:ext cx="1872208" cy="1692188"/>
          </a:xfrm>
          <a:prstGeom prst="bentConnector4">
            <a:avLst>
              <a:gd name="adj1" fmla="val 30769"/>
              <a:gd name="adj2" fmla="val 123078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/>
          <p:cNvCxnSpPr>
            <a:stCxn id="79" idx="2"/>
          </p:cNvCxnSpPr>
          <p:nvPr/>
        </p:nvCxnSpPr>
        <p:spPr>
          <a:xfrm>
            <a:off x="8472264" y="400506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987259" y="450912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  <a:r>
              <a:rPr lang="ko-KR" altLang="en-US" b="1" dirty="0" err="1"/>
              <a:t>ㆍ</a:t>
            </a:r>
            <a:r>
              <a:rPr lang="ko-KR" altLang="en-US" b="1" dirty="0"/>
              <a:t> </a:t>
            </a:r>
          </a:p>
        </p:txBody>
      </p:sp>
      <p:cxnSp>
        <p:nvCxnSpPr>
          <p:cNvPr id="92" name="직선 화살표 연결선 91"/>
          <p:cNvCxnSpPr>
            <a:stCxn id="76" idx="3"/>
            <a:endCxn id="80" idx="1"/>
          </p:cNvCxnSpPr>
          <p:nvPr/>
        </p:nvCxnSpPr>
        <p:spPr>
          <a:xfrm>
            <a:off x="3791744" y="2888940"/>
            <a:ext cx="9361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96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94794" y="264673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조건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068130" y="1412776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수행 </a:t>
            </a:r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094794" y="141277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조건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068130" y="2645867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수행 </a:t>
            </a:r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70387" y="3879827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수행 </a:t>
            </a:r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094794" y="388069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조건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2279576" y="3264643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종료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28" name="직선 화살표 연결선 27"/>
          <p:cNvCxnSpPr>
            <a:stCxn id="7" idx="2"/>
            <a:endCxn id="5" idx="0"/>
          </p:cNvCxnSpPr>
          <p:nvPr/>
        </p:nvCxnSpPr>
        <p:spPr>
          <a:xfrm>
            <a:off x="5814874" y="2060848"/>
            <a:ext cx="0" cy="585888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9" idx="0"/>
          </p:cNvCxnSpPr>
          <p:nvPr/>
        </p:nvCxnSpPr>
        <p:spPr>
          <a:xfrm>
            <a:off x="5814874" y="3294808"/>
            <a:ext cx="0" cy="585888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 33"/>
          <p:cNvCxnSpPr>
            <a:endCxn id="26" idx="3"/>
          </p:cNvCxnSpPr>
          <p:nvPr/>
        </p:nvCxnSpPr>
        <p:spPr>
          <a:xfrm rot="10800000" flipV="1">
            <a:off x="3719736" y="2352645"/>
            <a:ext cx="2079636" cy="1236034"/>
          </a:xfrm>
          <a:prstGeom prst="bentConnector3">
            <a:avLst>
              <a:gd name="adj1" fmla="val 67404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>
            <a:stCxn id="19" idx="2"/>
            <a:endCxn id="6" idx="0"/>
          </p:cNvCxnSpPr>
          <p:nvPr/>
        </p:nvCxnSpPr>
        <p:spPr>
          <a:xfrm rot="5400000" flipH="1" flipV="1">
            <a:off x="5743546" y="1484104"/>
            <a:ext cx="3115992" cy="2973336"/>
          </a:xfrm>
          <a:prstGeom prst="bentConnector5">
            <a:avLst>
              <a:gd name="adj1" fmla="val -18035"/>
              <a:gd name="adj2" fmla="val 50000"/>
              <a:gd name="adj3" fmla="val 119258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꺾인 연결선 45"/>
          <p:cNvCxnSpPr>
            <a:endCxn id="26" idx="3"/>
          </p:cNvCxnSpPr>
          <p:nvPr/>
        </p:nvCxnSpPr>
        <p:spPr>
          <a:xfrm rot="10800000">
            <a:off x="3719736" y="3588679"/>
            <a:ext cx="2079636" cy="1231886"/>
          </a:xfrm>
          <a:prstGeom prst="bentConnector3">
            <a:avLst>
              <a:gd name="adj1" fmla="val 67404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6" idx="2"/>
            <a:endCxn id="10" idx="0"/>
          </p:cNvCxnSpPr>
          <p:nvPr/>
        </p:nvCxnSpPr>
        <p:spPr>
          <a:xfrm>
            <a:off x="8788210" y="2060849"/>
            <a:ext cx="0" cy="5850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stCxn id="10" idx="2"/>
            <a:endCxn id="11" idx="0"/>
          </p:cNvCxnSpPr>
          <p:nvPr/>
        </p:nvCxnSpPr>
        <p:spPr>
          <a:xfrm>
            <a:off x="8788211" y="3293939"/>
            <a:ext cx="2257" cy="58588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endCxn id="26" idx="3"/>
          </p:cNvCxnSpPr>
          <p:nvPr/>
        </p:nvCxnSpPr>
        <p:spPr>
          <a:xfrm flipH="1">
            <a:off x="3719736" y="3588679"/>
            <a:ext cx="207963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859772" y="2214146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86102" y="2052129"/>
            <a:ext cx="4090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86102" y="3285092"/>
            <a:ext cx="4090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86102" y="4521127"/>
            <a:ext cx="4090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63930" y="3455201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59772" y="4655807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833107" y="2230318"/>
            <a:ext cx="99257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Sequence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833107" y="3422809"/>
            <a:ext cx="99257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Sequence</a:t>
            </a:r>
          </a:p>
        </p:txBody>
      </p:sp>
    </p:spTree>
    <p:extLst>
      <p:ext uri="{BB962C8B-B14F-4D97-AF65-F5344CB8AC3E}">
        <p14:creationId xmlns:p14="http://schemas.microsoft.com/office/powerpoint/2010/main" val="1177897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>
          <a:xfrm>
            <a:off x="4449291" y="2135299"/>
            <a:ext cx="1440160" cy="43204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매개변수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1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4449291" y="2866206"/>
            <a:ext cx="1440160" cy="43204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매개변수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2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449291" y="3597113"/>
            <a:ext cx="1440160" cy="43204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매개변수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 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6681539" y="3520541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매개변수 매크로</a:t>
            </a:r>
          </a:p>
        </p:txBody>
      </p:sp>
      <p:sp>
        <p:nvSpPr>
          <p:cNvPr id="64" name="모서리가 둥근 직사각형 63"/>
          <p:cNvSpPr/>
          <p:nvPr/>
        </p:nvSpPr>
        <p:spPr>
          <a:xfrm>
            <a:off x="4449291" y="4345662"/>
            <a:ext cx="1440160" cy="43204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매개변수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 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4449291" y="5094211"/>
            <a:ext cx="1440160" cy="43204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매개변수 </a:t>
            </a:r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 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681539" y="4273654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매개변수 매크로에 사용할 변수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681539" y="5022203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매개변수 매크로에 사용할 변수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9564910" y="4273654"/>
            <a:ext cx="1872208" cy="576064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매개변수 매크로의 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내부구현 함수 결과</a:t>
            </a:r>
          </a:p>
        </p:txBody>
      </p:sp>
      <p:cxnSp>
        <p:nvCxnSpPr>
          <p:cNvPr id="83" name="직선 화살표 연결선 82"/>
          <p:cNvCxnSpPr/>
          <p:nvPr/>
        </p:nvCxnSpPr>
        <p:spPr>
          <a:xfrm>
            <a:off x="8679631" y="3788196"/>
            <a:ext cx="738213" cy="55746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/>
          <p:nvPr/>
        </p:nvCxnSpPr>
        <p:spPr>
          <a:xfrm flipV="1">
            <a:off x="8710687" y="4793991"/>
            <a:ext cx="707157" cy="567319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/>
          <p:nvPr/>
        </p:nvCxnSpPr>
        <p:spPr>
          <a:xfrm>
            <a:off x="8710687" y="4544852"/>
            <a:ext cx="707157" cy="16834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모서리가 둥근 직사각형 101"/>
          <p:cNvSpPr/>
          <p:nvPr/>
        </p:nvSpPr>
        <p:spPr>
          <a:xfrm>
            <a:off x="1496963" y="3592549"/>
            <a:ext cx="1440160" cy="432048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트리거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함수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7" name="직선 화살표 연결선 106"/>
          <p:cNvCxnSpPr/>
          <p:nvPr/>
        </p:nvCxnSpPr>
        <p:spPr>
          <a:xfrm flipH="1">
            <a:off x="3081139" y="2453923"/>
            <a:ext cx="1080120" cy="1143191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/>
          <p:nvPr/>
        </p:nvCxnSpPr>
        <p:spPr>
          <a:xfrm flipH="1">
            <a:off x="3153148" y="3082230"/>
            <a:ext cx="1149077" cy="59582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꺾인 연결선 117"/>
          <p:cNvCxnSpPr>
            <a:stCxn id="76" idx="2"/>
            <a:endCxn id="102" idx="2"/>
          </p:cNvCxnSpPr>
          <p:nvPr/>
        </p:nvCxnSpPr>
        <p:spPr>
          <a:xfrm rot="5400000" flipH="1">
            <a:off x="5946469" y="295174"/>
            <a:ext cx="825121" cy="8283971"/>
          </a:xfrm>
          <a:prstGeom prst="bentConnector3">
            <a:avLst>
              <a:gd name="adj1" fmla="val -122364"/>
            </a:avLst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오른쪽 화살표 128"/>
          <p:cNvSpPr/>
          <p:nvPr/>
        </p:nvSpPr>
        <p:spPr>
          <a:xfrm>
            <a:off x="6108427" y="3723729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오른쪽 화살표 129"/>
          <p:cNvSpPr/>
          <p:nvPr/>
        </p:nvSpPr>
        <p:spPr>
          <a:xfrm>
            <a:off x="6105475" y="4435672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오른쪽 화살표 130"/>
          <p:cNvSpPr/>
          <p:nvPr/>
        </p:nvSpPr>
        <p:spPr>
          <a:xfrm>
            <a:off x="6108427" y="5177985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1274490" y="1834763"/>
            <a:ext cx="10366126" cy="4379668"/>
          </a:xfrm>
          <a:prstGeom prst="roundRect">
            <a:avLst>
              <a:gd name="adj" fmla="val 4771"/>
            </a:avLst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/>
          <p:cNvSpPr txBox="1"/>
          <p:nvPr/>
        </p:nvSpPr>
        <p:spPr>
          <a:xfrm>
            <a:off x="1524001" y="195063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트리거</a:t>
            </a:r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함수 객체</a:t>
            </a:r>
          </a:p>
        </p:txBody>
      </p:sp>
    </p:spTree>
    <p:extLst>
      <p:ext uri="{BB962C8B-B14F-4D97-AF65-F5344CB8AC3E}">
        <p14:creationId xmlns:p14="http://schemas.microsoft.com/office/powerpoint/2010/main" val="160862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1991544" y="1916832"/>
            <a:ext cx="7771218" cy="4608512"/>
          </a:xfrm>
          <a:prstGeom prst="roundRect">
            <a:avLst>
              <a:gd name="adj" fmla="val 2057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19226" y="1196752"/>
            <a:ext cx="2520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Cooper Std Black" pitchFamily="18" charset="0"/>
              </a:rPr>
              <a:t>OPENING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Cooper Std Black" pitchFamily="18" charset="0"/>
            </a:endParaRPr>
          </a:p>
        </p:txBody>
      </p:sp>
      <p:pic>
        <p:nvPicPr>
          <p:cNvPr id="2050" name="Picture 2" descr="D:\그림\mage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4653136"/>
            <a:ext cx="1714500" cy="1858262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2855640" y="1988841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대륙의 인간들이 강대한 세력을 구축한지 천 년이 흘렀다</a:t>
            </a:r>
            <a:r>
              <a:rPr lang="en-US" altLang="ko-KR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..</a:t>
            </a:r>
          </a:p>
          <a:p>
            <a:pPr algn="ctr"/>
            <a:r>
              <a:rPr lang="ko-KR" altLang="en-US" sz="2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악마계의</a:t>
            </a:r>
            <a:r>
              <a:rPr lang="ko-KR" altLang="en-US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 악마들은 강성한 인간의 대륙을 탐내고야 만다</a:t>
            </a:r>
            <a:r>
              <a:rPr lang="en-US" altLang="ko-KR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.</a:t>
            </a:r>
          </a:p>
          <a:p>
            <a:pPr algn="ctr"/>
            <a:r>
              <a:rPr lang="ko-KR" altLang="en-US" sz="2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대악마는</a:t>
            </a:r>
            <a:r>
              <a:rPr lang="ko-KR" altLang="en-US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 마침내 인간과의 전쟁을 계획한다</a:t>
            </a:r>
            <a:r>
              <a:rPr lang="en-US" altLang="ko-KR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.</a:t>
            </a:r>
          </a:p>
          <a:p>
            <a:pPr algn="ctr"/>
            <a:r>
              <a:rPr lang="ko-KR" altLang="en-US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그는 인간의 대륙 곳곳에</a:t>
            </a:r>
            <a:endParaRPr lang="en-US" altLang="ko-KR" sz="20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한컴 윤체 B" pitchFamily="18" charset="-127"/>
              <a:ea typeface="한컴 윤체 B" pitchFamily="18" charset="-127"/>
            </a:endParaRPr>
          </a:p>
          <a:p>
            <a:pPr algn="ctr"/>
            <a:r>
              <a:rPr lang="ko-KR" altLang="en-US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다수의 악마들을 소환할 수 있는 </a:t>
            </a:r>
            <a:r>
              <a:rPr lang="ko-KR" altLang="en-US" sz="2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차원문을</a:t>
            </a:r>
            <a:r>
              <a:rPr lang="ko-KR" altLang="en-US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 구축하고야 만다</a:t>
            </a:r>
            <a:r>
              <a:rPr lang="en-US" altLang="ko-KR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.</a:t>
            </a:r>
          </a:p>
          <a:p>
            <a:pPr algn="ctr"/>
            <a:r>
              <a:rPr lang="ko-KR" altLang="en-US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그리고 </a:t>
            </a:r>
            <a:r>
              <a:rPr lang="ko-KR" altLang="en-US" sz="2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차원문에서는</a:t>
            </a:r>
            <a:r>
              <a:rPr lang="ko-KR" altLang="en-US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 다수의 악마들이 소환되어</a:t>
            </a:r>
            <a:endParaRPr lang="en-US" altLang="ko-KR" sz="20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한컴 윤체 B" pitchFamily="18" charset="-127"/>
              <a:ea typeface="한컴 윤체 B" pitchFamily="18" charset="-127"/>
            </a:endParaRPr>
          </a:p>
          <a:p>
            <a:pPr algn="ctr"/>
            <a:r>
              <a:rPr lang="ko-KR" altLang="en-US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인간 세상을 괴롭히기 시작한다</a:t>
            </a:r>
            <a:r>
              <a:rPr lang="en-US" altLang="ko-KR" sz="2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한컴 윤체 B" pitchFamily="18" charset="-127"/>
                <a:ea typeface="한컴 윤체 B" pitchFamily="18" charset="-127"/>
              </a:rPr>
              <a:t>..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607452" y="332656"/>
            <a:ext cx="1807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STAGE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719736" y="1351459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나에게서 거리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3m 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이내에 위치한 대상들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710036" y="1315455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트리거</a:t>
            </a:r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3719736" y="317697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TargetsInRange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168008" y="317697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MyCharacter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1703512" y="3140968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트리거</a:t>
            </a:r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매개변수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616280" y="317697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3.0f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719736" y="4929398"/>
            <a:ext cx="4896544" cy="5275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rgbClr val="33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EntityList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GetTargetsInRange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en-US" altLang="ko-KR" sz="1400" dirty="0">
                <a:solidFill>
                  <a:srgbClr val="33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Entity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Center, </a:t>
            </a:r>
            <a:r>
              <a:rPr lang="en-US" altLang="ko-KR" sz="1400" dirty="0">
                <a:solidFill>
                  <a:srgbClr val="008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float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Range)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703512" y="4869160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트리거</a:t>
            </a:r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내부 </a:t>
            </a:r>
            <a:endParaRPr lang="en-US" altLang="ko-KR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수행 코드</a:t>
            </a:r>
          </a:p>
        </p:txBody>
      </p:sp>
      <p:sp>
        <p:nvSpPr>
          <p:cNvPr id="38" name="오른쪽 화살표 37"/>
          <p:cNvSpPr/>
          <p:nvPr/>
        </p:nvSpPr>
        <p:spPr>
          <a:xfrm rot="5400000">
            <a:off x="2250096" y="2423579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 rot="5400000">
            <a:off x="2250096" y="4203086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655840" y="3861048"/>
            <a:ext cx="792088" cy="122413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6960096" y="3861048"/>
            <a:ext cx="144016" cy="122413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>
            <a:off x="8112224" y="3861048"/>
            <a:ext cx="1296144" cy="122413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10699" y="3280338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58971" y="3279799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8040216" y="1335857"/>
            <a:ext cx="2376264" cy="5275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33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Entity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GetMyCharacter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()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50" name="직선 화살표 연결선 49"/>
          <p:cNvCxnSpPr/>
          <p:nvPr/>
        </p:nvCxnSpPr>
        <p:spPr>
          <a:xfrm flipH="1">
            <a:off x="7176120" y="2000610"/>
            <a:ext cx="1080120" cy="1001528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957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7921624" y="137232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플레이어 </a:t>
            </a:r>
            <a:endParaRPr lang="en-US" altLang="ko-KR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캐릭터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639616" y="1988840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캐릭터 개체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927648" y="2996953"/>
            <a:ext cx="792088" cy="1881255"/>
            <a:chOff x="1403648" y="2996952"/>
            <a:chExt cx="792088" cy="1881255"/>
          </a:xfrm>
        </p:grpSpPr>
        <p:sp>
          <p:nvSpPr>
            <p:cNvPr id="22" name="타원 21"/>
            <p:cNvSpPr/>
            <p:nvPr/>
          </p:nvSpPr>
          <p:spPr>
            <a:xfrm>
              <a:off x="1637730" y="2996952"/>
              <a:ext cx="296362" cy="2963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637730" y="3296400"/>
              <a:ext cx="291315" cy="70445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1601316" y="3970733"/>
              <a:ext cx="109243" cy="41675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21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1852948" y="3970733"/>
              <a:ext cx="109243" cy="41675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892631" y="4375113"/>
              <a:ext cx="109243" cy="41675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1567437" y="4365256"/>
              <a:ext cx="109243" cy="41675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1501414" y="3295054"/>
              <a:ext cx="109243" cy="3057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19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1965460" y="3288203"/>
              <a:ext cx="109243" cy="3057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2067024" y="3522881"/>
              <a:ext cx="109243" cy="32623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1426050" y="3550098"/>
              <a:ext cx="109243" cy="317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1403648" y="3858604"/>
              <a:ext cx="148181" cy="1481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2047555" y="3849117"/>
              <a:ext cx="148181" cy="1481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1473390" y="4749887"/>
              <a:ext cx="209145" cy="12491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1892631" y="4753291"/>
              <a:ext cx="209145" cy="12491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4879989" y="1412776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플레이어 캐릭터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AI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879989" y="3173857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일반 </a:t>
            </a:r>
            <a:r>
              <a:rPr lang="ko-KR" altLang="en-US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몬스터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AI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879989" y="4073530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보스 </a:t>
            </a:r>
            <a:r>
              <a:rPr lang="ko-KR" altLang="en-US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몬스터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AI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879989" y="2311096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NPC AI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7923112" y="2273757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NPC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7931919" y="3139633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 </a:t>
            </a:r>
            <a:r>
              <a:rPr lang="ko-KR" altLang="en-US" sz="1400" dirty="0" err="1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몬스터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7931919" y="4037526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보스 </a:t>
            </a:r>
            <a:r>
              <a:rPr lang="ko-KR" altLang="en-US" sz="1400" dirty="0" err="1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몬스터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4225435" y="1772816"/>
            <a:ext cx="508897" cy="247578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4232811" y="2341315"/>
            <a:ext cx="501521" cy="256479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4232811" y="2708921"/>
            <a:ext cx="501521" cy="579283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4005801" y="2887160"/>
            <a:ext cx="728530" cy="147440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46" idx="3"/>
            <a:endCxn id="19" idx="1"/>
          </p:cNvCxnSpPr>
          <p:nvPr/>
        </p:nvCxnSpPr>
        <p:spPr>
          <a:xfrm flipV="1">
            <a:off x="6752198" y="1696358"/>
            <a:ext cx="1169427" cy="445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>
            <a:stCxn id="53" idx="3"/>
            <a:endCxn id="54" idx="1"/>
          </p:cNvCxnSpPr>
          <p:nvPr/>
        </p:nvCxnSpPr>
        <p:spPr>
          <a:xfrm flipV="1">
            <a:off x="6752198" y="2597794"/>
            <a:ext cx="1170915" cy="1335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stCxn id="51" idx="3"/>
            <a:endCxn id="55" idx="1"/>
          </p:cNvCxnSpPr>
          <p:nvPr/>
        </p:nvCxnSpPr>
        <p:spPr>
          <a:xfrm>
            <a:off x="6752197" y="3461889"/>
            <a:ext cx="1179722" cy="17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52" idx="3"/>
            <a:endCxn id="56" idx="1"/>
          </p:cNvCxnSpPr>
          <p:nvPr/>
        </p:nvCxnSpPr>
        <p:spPr>
          <a:xfrm>
            <a:off x="6752197" y="4361562"/>
            <a:ext cx="1179722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811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735960" y="1700808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 상태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AI Process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5735960" y="2675031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전투 상태 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AI Process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863752" y="2595260"/>
            <a:ext cx="792088" cy="1881255"/>
            <a:chOff x="1403648" y="2996952"/>
            <a:chExt cx="792088" cy="1881255"/>
          </a:xfrm>
        </p:grpSpPr>
        <p:sp>
          <p:nvSpPr>
            <p:cNvPr id="6" name="타원 5"/>
            <p:cNvSpPr/>
            <p:nvPr/>
          </p:nvSpPr>
          <p:spPr>
            <a:xfrm>
              <a:off x="1637730" y="2996952"/>
              <a:ext cx="296362" cy="2963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637730" y="3296400"/>
              <a:ext cx="291315" cy="70445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1601316" y="3970733"/>
              <a:ext cx="109243" cy="41675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21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852948" y="3970733"/>
              <a:ext cx="109243" cy="41675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892631" y="4375113"/>
              <a:ext cx="109243" cy="41675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567437" y="4365256"/>
              <a:ext cx="109243" cy="41675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501414" y="3295054"/>
              <a:ext cx="109243" cy="3057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19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1965460" y="3288203"/>
              <a:ext cx="109243" cy="3057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067024" y="3522881"/>
              <a:ext cx="109243" cy="32623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1426050" y="3550098"/>
              <a:ext cx="109243" cy="317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1403648" y="3858604"/>
              <a:ext cx="148181" cy="1481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2047555" y="3849117"/>
              <a:ext cx="148181" cy="1481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473390" y="4749887"/>
              <a:ext cx="209145" cy="12491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892631" y="4753291"/>
              <a:ext cx="209145" cy="12491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모서리가 둥근 직사각형 19"/>
          <p:cNvSpPr/>
          <p:nvPr/>
        </p:nvSpPr>
        <p:spPr>
          <a:xfrm>
            <a:off x="5735960" y="3606271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이동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상태 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AI Process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735960" y="4537846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죽음 상태 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AI Process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4655840" y="2024844"/>
            <a:ext cx="936104" cy="8616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4748999" y="3039395"/>
            <a:ext cx="846350" cy="10901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4774350" y="3521515"/>
            <a:ext cx="815952" cy="396493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4774350" y="3963564"/>
            <a:ext cx="817594" cy="836987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18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4151784" y="2852936"/>
            <a:ext cx="1008112" cy="100811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4" name="타원 3"/>
          <p:cNvSpPr/>
          <p:nvPr/>
        </p:nvSpPr>
        <p:spPr>
          <a:xfrm>
            <a:off x="3989884" y="2207184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4662525" y="2204864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007768" y="3880470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4676639" y="3880470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515147" y="2756468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507854" y="3429974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171778" y="2696203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164485" y="3369709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529475" y="2852936"/>
            <a:ext cx="1008112" cy="100811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3" name="타원 12"/>
          <p:cNvSpPr/>
          <p:nvPr/>
        </p:nvSpPr>
        <p:spPr>
          <a:xfrm>
            <a:off x="7517060" y="2484678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939950" y="2504100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492075" y="3639895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7926915" y="3659317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196568" y="2912318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206016" y="3420184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8244608" y="2961255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8265693" y="3429974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960096" y="2276873"/>
            <a:ext cx="360040" cy="4193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H="1">
            <a:off x="8596336" y="2132856"/>
            <a:ext cx="379985" cy="4374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6960097" y="4204506"/>
            <a:ext cx="368353" cy="4486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 flipV="1">
            <a:off x="8832305" y="4078046"/>
            <a:ext cx="341149" cy="4504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오른쪽 화살표 32"/>
          <p:cNvSpPr/>
          <p:nvPr/>
        </p:nvSpPr>
        <p:spPr>
          <a:xfrm>
            <a:off x="6168008" y="3132751"/>
            <a:ext cx="432048" cy="476577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7694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881636" y="2778608"/>
            <a:ext cx="1008112" cy="100811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3" name="타원 2"/>
          <p:cNvSpPr/>
          <p:nvPr/>
        </p:nvSpPr>
        <p:spPr>
          <a:xfrm>
            <a:off x="3719736" y="2132856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4392377" y="2130536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901630" y="2621875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830194" y="2778608"/>
            <a:ext cx="1008112" cy="100811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2" name="타원 11"/>
          <p:cNvSpPr/>
          <p:nvPr/>
        </p:nvSpPr>
        <p:spPr>
          <a:xfrm>
            <a:off x="7668294" y="2132856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340935" y="2130536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8850188" y="2621875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423592" y="1340768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577594" y="1482464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3215681" y="1664804"/>
            <a:ext cx="1176697" cy="360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5225666" y="2130536"/>
            <a:ext cx="78246" cy="4343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H="1">
            <a:off x="2747628" y="1340768"/>
            <a:ext cx="2988332" cy="24653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2645261" y="1321346"/>
            <a:ext cx="3275917" cy="2358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6568093" y="1321346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7866359" y="1925383"/>
            <a:ext cx="648072" cy="648072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  <a:r>
              <a:rPr lang="en-US" altLang="ko-KR" sz="14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4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7331975" y="1700808"/>
            <a:ext cx="419169" cy="2686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endCxn id="13" idx="5"/>
          </p:cNvCxnSpPr>
          <p:nvPr/>
        </p:nvCxnSpPr>
        <p:spPr>
          <a:xfrm>
            <a:off x="8539001" y="2418376"/>
            <a:ext cx="355099" cy="2653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75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2945257" y="402202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3" name="타원 2"/>
          <p:cNvSpPr/>
          <p:nvPr/>
        </p:nvSpPr>
        <p:spPr>
          <a:xfrm>
            <a:off x="4636560" y="167444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4" name="타원 3"/>
          <p:cNvSpPr/>
          <p:nvPr/>
        </p:nvSpPr>
        <p:spPr>
          <a:xfrm>
            <a:off x="2567333" y="2584184"/>
            <a:ext cx="667352" cy="667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동료</a:t>
            </a:r>
          </a:p>
        </p:txBody>
      </p:sp>
      <p:sp>
        <p:nvSpPr>
          <p:cNvPr id="5" name="타원 4"/>
          <p:cNvSpPr/>
          <p:nvPr/>
        </p:nvSpPr>
        <p:spPr>
          <a:xfrm>
            <a:off x="3503437" y="3160248"/>
            <a:ext cx="667352" cy="667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동료</a:t>
            </a:r>
          </a:p>
        </p:txBody>
      </p:sp>
      <p:sp>
        <p:nvSpPr>
          <p:cNvPr id="7" name="타원 6"/>
          <p:cNvSpPr/>
          <p:nvPr/>
        </p:nvSpPr>
        <p:spPr>
          <a:xfrm>
            <a:off x="4060076" y="258418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6" name="타원 5"/>
          <p:cNvSpPr/>
          <p:nvPr/>
        </p:nvSpPr>
        <p:spPr>
          <a:xfrm>
            <a:off x="4181480" y="1916832"/>
            <a:ext cx="667352" cy="667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동료</a:t>
            </a:r>
          </a:p>
        </p:txBody>
      </p:sp>
      <p:cxnSp>
        <p:nvCxnSpPr>
          <p:cNvPr id="9" name="직선 화살표 연결선 8"/>
          <p:cNvCxnSpPr>
            <a:endCxn id="5" idx="7"/>
          </p:cNvCxnSpPr>
          <p:nvPr/>
        </p:nvCxnSpPr>
        <p:spPr>
          <a:xfrm flipV="1">
            <a:off x="3503438" y="3257980"/>
            <a:ext cx="569621" cy="76404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3412150" y="2250508"/>
            <a:ext cx="1224411" cy="1682548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7625777" y="402202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3" name="타원 12"/>
          <p:cNvSpPr/>
          <p:nvPr/>
        </p:nvSpPr>
        <p:spPr>
          <a:xfrm>
            <a:off x="9317080" y="167444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4" name="타원 13"/>
          <p:cNvSpPr/>
          <p:nvPr/>
        </p:nvSpPr>
        <p:spPr>
          <a:xfrm>
            <a:off x="7247853" y="2584184"/>
            <a:ext cx="667352" cy="667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</a:p>
        </p:txBody>
      </p:sp>
      <p:sp>
        <p:nvSpPr>
          <p:cNvPr id="15" name="타원 14"/>
          <p:cNvSpPr/>
          <p:nvPr/>
        </p:nvSpPr>
        <p:spPr>
          <a:xfrm>
            <a:off x="8183957" y="3160248"/>
            <a:ext cx="667352" cy="667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</a:p>
        </p:txBody>
      </p:sp>
      <p:sp>
        <p:nvSpPr>
          <p:cNvPr id="16" name="타원 15"/>
          <p:cNvSpPr/>
          <p:nvPr/>
        </p:nvSpPr>
        <p:spPr>
          <a:xfrm>
            <a:off x="8740596" y="258418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7" name="타원 16"/>
          <p:cNvSpPr/>
          <p:nvPr/>
        </p:nvSpPr>
        <p:spPr>
          <a:xfrm>
            <a:off x="8862000" y="1916832"/>
            <a:ext cx="667352" cy="667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</a:p>
        </p:txBody>
      </p:sp>
      <p:cxnSp>
        <p:nvCxnSpPr>
          <p:cNvPr id="18" name="직선 화살표 연결선 17"/>
          <p:cNvCxnSpPr>
            <a:endCxn id="15" idx="7"/>
          </p:cNvCxnSpPr>
          <p:nvPr/>
        </p:nvCxnSpPr>
        <p:spPr>
          <a:xfrm flipV="1">
            <a:off x="8183958" y="3257980"/>
            <a:ext cx="569621" cy="76404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V="1">
            <a:off x="8092670" y="2250508"/>
            <a:ext cx="1224411" cy="1682548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사각형 설명선 20"/>
          <p:cNvSpPr/>
          <p:nvPr/>
        </p:nvSpPr>
        <p:spPr>
          <a:xfrm>
            <a:off x="5424346" y="2090856"/>
            <a:ext cx="1553480" cy="501881"/>
          </a:xfrm>
          <a:prstGeom prst="wedgeRoundRectCallout">
            <a:avLst>
              <a:gd name="adj1" fmla="val -64867"/>
              <a:gd name="adj2" fmla="val -78488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원래 가려고 했던 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목표 지점</a:t>
            </a: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4672758" y="3242984"/>
            <a:ext cx="1553480" cy="501881"/>
          </a:xfrm>
          <a:prstGeom prst="wedgeRoundRectCallout">
            <a:avLst>
              <a:gd name="adj1" fmla="val -63641"/>
              <a:gd name="adj2" fmla="val -76590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수정된 목표 지점</a:t>
            </a:r>
          </a:p>
        </p:txBody>
      </p:sp>
    </p:spTree>
    <p:extLst>
      <p:ext uri="{BB962C8B-B14F-4D97-AF65-F5344CB8AC3E}">
        <p14:creationId xmlns:p14="http://schemas.microsoft.com/office/powerpoint/2010/main" val="54050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타원 10"/>
          <p:cNvSpPr/>
          <p:nvPr/>
        </p:nvSpPr>
        <p:spPr>
          <a:xfrm>
            <a:off x="2945257" y="402202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2" name="타원 11"/>
          <p:cNvSpPr/>
          <p:nvPr/>
        </p:nvSpPr>
        <p:spPr>
          <a:xfrm>
            <a:off x="4636560" y="167444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3" name="타원 12"/>
          <p:cNvSpPr/>
          <p:nvPr/>
        </p:nvSpPr>
        <p:spPr>
          <a:xfrm>
            <a:off x="2567333" y="2584184"/>
            <a:ext cx="667352" cy="667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동료</a:t>
            </a:r>
          </a:p>
        </p:txBody>
      </p:sp>
      <p:sp>
        <p:nvSpPr>
          <p:cNvPr id="14" name="타원 13"/>
          <p:cNvSpPr/>
          <p:nvPr/>
        </p:nvSpPr>
        <p:spPr>
          <a:xfrm>
            <a:off x="4256300" y="2990974"/>
            <a:ext cx="667352" cy="667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동료</a:t>
            </a:r>
          </a:p>
        </p:txBody>
      </p:sp>
      <p:sp>
        <p:nvSpPr>
          <p:cNvPr id="15" name="타원 14"/>
          <p:cNvSpPr/>
          <p:nvPr/>
        </p:nvSpPr>
        <p:spPr>
          <a:xfrm>
            <a:off x="4060076" y="258418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6" name="타원 15"/>
          <p:cNvSpPr/>
          <p:nvPr/>
        </p:nvSpPr>
        <p:spPr>
          <a:xfrm>
            <a:off x="4181480" y="1916832"/>
            <a:ext cx="667352" cy="667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동료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3503438" y="3251537"/>
            <a:ext cx="540591" cy="770489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3412150" y="2250508"/>
            <a:ext cx="1224411" cy="1682548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7625777" y="402202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20" name="타원 19"/>
          <p:cNvSpPr/>
          <p:nvPr/>
        </p:nvSpPr>
        <p:spPr>
          <a:xfrm>
            <a:off x="9317080" y="167444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21" name="타원 20"/>
          <p:cNvSpPr/>
          <p:nvPr/>
        </p:nvSpPr>
        <p:spPr>
          <a:xfrm>
            <a:off x="7247853" y="2584184"/>
            <a:ext cx="667352" cy="667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</a:p>
        </p:txBody>
      </p:sp>
      <p:sp>
        <p:nvSpPr>
          <p:cNvPr id="22" name="타원 21"/>
          <p:cNvSpPr/>
          <p:nvPr/>
        </p:nvSpPr>
        <p:spPr>
          <a:xfrm>
            <a:off x="9046430" y="2973291"/>
            <a:ext cx="667352" cy="667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</a:p>
        </p:txBody>
      </p:sp>
      <p:sp>
        <p:nvSpPr>
          <p:cNvPr id="23" name="타원 22"/>
          <p:cNvSpPr/>
          <p:nvPr/>
        </p:nvSpPr>
        <p:spPr>
          <a:xfrm>
            <a:off x="8740596" y="258418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24" name="타원 23"/>
          <p:cNvSpPr/>
          <p:nvPr/>
        </p:nvSpPr>
        <p:spPr>
          <a:xfrm>
            <a:off x="8862000" y="1916832"/>
            <a:ext cx="667352" cy="667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</a:p>
        </p:txBody>
      </p:sp>
      <p:cxnSp>
        <p:nvCxnSpPr>
          <p:cNvPr id="25" name="직선 화살표 연결선 24"/>
          <p:cNvCxnSpPr/>
          <p:nvPr/>
        </p:nvCxnSpPr>
        <p:spPr>
          <a:xfrm flipV="1">
            <a:off x="8199167" y="3251537"/>
            <a:ext cx="569621" cy="76404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8092670" y="2250508"/>
            <a:ext cx="1224411" cy="1682548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모서리가 둥근 사각형 설명선 26"/>
          <p:cNvSpPr/>
          <p:nvPr/>
        </p:nvSpPr>
        <p:spPr>
          <a:xfrm>
            <a:off x="5424346" y="2090856"/>
            <a:ext cx="1553480" cy="501881"/>
          </a:xfrm>
          <a:prstGeom prst="wedgeRoundRectCallout">
            <a:avLst>
              <a:gd name="adj1" fmla="val -64867"/>
              <a:gd name="adj2" fmla="val -78488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원래 가려고 했던 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목표 지점</a:t>
            </a: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4672758" y="3242984"/>
            <a:ext cx="1553480" cy="501881"/>
          </a:xfrm>
          <a:prstGeom prst="wedgeRoundRectCallout">
            <a:avLst>
              <a:gd name="adj1" fmla="val -63641"/>
              <a:gd name="adj2" fmla="val -76590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수정된 목표 지점</a:t>
            </a:r>
          </a:p>
        </p:txBody>
      </p:sp>
    </p:spTree>
    <p:extLst>
      <p:ext uri="{BB962C8B-B14F-4D97-AF65-F5344CB8AC3E}">
        <p14:creationId xmlns:p14="http://schemas.microsoft.com/office/powerpoint/2010/main" val="23543940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2567333" y="4293096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3" name="타원 2"/>
          <p:cNvSpPr/>
          <p:nvPr/>
        </p:nvSpPr>
        <p:spPr>
          <a:xfrm>
            <a:off x="4636560" y="167444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4" name="타원 3"/>
          <p:cNvSpPr/>
          <p:nvPr/>
        </p:nvSpPr>
        <p:spPr>
          <a:xfrm>
            <a:off x="2567333" y="2584184"/>
            <a:ext cx="667352" cy="667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동료</a:t>
            </a:r>
          </a:p>
        </p:txBody>
      </p:sp>
      <p:sp>
        <p:nvSpPr>
          <p:cNvPr id="5" name="타원 4"/>
          <p:cNvSpPr/>
          <p:nvPr/>
        </p:nvSpPr>
        <p:spPr>
          <a:xfrm>
            <a:off x="4480348" y="2715529"/>
            <a:ext cx="667352" cy="667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동료</a:t>
            </a:r>
          </a:p>
        </p:txBody>
      </p:sp>
      <p:sp>
        <p:nvSpPr>
          <p:cNvPr id="6" name="타원 5"/>
          <p:cNvSpPr/>
          <p:nvPr/>
        </p:nvSpPr>
        <p:spPr>
          <a:xfrm>
            <a:off x="4060076" y="258418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7" name="타원 6"/>
          <p:cNvSpPr/>
          <p:nvPr/>
        </p:nvSpPr>
        <p:spPr>
          <a:xfrm>
            <a:off x="4181480" y="1916832"/>
            <a:ext cx="667352" cy="667352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동료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60114" y="2250508"/>
            <a:ext cx="1476446" cy="197058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모서리가 둥근 사각형 설명선 9"/>
          <p:cNvSpPr/>
          <p:nvPr/>
        </p:nvSpPr>
        <p:spPr>
          <a:xfrm>
            <a:off x="5424346" y="2090856"/>
            <a:ext cx="1553480" cy="501881"/>
          </a:xfrm>
          <a:prstGeom prst="wedgeRoundRectCallout">
            <a:avLst>
              <a:gd name="adj1" fmla="val -64867"/>
              <a:gd name="adj2" fmla="val -78488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원래 가려고 했던 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목표 지점</a:t>
            </a: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4370960" y="3893489"/>
            <a:ext cx="1553480" cy="501881"/>
          </a:xfrm>
          <a:prstGeom prst="wedgeRoundRectCallout">
            <a:avLst>
              <a:gd name="adj1" fmla="val -59962"/>
              <a:gd name="adj2" fmla="val -139220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 수정한 목표 지점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3283021" y="3551914"/>
            <a:ext cx="569621" cy="76404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3812996" y="2917860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5289442" y="3141873"/>
            <a:ext cx="1553480" cy="501881"/>
          </a:xfrm>
          <a:prstGeom prst="wedgeRoundRectCallout">
            <a:avLst>
              <a:gd name="adj1" fmla="val -101043"/>
              <a:gd name="adj2" fmla="val -133527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처음 수정한 목표 지점</a:t>
            </a:r>
          </a:p>
        </p:txBody>
      </p:sp>
      <p:sp>
        <p:nvSpPr>
          <p:cNvPr id="16" name="타원 15"/>
          <p:cNvSpPr/>
          <p:nvPr/>
        </p:nvSpPr>
        <p:spPr>
          <a:xfrm>
            <a:off x="6959821" y="4319460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7" name="타원 16"/>
          <p:cNvSpPr/>
          <p:nvPr/>
        </p:nvSpPr>
        <p:spPr>
          <a:xfrm>
            <a:off x="9029048" y="1700808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18" name="타원 17"/>
          <p:cNvSpPr/>
          <p:nvPr/>
        </p:nvSpPr>
        <p:spPr>
          <a:xfrm>
            <a:off x="6959821" y="2610548"/>
            <a:ext cx="667352" cy="667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</a:p>
        </p:txBody>
      </p:sp>
      <p:sp>
        <p:nvSpPr>
          <p:cNvPr id="19" name="타원 18"/>
          <p:cNvSpPr/>
          <p:nvPr/>
        </p:nvSpPr>
        <p:spPr>
          <a:xfrm>
            <a:off x="8872836" y="2741893"/>
            <a:ext cx="667352" cy="667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</a:p>
        </p:txBody>
      </p:sp>
      <p:sp>
        <p:nvSpPr>
          <p:cNvPr id="20" name="타원 19"/>
          <p:cNvSpPr/>
          <p:nvPr/>
        </p:nvSpPr>
        <p:spPr>
          <a:xfrm>
            <a:off x="8452564" y="2610548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  <p:sp>
        <p:nvSpPr>
          <p:cNvPr id="21" name="타원 20"/>
          <p:cNvSpPr/>
          <p:nvPr/>
        </p:nvSpPr>
        <p:spPr>
          <a:xfrm>
            <a:off x="8573968" y="1943196"/>
            <a:ext cx="667352" cy="667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</a:t>
            </a:r>
          </a:p>
        </p:txBody>
      </p:sp>
      <p:cxnSp>
        <p:nvCxnSpPr>
          <p:cNvPr id="22" name="직선 화살표 연결선 21"/>
          <p:cNvCxnSpPr/>
          <p:nvPr/>
        </p:nvCxnSpPr>
        <p:spPr>
          <a:xfrm flipV="1">
            <a:off x="7552602" y="2276872"/>
            <a:ext cx="1476446" cy="197058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7675509" y="3578278"/>
            <a:ext cx="569621" cy="76404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8205484" y="2944224"/>
            <a:ext cx="667352" cy="667352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</a:t>
            </a:r>
          </a:p>
        </p:txBody>
      </p:sp>
    </p:spTree>
    <p:extLst>
      <p:ext uri="{BB962C8B-B14F-4D97-AF65-F5344CB8AC3E}">
        <p14:creationId xmlns:p14="http://schemas.microsoft.com/office/powerpoint/2010/main" val="3304248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13960589">
            <a:off x="3180318" y="1422530"/>
            <a:ext cx="1048352" cy="359932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웃는 얼굴 6"/>
          <p:cNvSpPr/>
          <p:nvPr/>
        </p:nvSpPr>
        <p:spPr>
          <a:xfrm>
            <a:off x="1703512" y="2924944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폭발 1 7"/>
          <p:cNvSpPr/>
          <p:nvPr/>
        </p:nvSpPr>
        <p:spPr>
          <a:xfrm>
            <a:off x="3464018" y="3057354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웃는 얼굴 8"/>
          <p:cNvSpPr/>
          <p:nvPr/>
        </p:nvSpPr>
        <p:spPr>
          <a:xfrm>
            <a:off x="3696396" y="3506222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19445936">
            <a:off x="2724967" y="2461390"/>
            <a:ext cx="909816" cy="21745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폭발 1 10"/>
          <p:cNvSpPr/>
          <p:nvPr/>
        </p:nvSpPr>
        <p:spPr>
          <a:xfrm>
            <a:off x="4315452" y="1766423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4547830" y="2215291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 rot="13960589">
            <a:off x="7919234" y="1574930"/>
            <a:ext cx="1048352" cy="359932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폭발 1 15"/>
          <p:cNvSpPr/>
          <p:nvPr/>
        </p:nvSpPr>
        <p:spPr>
          <a:xfrm>
            <a:off x="8202934" y="3209754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웃는 얼굴 16"/>
          <p:cNvSpPr/>
          <p:nvPr/>
        </p:nvSpPr>
        <p:spPr>
          <a:xfrm>
            <a:off x="8435312" y="3658622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19445936">
            <a:off x="7463883" y="2613790"/>
            <a:ext cx="909816" cy="21745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6694456" y="1340768"/>
            <a:ext cx="0" cy="266951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V="1">
            <a:off x="7320136" y="2213085"/>
            <a:ext cx="0" cy="266951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9538774" y="692696"/>
            <a:ext cx="0" cy="1162936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10197300" y="983930"/>
            <a:ext cx="32646" cy="170080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웃는 얼굴 14"/>
          <p:cNvSpPr/>
          <p:nvPr/>
        </p:nvSpPr>
        <p:spPr>
          <a:xfrm>
            <a:off x="6442428" y="3077344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폭발 1 18"/>
          <p:cNvSpPr/>
          <p:nvPr/>
        </p:nvSpPr>
        <p:spPr>
          <a:xfrm>
            <a:off x="9054368" y="1918823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웃는 얼굴 19"/>
          <p:cNvSpPr/>
          <p:nvPr/>
        </p:nvSpPr>
        <p:spPr>
          <a:xfrm>
            <a:off x="9286746" y="2367691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폭발 1 31"/>
          <p:cNvSpPr/>
          <p:nvPr/>
        </p:nvSpPr>
        <p:spPr>
          <a:xfrm>
            <a:off x="7451059" y="1065527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웃는 얼굴 32"/>
          <p:cNvSpPr/>
          <p:nvPr/>
        </p:nvSpPr>
        <p:spPr>
          <a:xfrm>
            <a:off x="7683437" y="1514395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2269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 rot="13960589">
            <a:off x="6091704" y="2274553"/>
            <a:ext cx="1048352" cy="359932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폭발 1 15"/>
          <p:cNvSpPr/>
          <p:nvPr/>
        </p:nvSpPr>
        <p:spPr>
          <a:xfrm>
            <a:off x="6375404" y="3909377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웃는 얼굴 16"/>
          <p:cNvSpPr/>
          <p:nvPr/>
        </p:nvSpPr>
        <p:spPr>
          <a:xfrm>
            <a:off x="6607782" y="4358245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19445936">
            <a:off x="5636353" y="3313413"/>
            <a:ext cx="909816" cy="21745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4866926" y="3717033"/>
            <a:ext cx="0" cy="992871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V="1">
            <a:off x="5492606" y="4500787"/>
            <a:ext cx="27330" cy="108143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7711244" y="1484784"/>
            <a:ext cx="40940" cy="107047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 flipV="1">
            <a:off x="8361134" y="2291548"/>
            <a:ext cx="8637" cy="109280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웃는 얼굴 14"/>
          <p:cNvSpPr/>
          <p:nvPr/>
        </p:nvSpPr>
        <p:spPr>
          <a:xfrm>
            <a:off x="4614898" y="3776967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폭발 1 18"/>
          <p:cNvSpPr/>
          <p:nvPr/>
        </p:nvSpPr>
        <p:spPr>
          <a:xfrm>
            <a:off x="6888088" y="2474512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웃는 얼굴 19"/>
          <p:cNvSpPr/>
          <p:nvPr/>
        </p:nvSpPr>
        <p:spPr>
          <a:xfrm>
            <a:off x="7120466" y="2923380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 rot="13960589">
            <a:off x="6096641" y="1193122"/>
            <a:ext cx="1048352" cy="359932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웃는 얼굴 34"/>
          <p:cNvSpPr/>
          <p:nvPr/>
        </p:nvSpPr>
        <p:spPr>
          <a:xfrm>
            <a:off x="7022044" y="1631549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97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703512" y="1484785"/>
            <a:ext cx="7560840" cy="4824535"/>
          </a:xfrm>
          <a:prstGeom prst="roundRect">
            <a:avLst>
              <a:gd name="adj" fmla="val 596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8184232" y="2348880"/>
            <a:ext cx="18002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DELETE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8256240" y="1700808"/>
            <a:ext cx="180020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oper Std Black" pitchFamily="18" charset="0"/>
              </a:rPr>
              <a:t>PLAY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063824" y="1637186"/>
            <a:ext cx="7264424" cy="1143743"/>
          </a:xfrm>
          <a:prstGeom prst="roundRect">
            <a:avLst>
              <a:gd name="adj" fmla="val 138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847528" y="2924945"/>
            <a:ext cx="7264424" cy="1143743"/>
          </a:xfrm>
          <a:prstGeom prst="roundRect">
            <a:avLst>
              <a:gd name="adj" fmla="val 138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847528" y="4221089"/>
            <a:ext cx="7264424" cy="1143743"/>
          </a:xfrm>
          <a:prstGeom prst="roundRect">
            <a:avLst>
              <a:gd name="adj" fmla="val 138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31904" y="5517232"/>
            <a:ext cx="1872208" cy="648072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CASH SHOP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248128" y="5517232"/>
            <a:ext cx="187220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oper Std Black" pitchFamily="18" charset="0"/>
              </a:rPr>
              <a:t>BACK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67136" y="1700808"/>
            <a:ext cx="1008112" cy="100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639616" y="2996952"/>
            <a:ext cx="1008112" cy="1008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639616" y="4293096"/>
            <a:ext cx="1008112" cy="100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847256" y="1700808"/>
            <a:ext cx="120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oper Std Black" pitchFamily="18" charset="0"/>
              </a:rPr>
              <a:t>LEVEL 35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19736" y="2996952"/>
            <a:ext cx="109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oper Std Black" pitchFamily="18" charset="0"/>
              </a:rPr>
              <a:t>LEVEL 5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19736" y="4293096"/>
            <a:ext cx="120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oper Std Black" pitchFamily="18" charset="0"/>
              </a:rPr>
              <a:t>LEVEL 12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7256" y="227687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oper Std Black" pitchFamily="18" charset="0"/>
              </a:rPr>
              <a:t>DEX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7256" y="242088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oper Std Black" pitchFamily="18" charset="0"/>
              </a:rPr>
              <a:t>INT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7256" y="2132857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STR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3559841" y="2228364"/>
            <a:ext cx="1224136" cy="72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3559842" y="2228364"/>
            <a:ext cx="667711" cy="7200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3559841" y="2372380"/>
            <a:ext cx="1224136" cy="72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559842" y="2372380"/>
            <a:ext cx="333855" cy="7200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559841" y="2516396"/>
            <a:ext cx="1224136" cy="720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3559842" y="2516396"/>
            <a:ext cx="945923" cy="7200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19736" y="357301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oper Std Black" pitchFamily="18" charset="0"/>
              </a:rPr>
              <a:t>DEX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9736" y="3717033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oper Std Black" pitchFamily="18" charset="0"/>
              </a:rPr>
              <a:t>INT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19736" y="342900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STR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4432321" y="3524508"/>
            <a:ext cx="1224136" cy="72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432321" y="3524508"/>
            <a:ext cx="72000" cy="7200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432321" y="3668524"/>
            <a:ext cx="1224136" cy="72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4432321" y="3668524"/>
            <a:ext cx="108000" cy="7200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4432321" y="3812540"/>
            <a:ext cx="1224136" cy="720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4432321" y="3812540"/>
            <a:ext cx="180000" cy="7200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19736" y="486916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ooper Std Black" pitchFamily="18" charset="0"/>
              </a:rPr>
              <a:t>DEX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19736" y="501317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oper Std Black" pitchFamily="18" charset="0"/>
              </a:rPr>
              <a:t>INT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19736" y="4725145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STR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4432321" y="4820652"/>
            <a:ext cx="1224136" cy="72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4432321" y="4820652"/>
            <a:ext cx="360000" cy="7200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4432321" y="4964668"/>
            <a:ext cx="1224136" cy="72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4432321" y="4964668"/>
            <a:ext cx="216000" cy="7200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4432321" y="5108684"/>
            <a:ext cx="1224136" cy="720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432321" y="5108684"/>
            <a:ext cx="648000" cy="7200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847528" y="5589240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dirty="0">
                <a:solidFill>
                  <a:schemeClr val="tx1"/>
                </a:solidFill>
              </a:rPr>
              <a:t>200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61" name="Picture 4" descr="D:\그림\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537" y="5589241"/>
            <a:ext cx="452115" cy="452115"/>
          </a:xfrm>
          <a:prstGeom prst="rect">
            <a:avLst/>
          </a:prstGeom>
          <a:noFill/>
        </p:spPr>
      </p:pic>
      <p:sp>
        <p:nvSpPr>
          <p:cNvPr id="62" name="모서리가 둥근 직사각형 61"/>
          <p:cNvSpPr/>
          <p:nvPr/>
        </p:nvSpPr>
        <p:spPr>
          <a:xfrm>
            <a:off x="5439544" y="1988840"/>
            <a:ext cx="2016224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dirty="0">
                <a:solidFill>
                  <a:schemeClr val="tx1"/>
                </a:solidFill>
              </a:rPr>
              <a:t>234590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6312024" y="3284984"/>
            <a:ext cx="2016224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dirty="0">
                <a:solidFill>
                  <a:schemeClr val="tx1"/>
                </a:solidFill>
              </a:rPr>
              <a:t>500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6312024" y="4581128"/>
            <a:ext cx="2016224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dirty="0">
                <a:solidFill>
                  <a:schemeClr val="tx1"/>
                </a:solidFill>
              </a:rPr>
              <a:t>19500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783632" y="2132856"/>
            <a:ext cx="2338872" cy="2338872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웃는 얼굴 6"/>
          <p:cNvSpPr/>
          <p:nvPr/>
        </p:nvSpPr>
        <p:spPr>
          <a:xfrm>
            <a:off x="2111541" y="3895664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폭발 1 7"/>
          <p:cNvSpPr/>
          <p:nvPr/>
        </p:nvSpPr>
        <p:spPr>
          <a:xfrm>
            <a:off x="3904408" y="2599520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웃는 얼굴 8"/>
          <p:cNvSpPr/>
          <p:nvPr/>
        </p:nvSpPr>
        <p:spPr>
          <a:xfrm>
            <a:off x="4136786" y="3048388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>
            <a:stCxn id="3" idx="0"/>
            <a:endCxn id="3" idx="4"/>
          </p:cNvCxnSpPr>
          <p:nvPr/>
        </p:nvCxnSpPr>
        <p:spPr>
          <a:xfrm>
            <a:off x="3953068" y="2132856"/>
            <a:ext cx="0" cy="233887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stCxn id="3" idx="2"/>
            <a:endCxn id="3" idx="6"/>
          </p:cNvCxnSpPr>
          <p:nvPr/>
        </p:nvCxnSpPr>
        <p:spPr>
          <a:xfrm>
            <a:off x="2783632" y="3302292"/>
            <a:ext cx="2338872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폭발 1 11"/>
          <p:cNvSpPr/>
          <p:nvPr/>
        </p:nvSpPr>
        <p:spPr>
          <a:xfrm>
            <a:off x="2447562" y="2026551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웃는 얼굴 12"/>
          <p:cNvSpPr/>
          <p:nvPr/>
        </p:nvSpPr>
        <p:spPr>
          <a:xfrm>
            <a:off x="2679940" y="2475419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웃는 얼굴 13"/>
          <p:cNvSpPr/>
          <p:nvPr/>
        </p:nvSpPr>
        <p:spPr>
          <a:xfrm>
            <a:off x="5203165" y="2214610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7320136" y="2134394"/>
            <a:ext cx="2338872" cy="2338872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웃는 얼굴 16"/>
          <p:cNvSpPr/>
          <p:nvPr/>
        </p:nvSpPr>
        <p:spPr>
          <a:xfrm>
            <a:off x="6648045" y="3897202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폭발 1 17"/>
          <p:cNvSpPr/>
          <p:nvPr/>
        </p:nvSpPr>
        <p:spPr>
          <a:xfrm>
            <a:off x="8440912" y="2601058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웃는 얼굴 18"/>
          <p:cNvSpPr/>
          <p:nvPr/>
        </p:nvSpPr>
        <p:spPr>
          <a:xfrm>
            <a:off x="8673290" y="3049926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폭발 1 21"/>
          <p:cNvSpPr/>
          <p:nvPr/>
        </p:nvSpPr>
        <p:spPr>
          <a:xfrm>
            <a:off x="6872279" y="2383984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웃는 얼굴 22"/>
          <p:cNvSpPr/>
          <p:nvPr/>
        </p:nvSpPr>
        <p:spPr>
          <a:xfrm>
            <a:off x="7104657" y="2832852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원호 24"/>
          <p:cNvSpPr/>
          <p:nvPr/>
        </p:nvSpPr>
        <p:spPr>
          <a:xfrm>
            <a:off x="7792840" y="2132856"/>
            <a:ext cx="1399504" cy="2338872"/>
          </a:xfrm>
          <a:prstGeom prst="arc">
            <a:avLst>
              <a:gd name="adj1" fmla="val 16799123"/>
              <a:gd name="adj2" fmla="val 5366625"/>
            </a:avLst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원호 25"/>
          <p:cNvSpPr/>
          <p:nvPr/>
        </p:nvSpPr>
        <p:spPr>
          <a:xfrm rot="5400000">
            <a:off x="7804673" y="2194244"/>
            <a:ext cx="1399504" cy="2338872"/>
          </a:xfrm>
          <a:prstGeom prst="arc">
            <a:avLst>
              <a:gd name="adj1" fmla="val 16799123"/>
              <a:gd name="adj2" fmla="val 5366625"/>
            </a:avLst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원호 26"/>
          <p:cNvSpPr/>
          <p:nvPr/>
        </p:nvSpPr>
        <p:spPr>
          <a:xfrm rot="10800000">
            <a:off x="7752185" y="2132856"/>
            <a:ext cx="1399504" cy="2338872"/>
          </a:xfrm>
          <a:prstGeom prst="arc">
            <a:avLst>
              <a:gd name="adj1" fmla="val 16799123"/>
              <a:gd name="adj2" fmla="val 4755560"/>
            </a:avLst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원호 27"/>
          <p:cNvSpPr/>
          <p:nvPr/>
        </p:nvSpPr>
        <p:spPr>
          <a:xfrm rot="5400000">
            <a:off x="7825908" y="1470656"/>
            <a:ext cx="1399504" cy="2338872"/>
          </a:xfrm>
          <a:prstGeom prst="arc">
            <a:avLst>
              <a:gd name="adj1" fmla="val 16799123"/>
              <a:gd name="adj2" fmla="val 5366625"/>
            </a:avLst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  <a:scene3d>
            <a:camera prst="orthographicFront">
              <a:rot lat="10800000" lon="10799999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웃는 얼굴 23"/>
          <p:cNvSpPr/>
          <p:nvPr/>
        </p:nvSpPr>
        <p:spPr>
          <a:xfrm>
            <a:off x="8580143" y="1870126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4991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웃는 얼굴 6"/>
          <p:cNvSpPr/>
          <p:nvPr/>
        </p:nvSpPr>
        <p:spPr>
          <a:xfrm>
            <a:off x="2737068" y="4002478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폭발 1 7"/>
          <p:cNvSpPr/>
          <p:nvPr/>
        </p:nvSpPr>
        <p:spPr>
          <a:xfrm>
            <a:off x="3874707" y="3166553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웃는 얼굴 8"/>
          <p:cNvSpPr/>
          <p:nvPr/>
        </p:nvSpPr>
        <p:spPr>
          <a:xfrm>
            <a:off x="4107085" y="3615421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웃는 얼굴 13"/>
          <p:cNvSpPr/>
          <p:nvPr/>
        </p:nvSpPr>
        <p:spPr>
          <a:xfrm>
            <a:off x="4728383" y="2459986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폭발 1 17"/>
          <p:cNvSpPr/>
          <p:nvPr/>
        </p:nvSpPr>
        <p:spPr>
          <a:xfrm>
            <a:off x="8189154" y="2950095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웃는 얼굴 18"/>
          <p:cNvSpPr/>
          <p:nvPr/>
        </p:nvSpPr>
        <p:spPr>
          <a:xfrm>
            <a:off x="8421532" y="3398963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폭발 1 21"/>
          <p:cNvSpPr/>
          <p:nvPr/>
        </p:nvSpPr>
        <p:spPr>
          <a:xfrm>
            <a:off x="6620521" y="2733021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웃는 얼굴 22"/>
          <p:cNvSpPr/>
          <p:nvPr/>
        </p:nvSpPr>
        <p:spPr>
          <a:xfrm>
            <a:off x="6852899" y="3181889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원호 24"/>
          <p:cNvSpPr/>
          <p:nvPr/>
        </p:nvSpPr>
        <p:spPr>
          <a:xfrm rot="19656405">
            <a:off x="7913361" y="2195720"/>
            <a:ext cx="1377388" cy="1941667"/>
          </a:xfrm>
          <a:prstGeom prst="arc">
            <a:avLst>
              <a:gd name="adj1" fmla="val 16799123"/>
              <a:gd name="adj2" fmla="val 4947998"/>
            </a:avLst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원호 25"/>
          <p:cNvSpPr/>
          <p:nvPr/>
        </p:nvSpPr>
        <p:spPr>
          <a:xfrm rot="5400000">
            <a:off x="7685176" y="2594635"/>
            <a:ext cx="1013506" cy="2217395"/>
          </a:xfrm>
          <a:prstGeom prst="arc">
            <a:avLst>
              <a:gd name="adj1" fmla="val 16799123"/>
              <a:gd name="adj2" fmla="val 5366625"/>
            </a:avLst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웃는 얼굴 23"/>
          <p:cNvSpPr/>
          <p:nvPr/>
        </p:nvSpPr>
        <p:spPr>
          <a:xfrm>
            <a:off x="8273135" y="2052748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원형 1"/>
          <p:cNvSpPr/>
          <p:nvPr/>
        </p:nvSpPr>
        <p:spPr>
          <a:xfrm rot="1454971">
            <a:off x="3019912" y="1770230"/>
            <a:ext cx="2358594" cy="2358594"/>
          </a:xfrm>
          <a:prstGeom prst="pie">
            <a:avLst>
              <a:gd name="adj1" fmla="val 0"/>
              <a:gd name="adj2" fmla="val 8459567"/>
            </a:avLst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폭발 1 11"/>
          <p:cNvSpPr/>
          <p:nvPr/>
        </p:nvSpPr>
        <p:spPr>
          <a:xfrm>
            <a:off x="2682328" y="2556804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웃는 얼굴 12"/>
          <p:cNvSpPr/>
          <p:nvPr/>
        </p:nvSpPr>
        <p:spPr>
          <a:xfrm>
            <a:off x="2914706" y="3005672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원형 28"/>
          <p:cNvSpPr/>
          <p:nvPr/>
        </p:nvSpPr>
        <p:spPr>
          <a:xfrm rot="1454971">
            <a:off x="7000818" y="2185698"/>
            <a:ext cx="2358594" cy="2358594"/>
          </a:xfrm>
          <a:prstGeom prst="pie">
            <a:avLst>
              <a:gd name="adj1" fmla="val 0"/>
              <a:gd name="adj2" fmla="val 8459567"/>
            </a:avLst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0" name="직선 연결선 29"/>
          <p:cNvCxnSpPr/>
          <p:nvPr/>
        </p:nvCxnSpPr>
        <p:spPr>
          <a:xfrm flipV="1">
            <a:off x="8189154" y="2289377"/>
            <a:ext cx="0" cy="106533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원호 31"/>
          <p:cNvSpPr/>
          <p:nvPr/>
        </p:nvSpPr>
        <p:spPr>
          <a:xfrm rot="12813299">
            <a:off x="7126351" y="2194719"/>
            <a:ext cx="1377388" cy="1941667"/>
          </a:xfrm>
          <a:prstGeom prst="arc">
            <a:avLst>
              <a:gd name="adj1" fmla="val 16799123"/>
              <a:gd name="adj2" fmla="val 4947998"/>
            </a:avLst>
          </a:prstGeom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0785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919536" y="2492896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GUI Root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528048" y="1628800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Screen Space Effect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079776" y="2492896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GUI Camera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6528048" y="335699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Screen Space GUI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7" name="직선 연결선 6"/>
          <p:cNvCxnSpPr>
            <a:stCxn id="2" idx="3"/>
            <a:endCxn id="4" idx="1"/>
          </p:cNvCxnSpPr>
          <p:nvPr/>
        </p:nvCxnSpPr>
        <p:spPr>
          <a:xfrm>
            <a:off x="3359696" y="2816932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꺾인 연결선 8"/>
          <p:cNvCxnSpPr>
            <a:stCxn id="4" idx="3"/>
            <a:endCxn id="3" idx="1"/>
          </p:cNvCxnSpPr>
          <p:nvPr/>
        </p:nvCxnSpPr>
        <p:spPr>
          <a:xfrm flipV="1">
            <a:off x="5519936" y="1952836"/>
            <a:ext cx="1008112" cy="864096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10"/>
          <p:cNvCxnSpPr>
            <a:stCxn id="4" idx="3"/>
            <a:endCxn id="5" idx="1"/>
          </p:cNvCxnSpPr>
          <p:nvPr/>
        </p:nvCxnSpPr>
        <p:spPr>
          <a:xfrm>
            <a:off x="5519936" y="2816932"/>
            <a:ext cx="1008112" cy="864096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8810550" y="1628800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Each Effect Structure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6" name="직선 연결선 15"/>
          <p:cNvCxnSpPr>
            <a:endCxn id="15" idx="1"/>
          </p:cNvCxnSpPr>
          <p:nvPr/>
        </p:nvCxnSpPr>
        <p:spPr>
          <a:xfrm>
            <a:off x="7968208" y="1952836"/>
            <a:ext cx="8423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8810550" y="3356992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Each GUI Structure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9" name="직선 연결선 18"/>
          <p:cNvCxnSpPr>
            <a:endCxn id="18" idx="1"/>
          </p:cNvCxnSpPr>
          <p:nvPr/>
        </p:nvCxnSpPr>
        <p:spPr>
          <a:xfrm>
            <a:off x="7968208" y="3681028"/>
            <a:ext cx="8423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5679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057462" y="908720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캐릭터 개체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2057462" y="3420082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Animation Bone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057462" y="2164401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Animation Bone </a:t>
            </a:r>
            <a:r>
              <a:rPr lang="en-US" altLang="ko-KR" sz="12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Hierachy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905334" y="4675763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Animate Mesh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065574" y="4675763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421761" y="908720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캐릭터 개체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5303912" y="3420082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Animation Bone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276626" y="2159425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Animation Bone </a:t>
            </a:r>
            <a:r>
              <a:rPr lang="en-US" altLang="ko-KR" sz="12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Hierachy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421761" y="3429299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Animate Mesh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539610" y="3444271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539610" y="2144170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</a:t>
            </a:r>
          </a:p>
          <a:p>
            <a:pPr algn="ctr"/>
            <a:r>
              <a:rPr lang="en-US" altLang="ko-KR" sz="12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Hierachy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421761" y="2170932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Model Mesh </a:t>
            </a:r>
            <a:r>
              <a:rPr lang="en-US" altLang="ko-KR" sz="12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Hierachy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276626" y="4702031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Socket Point Object</a:t>
            </a:r>
            <a:endParaRPr lang="ko-KR" altLang="en-US" sz="12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8" name="직선 연결선 17"/>
          <p:cNvCxnSpPr>
            <a:stCxn id="2" idx="2"/>
            <a:endCxn id="5" idx="0"/>
          </p:cNvCxnSpPr>
          <p:nvPr/>
        </p:nvCxnSpPr>
        <p:spPr>
          <a:xfrm>
            <a:off x="2777542" y="1556793"/>
            <a:ext cx="0" cy="60760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5" idx="2"/>
            <a:endCxn id="4" idx="0"/>
          </p:cNvCxnSpPr>
          <p:nvPr/>
        </p:nvCxnSpPr>
        <p:spPr>
          <a:xfrm>
            <a:off x="2777542" y="2812474"/>
            <a:ext cx="0" cy="60760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4" idx="2"/>
            <a:endCxn id="6" idx="0"/>
          </p:cNvCxnSpPr>
          <p:nvPr/>
        </p:nvCxnSpPr>
        <p:spPr>
          <a:xfrm flipH="1">
            <a:off x="1625414" y="4068155"/>
            <a:ext cx="1152128" cy="60760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4" idx="2"/>
            <a:endCxn id="7" idx="0"/>
          </p:cNvCxnSpPr>
          <p:nvPr/>
        </p:nvCxnSpPr>
        <p:spPr>
          <a:xfrm>
            <a:off x="2777542" y="4068155"/>
            <a:ext cx="1008112" cy="60760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stCxn id="8" idx="2"/>
            <a:endCxn id="14" idx="0"/>
          </p:cNvCxnSpPr>
          <p:nvPr/>
        </p:nvCxnSpPr>
        <p:spPr>
          <a:xfrm>
            <a:off x="8141841" y="1556792"/>
            <a:ext cx="0" cy="61414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6023992" y="2806890"/>
            <a:ext cx="0" cy="613192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>
            <a:stCxn id="14" idx="2"/>
            <a:endCxn id="11" idx="0"/>
          </p:cNvCxnSpPr>
          <p:nvPr/>
        </p:nvCxnSpPr>
        <p:spPr>
          <a:xfrm>
            <a:off x="8141841" y="2819005"/>
            <a:ext cx="0" cy="61029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13" idx="2"/>
          </p:cNvCxnSpPr>
          <p:nvPr/>
        </p:nvCxnSpPr>
        <p:spPr>
          <a:xfrm>
            <a:off x="10259690" y="2792242"/>
            <a:ext cx="0" cy="669064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5996706" y="4088839"/>
            <a:ext cx="0" cy="613192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>
            <a:stCxn id="8" idx="2"/>
            <a:endCxn id="13" idx="0"/>
          </p:cNvCxnSpPr>
          <p:nvPr/>
        </p:nvCxnSpPr>
        <p:spPr>
          <a:xfrm>
            <a:off x="8141842" y="1556792"/>
            <a:ext cx="2117849" cy="58737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>
            <a:stCxn id="8" idx="2"/>
            <a:endCxn id="10" idx="0"/>
          </p:cNvCxnSpPr>
          <p:nvPr/>
        </p:nvCxnSpPr>
        <p:spPr>
          <a:xfrm flipH="1">
            <a:off x="5996707" y="1556793"/>
            <a:ext cx="2145135" cy="60263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오른쪽 화살표 45"/>
          <p:cNvSpPr/>
          <p:nvPr/>
        </p:nvSpPr>
        <p:spPr>
          <a:xfrm rot="9294643">
            <a:off x="6824797" y="4184176"/>
            <a:ext cx="2708243" cy="7427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연결선 47"/>
          <p:cNvCxnSpPr/>
          <p:nvPr/>
        </p:nvCxnSpPr>
        <p:spPr>
          <a:xfrm>
            <a:off x="1227088" y="1709331"/>
            <a:ext cx="3026111" cy="2716773"/>
          </a:xfrm>
          <a:prstGeom prst="line">
            <a:avLst/>
          </a:prstGeom>
          <a:ln w="1905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V="1">
            <a:off x="1227086" y="1800869"/>
            <a:ext cx="2991014" cy="2625234"/>
          </a:xfrm>
          <a:prstGeom prst="line">
            <a:avLst/>
          </a:prstGeom>
          <a:ln w="190500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86174" y="536908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간접적으로 위치 정보만 참조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1287" y="538882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애니메이션 </a:t>
            </a:r>
            <a:r>
              <a:rPr lang="ko-KR" altLang="en-US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변환에 종속됨</a:t>
            </a:r>
            <a:endParaRPr lang="ko-KR" altLang="en-US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072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폭발 1 1"/>
          <p:cNvSpPr/>
          <p:nvPr/>
        </p:nvSpPr>
        <p:spPr>
          <a:xfrm>
            <a:off x="7300762" y="1746861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웃는 얼굴 2"/>
          <p:cNvSpPr/>
          <p:nvPr/>
        </p:nvSpPr>
        <p:spPr>
          <a:xfrm>
            <a:off x="7644172" y="1988603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폭발 1 4"/>
          <p:cNvSpPr/>
          <p:nvPr/>
        </p:nvSpPr>
        <p:spPr>
          <a:xfrm>
            <a:off x="5735961" y="2646322"/>
            <a:ext cx="4538425" cy="3421465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웃는 얼굴 5"/>
          <p:cNvSpPr/>
          <p:nvPr/>
        </p:nvSpPr>
        <p:spPr>
          <a:xfrm>
            <a:off x="6744072" y="3204926"/>
            <a:ext cx="2304256" cy="23042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763095" y="764704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시전자의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액션 이벤트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960096" y="764704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피격자의 액션 이벤트</a:t>
            </a:r>
          </a:p>
        </p:txBody>
      </p:sp>
      <p:pic>
        <p:nvPicPr>
          <p:cNvPr id="1026" name="Picture 2" descr="http://transformyourlife21days.org/wp-content/uploads/2013/07/Fire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2697" y="1754042"/>
            <a:ext cx="834412" cy="9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ransformyourlife21days.org/wp-content/uploads/2013/07/Fire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2697" y="3905081"/>
            <a:ext cx="834412" cy="9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포인트가 4개인 별 9"/>
          <p:cNvSpPr/>
          <p:nvPr/>
        </p:nvSpPr>
        <p:spPr>
          <a:xfrm>
            <a:off x="2855255" y="1888705"/>
            <a:ext cx="576064" cy="634618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웃는 얼굴 3"/>
          <p:cNvSpPr/>
          <p:nvPr/>
        </p:nvSpPr>
        <p:spPr>
          <a:xfrm>
            <a:off x="2459596" y="1953986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4개인 별 12"/>
          <p:cNvSpPr/>
          <p:nvPr/>
        </p:nvSpPr>
        <p:spPr>
          <a:xfrm>
            <a:off x="2855440" y="4039744"/>
            <a:ext cx="576064" cy="634618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웃는 얼굴 6"/>
          <p:cNvSpPr/>
          <p:nvPr/>
        </p:nvSpPr>
        <p:spPr>
          <a:xfrm>
            <a:off x="2459596" y="4105026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5447928" y="1171242"/>
            <a:ext cx="0" cy="489654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389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직선 화살표 연결선 22"/>
          <p:cNvCxnSpPr>
            <a:endCxn id="7" idx="1"/>
          </p:cNvCxnSpPr>
          <p:nvPr/>
        </p:nvCxnSpPr>
        <p:spPr>
          <a:xfrm flipV="1">
            <a:off x="8455496" y="3388695"/>
            <a:ext cx="601216" cy="5641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/>
          <p:cNvSpPr/>
          <p:nvPr/>
        </p:nvSpPr>
        <p:spPr>
          <a:xfrm>
            <a:off x="3575720" y="2515834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Character Model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5320680" y="98694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</a:t>
            </a:r>
          </a:p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Manager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575720" y="357579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639888" y="3059594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Character Entity A</a:t>
            </a:r>
            <a:endParaRPr lang="ko-KR" altLang="en-US" sz="14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056712" y="3064658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Character Entity B</a:t>
            </a:r>
            <a:endParaRPr lang="ko-KR" altLang="en-US" sz="14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28120" y="372819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880520" y="388059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951712" y="2515071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Character Model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15336" y="357579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67736" y="372819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320136" y="388059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Effect Object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5" name="직선 화살표 연결선 14"/>
          <p:cNvCxnSpPr>
            <a:stCxn id="2" idx="1"/>
            <a:endCxn id="5" idx="3"/>
          </p:cNvCxnSpPr>
          <p:nvPr/>
        </p:nvCxnSpPr>
        <p:spPr>
          <a:xfrm flipH="1">
            <a:off x="3080048" y="2839870"/>
            <a:ext cx="495672" cy="5437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4" idx="1"/>
            <a:endCxn id="5" idx="3"/>
          </p:cNvCxnSpPr>
          <p:nvPr/>
        </p:nvCxnSpPr>
        <p:spPr>
          <a:xfrm flipH="1" flipV="1">
            <a:off x="3080048" y="3383630"/>
            <a:ext cx="495672" cy="516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0" idx="3"/>
            <a:endCxn id="7" idx="1"/>
          </p:cNvCxnSpPr>
          <p:nvPr/>
        </p:nvCxnSpPr>
        <p:spPr>
          <a:xfrm>
            <a:off x="8391872" y="2839108"/>
            <a:ext cx="664840" cy="54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V="1">
            <a:off x="5320680" y="1844824"/>
            <a:ext cx="415280" cy="182596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H="1" flipV="1">
            <a:off x="6231632" y="1844824"/>
            <a:ext cx="529208" cy="179690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078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4" y="908720"/>
            <a:ext cx="9144000" cy="51435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221088"/>
            <a:ext cx="1118728" cy="1146696"/>
          </a:xfrm>
          <a:prstGeom prst="rect">
            <a:avLst/>
          </a:prstGeom>
        </p:spPr>
      </p:pic>
      <p:sp>
        <p:nvSpPr>
          <p:cNvPr id="4" name="폭발 1 3"/>
          <p:cNvSpPr/>
          <p:nvPr/>
        </p:nvSpPr>
        <p:spPr>
          <a:xfrm>
            <a:off x="3935760" y="4335282"/>
            <a:ext cx="1218096" cy="918308"/>
          </a:xfrm>
          <a:prstGeom prst="irregularSeal1">
            <a:avLst/>
          </a:prstGeom>
          <a:gradFill>
            <a:gsLst>
              <a:gs pos="0">
                <a:srgbClr val="FF1111">
                  <a:alpha val="48000"/>
                </a:srgbClr>
              </a:gs>
              <a:gs pos="50000">
                <a:srgbClr val="FFABAB">
                  <a:alpha val="77000"/>
                </a:srgbClr>
              </a:gs>
              <a:gs pos="100000">
                <a:srgbClr val="E99573">
                  <a:alpha val="61000"/>
                </a:srgbClr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폭발 1 4"/>
          <p:cNvSpPr/>
          <p:nvPr/>
        </p:nvSpPr>
        <p:spPr>
          <a:xfrm>
            <a:off x="7464152" y="3140968"/>
            <a:ext cx="1218096" cy="918308"/>
          </a:xfrm>
          <a:prstGeom prst="irregularSeal1">
            <a:avLst/>
          </a:prstGeom>
          <a:gradFill>
            <a:gsLst>
              <a:gs pos="0">
                <a:srgbClr val="FF1111">
                  <a:alpha val="48000"/>
                </a:srgbClr>
              </a:gs>
              <a:gs pos="50000">
                <a:srgbClr val="FFABAB">
                  <a:alpha val="77000"/>
                </a:srgbClr>
              </a:gs>
              <a:gs pos="100000">
                <a:srgbClr val="E99573">
                  <a:alpha val="61000"/>
                </a:srgbClr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7568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4" y="908720"/>
            <a:ext cx="9144000" cy="51435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221088"/>
            <a:ext cx="1118728" cy="1146696"/>
          </a:xfrm>
          <a:prstGeom prst="rect">
            <a:avLst/>
          </a:prstGeom>
        </p:spPr>
      </p:pic>
      <p:sp>
        <p:nvSpPr>
          <p:cNvPr id="5" name="폭발 1 4"/>
          <p:cNvSpPr/>
          <p:nvPr/>
        </p:nvSpPr>
        <p:spPr>
          <a:xfrm>
            <a:off x="6032097" y="2096178"/>
            <a:ext cx="3672408" cy="2768584"/>
          </a:xfrm>
          <a:prstGeom prst="irregularSeal1">
            <a:avLst/>
          </a:prstGeom>
          <a:gradFill>
            <a:gsLst>
              <a:gs pos="0">
                <a:srgbClr val="FF1111">
                  <a:alpha val="48000"/>
                </a:srgbClr>
              </a:gs>
              <a:gs pos="50000">
                <a:srgbClr val="FFABAB">
                  <a:alpha val="77000"/>
                </a:srgbClr>
              </a:gs>
              <a:gs pos="100000">
                <a:srgbClr val="E99573">
                  <a:alpha val="61000"/>
                </a:srgbClr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폭발 1 5"/>
          <p:cNvSpPr/>
          <p:nvPr/>
        </p:nvSpPr>
        <p:spPr>
          <a:xfrm>
            <a:off x="2658920" y="3283636"/>
            <a:ext cx="3672408" cy="2768584"/>
          </a:xfrm>
          <a:prstGeom prst="irregularSeal1">
            <a:avLst/>
          </a:prstGeom>
          <a:gradFill>
            <a:gsLst>
              <a:gs pos="0">
                <a:srgbClr val="FF1111">
                  <a:alpha val="48000"/>
                </a:srgbClr>
              </a:gs>
              <a:gs pos="50000">
                <a:srgbClr val="FFABAB">
                  <a:alpha val="77000"/>
                </a:srgbClr>
              </a:gs>
              <a:gs pos="100000">
                <a:srgbClr val="E99573">
                  <a:alpha val="61000"/>
                </a:srgbClr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1084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4" y="908720"/>
            <a:ext cx="9144000" cy="51435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221088"/>
            <a:ext cx="1118728" cy="1146696"/>
          </a:xfrm>
          <a:prstGeom prst="rect">
            <a:avLst/>
          </a:prstGeom>
        </p:spPr>
      </p:pic>
      <p:sp>
        <p:nvSpPr>
          <p:cNvPr id="7" name="폭발 1 6"/>
          <p:cNvSpPr/>
          <p:nvPr/>
        </p:nvSpPr>
        <p:spPr>
          <a:xfrm>
            <a:off x="6384032" y="4335282"/>
            <a:ext cx="1218096" cy="918308"/>
          </a:xfrm>
          <a:prstGeom prst="irregularSeal1">
            <a:avLst/>
          </a:prstGeom>
          <a:gradFill>
            <a:gsLst>
              <a:gs pos="0">
                <a:srgbClr val="FF1111">
                  <a:alpha val="48000"/>
                </a:srgbClr>
              </a:gs>
              <a:gs pos="50000">
                <a:srgbClr val="FFABAB">
                  <a:alpha val="77000"/>
                </a:srgbClr>
              </a:gs>
              <a:gs pos="100000">
                <a:srgbClr val="E99573">
                  <a:alpha val="61000"/>
                </a:srgbClr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폭발 1 7"/>
          <p:cNvSpPr/>
          <p:nvPr/>
        </p:nvSpPr>
        <p:spPr>
          <a:xfrm>
            <a:off x="5951984" y="3480470"/>
            <a:ext cx="1218096" cy="918308"/>
          </a:xfrm>
          <a:prstGeom prst="irregularSeal1">
            <a:avLst/>
          </a:prstGeom>
          <a:gradFill>
            <a:gsLst>
              <a:gs pos="0">
                <a:srgbClr val="FF1111">
                  <a:alpha val="48000"/>
                </a:srgbClr>
              </a:gs>
              <a:gs pos="50000">
                <a:srgbClr val="FFABAB">
                  <a:alpha val="77000"/>
                </a:srgbClr>
              </a:gs>
              <a:gs pos="100000">
                <a:srgbClr val="E99573">
                  <a:alpha val="61000"/>
                </a:srgbClr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폭발 1 8"/>
          <p:cNvSpPr/>
          <p:nvPr/>
        </p:nvSpPr>
        <p:spPr>
          <a:xfrm>
            <a:off x="9192344" y="3539133"/>
            <a:ext cx="1218096" cy="918308"/>
          </a:xfrm>
          <a:prstGeom prst="irregularSeal1">
            <a:avLst/>
          </a:prstGeom>
          <a:gradFill>
            <a:gsLst>
              <a:gs pos="0">
                <a:srgbClr val="FF1111">
                  <a:alpha val="48000"/>
                </a:srgbClr>
              </a:gs>
              <a:gs pos="50000">
                <a:srgbClr val="FFABAB">
                  <a:alpha val="77000"/>
                </a:srgbClr>
              </a:gs>
              <a:gs pos="100000">
                <a:srgbClr val="E99573">
                  <a:alpha val="61000"/>
                </a:srgbClr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폭발 1 9"/>
          <p:cNvSpPr/>
          <p:nvPr/>
        </p:nvSpPr>
        <p:spPr>
          <a:xfrm>
            <a:off x="8583296" y="4232126"/>
            <a:ext cx="1218096" cy="918308"/>
          </a:xfrm>
          <a:prstGeom prst="irregularSeal1">
            <a:avLst/>
          </a:prstGeom>
          <a:gradFill>
            <a:gsLst>
              <a:gs pos="0">
                <a:srgbClr val="FF1111">
                  <a:alpha val="48000"/>
                </a:srgbClr>
              </a:gs>
              <a:gs pos="50000">
                <a:srgbClr val="FFABAB">
                  <a:alpha val="77000"/>
                </a:srgbClr>
              </a:gs>
              <a:gs pos="100000">
                <a:srgbClr val="E99573">
                  <a:alpha val="61000"/>
                </a:srgbClr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4112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626652" y="872716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능력 </a:t>
            </a:r>
            <a:r>
              <a:rPr lang="ko-KR" altLang="en-US" sz="1400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공식값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힘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+100)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722291" y="875331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상수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+125)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810523" y="872716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백분율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+10%)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847528" y="836712"/>
            <a:ext cx="1584176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공격력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400" dirty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(467.5)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837391" y="1016732"/>
            <a:ext cx="360040" cy="2880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>
            <a:stCxn id="3" idx="3"/>
            <a:endCxn id="4" idx="1"/>
          </p:cNvCxnSpPr>
          <p:nvPr/>
        </p:nvCxnSpPr>
        <p:spPr>
          <a:xfrm>
            <a:off x="6098817" y="1160749"/>
            <a:ext cx="623475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4" idx="3"/>
            <a:endCxn id="5" idx="1"/>
          </p:cNvCxnSpPr>
          <p:nvPr/>
        </p:nvCxnSpPr>
        <p:spPr>
          <a:xfrm flipV="1">
            <a:off x="8194455" y="1160749"/>
            <a:ext cx="616068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4626652" y="2189583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능력 </a:t>
            </a:r>
            <a:r>
              <a:rPr lang="ko-KR" altLang="en-US" sz="1400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공식값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근성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+80)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722291" y="2192198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상수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방어력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+100)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10523" y="2189583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백분율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방어력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+15%)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847528" y="2153579"/>
            <a:ext cx="1584176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방어력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1400" dirty="0">
                <a:solidFill>
                  <a:schemeClr val="accent5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en-US" altLang="ko-KR" sz="1400" dirty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(391 = 30.07%)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837391" y="2333599"/>
            <a:ext cx="360040" cy="2880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>
            <a:stCxn id="10" idx="3"/>
            <a:endCxn id="11" idx="1"/>
          </p:cNvCxnSpPr>
          <p:nvPr/>
        </p:nvCxnSpPr>
        <p:spPr>
          <a:xfrm>
            <a:off x="6098817" y="2477616"/>
            <a:ext cx="623475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11" idx="3"/>
            <a:endCxn id="12" idx="1"/>
          </p:cNvCxnSpPr>
          <p:nvPr/>
        </p:nvCxnSpPr>
        <p:spPr>
          <a:xfrm flipV="1">
            <a:off x="8194455" y="2477616"/>
            <a:ext cx="616068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4639278" y="3506450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능력 </a:t>
            </a:r>
            <a:r>
              <a:rPr lang="ko-KR" altLang="en-US" sz="1400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공식값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민첩성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+50)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734917" y="3509065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상수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치명타율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10.0)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823149" y="3506450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백분율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+7.5%)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860154" y="3470446"/>
            <a:ext cx="1584176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치명타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400" dirty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(39.675%)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3850017" y="3650466"/>
            <a:ext cx="360040" cy="2880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>
            <a:stCxn id="17" idx="3"/>
            <a:endCxn id="18" idx="1"/>
          </p:cNvCxnSpPr>
          <p:nvPr/>
        </p:nvCxnSpPr>
        <p:spPr>
          <a:xfrm>
            <a:off x="6111443" y="3794483"/>
            <a:ext cx="623475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>
            <a:stCxn id="18" idx="3"/>
            <a:endCxn id="19" idx="1"/>
          </p:cNvCxnSpPr>
          <p:nvPr/>
        </p:nvCxnSpPr>
        <p:spPr>
          <a:xfrm flipV="1">
            <a:off x="8207081" y="3794483"/>
            <a:ext cx="616068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652995" y="4889428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능력 </a:t>
            </a:r>
            <a:r>
              <a:rPr lang="ko-KR" altLang="en-US" sz="1400" dirty="0" err="1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공식값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민첩성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+50)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748634" y="4892043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상수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 err="1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회피율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5.0)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836866" y="4889428"/>
            <a:ext cx="147216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백분율</a:t>
            </a:r>
            <a:endParaRPr lang="en-US" altLang="ko-KR" sz="14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공격력 </a:t>
            </a:r>
            <a:r>
              <a:rPr lang="en-US" altLang="ko-KR" sz="1200" dirty="0">
                <a:solidFill>
                  <a:srgbClr val="006600"/>
                </a:solidFill>
                <a:latin typeface="Adobe 고딕 Std B" pitchFamily="34" charset="-127"/>
                <a:ea typeface="Adobe 고딕 Std B" pitchFamily="34" charset="-127"/>
              </a:rPr>
              <a:t>+15%)</a:t>
            </a:r>
            <a:endParaRPr lang="ko-KR" altLang="en-US" sz="12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873871" y="4853424"/>
            <a:ext cx="1584176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회피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en-US" altLang="ko-KR" sz="1400" dirty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(36.5%)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3863734" y="5033444"/>
            <a:ext cx="360040" cy="2880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>
            <a:stCxn id="24" idx="3"/>
            <a:endCxn id="25" idx="1"/>
          </p:cNvCxnSpPr>
          <p:nvPr/>
        </p:nvCxnSpPr>
        <p:spPr>
          <a:xfrm>
            <a:off x="6125160" y="5177461"/>
            <a:ext cx="623475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stCxn id="25" idx="3"/>
            <a:endCxn id="26" idx="1"/>
          </p:cNvCxnSpPr>
          <p:nvPr/>
        </p:nvCxnSpPr>
        <p:spPr>
          <a:xfrm flipV="1">
            <a:off x="8220798" y="5177461"/>
            <a:ext cx="616068" cy="26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92971" y="1550358"/>
            <a:ext cx="560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결과값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: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467.5 =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((100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 3) + 125) + ((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(100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 3) + 125)  10%)</a:t>
            </a:r>
          </a:p>
          <a:p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물리피해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: 467.5 =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공격력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  1.0</a:t>
            </a:r>
            <a:endParaRPr lang="ko-KR" altLang="en-US" sz="1400" dirty="0">
              <a:solidFill>
                <a:schemeClr val="accent6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9537" y="2852936"/>
            <a:ext cx="5235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결과값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: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391 =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((80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 3) + 100) + ((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(80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 3) + 100)  15%)</a:t>
            </a:r>
          </a:p>
          <a:p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물리피해 방어율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: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약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30.07% = log(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방어력 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3.0)  10.0</a:t>
            </a:r>
            <a:endParaRPr lang="ko-KR" altLang="en-US" sz="1400" dirty="0">
              <a:solidFill>
                <a:schemeClr val="accent6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19536" y="4201924"/>
            <a:ext cx="6001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결과값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: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37.675 =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((50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 0.5) + 10.0) + (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((50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 0.5) + 10.0)  7.5%)</a:t>
            </a:r>
          </a:p>
          <a:p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치명타 확률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: 39.675% = (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치명타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  1.0) + (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레벨 값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20  0.1)</a:t>
            </a:r>
            <a:endParaRPr lang="ko-KR" altLang="en-US" sz="1400" dirty="0">
              <a:solidFill>
                <a:schemeClr val="accent6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19536" y="5589240"/>
            <a:ext cx="5532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결과값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: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34.5 =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((50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 0.5) + 5.0) +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(((50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 0.5) + 5.0)  15%)</a:t>
            </a:r>
          </a:p>
          <a:p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회피 확률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: 36.5% = (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회피 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1.0) + (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레벨 값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  <a:sym typeface="Wingdings 2" panose="05020102010507070707" pitchFamily="18" charset="2"/>
              </a:rPr>
              <a:t>20  0.1)</a:t>
            </a:r>
            <a:endParaRPr lang="ko-KR" altLang="en-US" sz="1400" dirty="0">
              <a:solidFill>
                <a:schemeClr val="accent6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09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703512" y="1484785"/>
            <a:ext cx="7560840" cy="4824535"/>
          </a:xfrm>
          <a:prstGeom prst="roundRect">
            <a:avLst>
              <a:gd name="adj" fmla="val 596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855912" y="1637186"/>
            <a:ext cx="7264424" cy="1143743"/>
          </a:xfrm>
          <a:prstGeom prst="roundRect">
            <a:avLst>
              <a:gd name="adj" fmla="val 138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847528" y="2924945"/>
            <a:ext cx="7264424" cy="1143743"/>
          </a:xfrm>
          <a:prstGeom prst="roundRect">
            <a:avLst>
              <a:gd name="adj" fmla="val 138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847528" y="4221089"/>
            <a:ext cx="7264424" cy="1143743"/>
          </a:xfrm>
          <a:prstGeom prst="roundRect">
            <a:avLst>
              <a:gd name="adj" fmla="val 138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31904" y="5517232"/>
            <a:ext cx="1872208" cy="648072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CASH SHOP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248128" y="5517232"/>
            <a:ext cx="187220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Cooper Std Black" pitchFamily="18" charset="0"/>
              </a:rPr>
              <a:t>BACK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1847528" y="5589240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b="1" dirty="0">
                <a:solidFill>
                  <a:schemeClr val="tx1"/>
                </a:solidFill>
              </a:rPr>
              <a:t>200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4" name="Picture 4" descr="D:\그림\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7" y="5589241"/>
            <a:ext cx="452115" cy="452115"/>
          </a:xfrm>
          <a:prstGeom prst="rect">
            <a:avLst/>
          </a:prstGeom>
          <a:noFill/>
        </p:spPr>
      </p:pic>
      <p:sp>
        <p:nvSpPr>
          <p:cNvPr id="48" name="모서리가 둥근 직사각형 47"/>
          <p:cNvSpPr/>
          <p:nvPr/>
        </p:nvSpPr>
        <p:spPr>
          <a:xfrm>
            <a:off x="3647728" y="4509120"/>
            <a:ext cx="3888432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oper Std Black" pitchFamily="18" charset="0"/>
              </a:rPr>
              <a:t>NEW GAME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647728" y="3212976"/>
            <a:ext cx="3888432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oper Std Black" pitchFamily="18" charset="0"/>
              </a:rPr>
              <a:t>NEW GAME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647728" y="1916832"/>
            <a:ext cx="3888432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oper Std Black" pitchFamily="18" charset="0"/>
              </a:rPr>
              <a:t>NEW GAME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503712" y="980728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Enchanted Effect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3503712" y="2155541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State Effect</a:t>
            </a: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무기 공격력 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+30)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503712" y="3376042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Enchanted Effect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703512" y="4725144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State Effect</a:t>
            </a: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방어력 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+8%)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503712" y="4725144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State Effect</a:t>
            </a: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이동속도 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+5%)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303912" y="4725144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State Effect</a:t>
            </a: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힘 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+15)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9" name="직선 연결선 8"/>
          <p:cNvCxnSpPr>
            <a:stCxn id="2" idx="2"/>
            <a:endCxn id="3" idx="0"/>
          </p:cNvCxnSpPr>
          <p:nvPr/>
        </p:nvCxnSpPr>
        <p:spPr>
          <a:xfrm>
            <a:off x="4223792" y="1628801"/>
            <a:ext cx="0" cy="526741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stCxn id="4" idx="2"/>
            <a:endCxn id="6" idx="0"/>
          </p:cNvCxnSpPr>
          <p:nvPr/>
        </p:nvCxnSpPr>
        <p:spPr>
          <a:xfrm>
            <a:off x="4223792" y="4024114"/>
            <a:ext cx="0" cy="70103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4" idx="2"/>
            <a:endCxn id="5" idx="0"/>
          </p:cNvCxnSpPr>
          <p:nvPr/>
        </p:nvCxnSpPr>
        <p:spPr>
          <a:xfrm rot="5400000">
            <a:off x="2973177" y="3474529"/>
            <a:ext cx="701030" cy="1800200"/>
          </a:xfrm>
          <a:prstGeom prst="bentConnector3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꺾인 연결선 15"/>
          <p:cNvCxnSpPr>
            <a:stCxn id="4" idx="2"/>
            <a:endCxn id="7" idx="0"/>
          </p:cNvCxnSpPr>
          <p:nvPr/>
        </p:nvCxnSpPr>
        <p:spPr>
          <a:xfrm rot="16200000" flipH="1">
            <a:off x="4773377" y="3474529"/>
            <a:ext cx="701030" cy="1800200"/>
          </a:xfrm>
          <a:prstGeom prst="bentConnector3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7320136" y="908720"/>
            <a:ext cx="2448272" cy="7920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지속시간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영구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총 누적횟수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1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320136" y="3304034"/>
            <a:ext cx="2448272" cy="7920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지속시간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30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초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총 누적횟수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1</a:t>
            </a:r>
          </a:p>
        </p:txBody>
      </p:sp>
      <p:cxnSp>
        <p:nvCxnSpPr>
          <p:cNvPr id="20" name="직선 화살표 연결선 19"/>
          <p:cNvCxnSpPr>
            <a:stCxn id="17" idx="1"/>
          </p:cNvCxnSpPr>
          <p:nvPr/>
        </p:nvCxnSpPr>
        <p:spPr>
          <a:xfrm flipH="1">
            <a:off x="4943872" y="1304764"/>
            <a:ext cx="237626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18" idx="1"/>
            <a:endCxn id="4" idx="3"/>
          </p:cNvCxnSpPr>
          <p:nvPr/>
        </p:nvCxnSpPr>
        <p:spPr>
          <a:xfrm flipH="1">
            <a:off x="4943872" y="3700078"/>
            <a:ext cx="237626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9821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935760" y="2996952"/>
            <a:ext cx="936104" cy="93610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7007510" y="3029964"/>
            <a:ext cx="954106" cy="95410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63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s://cdn2.iconfinder.com/data/icons/windows-8-metro-style/128/one_fing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44" y="35730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806216" y="2314818"/>
            <a:ext cx="2664296" cy="1126200"/>
          </a:xfrm>
          <a:prstGeom prst="roundRect">
            <a:avLst>
              <a:gd name="adj" fmla="val 437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r>
              <a:rPr lang="ko-KR" altLang="en-US" sz="14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눈폭풍</a:t>
            </a:r>
            <a:endParaRPr lang="en-US" altLang="ko-KR" sz="14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4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냉기피해 </a:t>
            </a:r>
            <a:r>
              <a:rPr lang="en-US" altLang="ko-KR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140 ~ 180</a:t>
            </a:r>
          </a:p>
          <a:p>
            <a:r>
              <a:rPr lang="ko-KR" altLang="en-US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적중된 적 </a:t>
            </a:r>
            <a:r>
              <a:rPr lang="en-US" altLang="ko-KR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r>
              <a:rPr lang="ko-KR" altLang="en-US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초간 얼림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7484563" y="1844824"/>
            <a:ext cx="2664296" cy="1342224"/>
          </a:xfrm>
          <a:prstGeom prst="roundRect">
            <a:avLst>
              <a:gd name="adj" fmla="val 437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r>
              <a:rPr lang="ko-KR" altLang="en-US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대천사의 축복</a:t>
            </a:r>
            <a:endParaRPr lang="en-US" altLang="ko-KR" sz="14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14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공격력 </a:t>
            </a:r>
            <a:r>
              <a:rPr lang="en-US" altLang="ko-KR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+100</a:t>
            </a:r>
          </a:p>
          <a:p>
            <a:r>
              <a:rPr lang="ko-KR" altLang="en-US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방어력 </a:t>
            </a:r>
            <a:r>
              <a:rPr lang="en-US" altLang="ko-KR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+50</a:t>
            </a:r>
          </a:p>
          <a:p>
            <a:r>
              <a:rPr lang="ko-KR" altLang="en-US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이동속도 </a:t>
            </a:r>
            <a:r>
              <a:rPr lang="en-US" altLang="ko-KR" sz="14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+30%</a:t>
            </a:r>
          </a:p>
          <a:p>
            <a:endParaRPr lang="ko-KR" altLang="en-US" sz="14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Picture 2" descr="https://cdn2.iconfinder.com/data/icons/windows-8-metro-style/128/one_fing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97" y="35730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사각형 설명선 7"/>
          <p:cNvSpPr/>
          <p:nvPr/>
        </p:nvSpPr>
        <p:spPr>
          <a:xfrm>
            <a:off x="5015880" y="3682116"/>
            <a:ext cx="1553480" cy="501881"/>
          </a:xfrm>
          <a:prstGeom prst="wedgeRoundRectCallout">
            <a:avLst>
              <a:gd name="adj1" fmla="val -64867"/>
              <a:gd name="adj2" fmla="val -78488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부여효과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(Enchanted Effect)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894448" y="2137791"/>
            <a:ext cx="1553480" cy="501881"/>
          </a:xfrm>
          <a:prstGeom prst="wedgeRoundRectCallout">
            <a:avLst>
              <a:gd name="adj1" fmla="val -70999"/>
              <a:gd name="adj2" fmla="val 107502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상태효과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(State Effect)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819797" y="2827327"/>
            <a:ext cx="1841512" cy="263050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484563" y="2573930"/>
            <a:ext cx="1841512" cy="263050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5671254" y="2137791"/>
            <a:ext cx="1553480" cy="501881"/>
          </a:xfrm>
          <a:prstGeom prst="wedgeRoundRectCallout">
            <a:avLst>
              <a:gd name="adj1" fmla="val 72476"/>
              <a:gd name="adj2" fmla="val 65749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상태효과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(State Effect)</a:t>
            </a:r>
          </a:p>
        </p:txBody>
      </p:sp>
    </p:spTree>
    <p:extLst>
      <p:ext uri="{BB962C8B-B14F-4D97-AF65-F5344CB8AC3E}">
        <p14:creationId xmlns:p14="http://schemas.microsoft.com/office/powerpoint/2010/main" val="12319995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47828" y="1037084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시전자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상태 검사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죽음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무력화 등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540037" y="309329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사용 비용이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충분한가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135560" y="1037084"/>
            <a:ext cx="1296144" cy="576064"/>
          </a:xfrm>
          <a:prstGeom prst="roundRect">
            <a:avLst/>
          </a:prstGeom>
          <a:gradFill>
            <a:gsLst>
              <a:gs pos="0">
                <a:srgbClr val="DDF2FF"/>
              </a:gs>
              <a:gs pos="36000">
                <a:srgbClr val="E9F3F3"/>
              </a:gs>
              <a:gs pos="69000">
                <a:srgbClr val="D1E8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스킬 사용 </a:t>
            </a:r>
            <a:endParaRPr lang="en-US" altLang="ko-KR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시작</a:t>
            </a:r>
          </a:p>
        </p:txBody>
      </p:sp>
      <p:cxnSp>
        <p:nvCxnSpPr>
          <p:cNvPr id="6" name="직선 화살표 연결선 5"/>
          <p:cNvCxnSpPr>
            <a:endCxn id="3" idx="0"/>
          </p:cNvCxnSpPr>
          <p:nvPr/>
        </p:nvCxnSpPr>
        <p:spPr>
          <a:xfrm>
            <a:off x="5476141" y="2659154"/>
            <a:ext cx="0" cy="434138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모서리가 둥근 직사각형 6"/>
          <p:cNvSpPr/>
          <p:nvPr/>
        </p:nvSpPr>
        <p:spPr>
          <a:xfrm>
            <a:off x="8771467" y="5239625"/>
            <a:ext cx="1296144" cy="576064"/>
          </a:xfrm>
          <a:prstGeom prst="roundRect">
            <a:avLst/>
          </a:prstGeom>
          <a:gradFill>
            <a:gsLst>
              <a:gs pos="0">
                <a:srgbClr val="DDF2FF"/>
              </a:gs>
              <a:gs pos="36000">
                <a:srgbClr val="E9F3F3"/>
              </a:gs>
              <a:gs pos="69000">
                <a:srgbClr val="D1E8FF"/>
              </a:gs>
              <a:gs pos="100000">
                <a:srgbClr val="CCECFF"/>
              </a:gs>
            </a:gsLst>
            <a:lin ang="5400000" scaled="1"/>
          </a:gra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스킬 발사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2811" y="2719734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082" y="33117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9861" y="3212977"/>
            <a:ext cx="4090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4848" y="5655486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540037" y="412432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스킬의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사정거리 안에</a:t>
            </a:r>
            <a:endParaRPr lang="en-US" altLang="ko-KR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목표가 존재하나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2811" y="3737069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540037" y="5129370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스킬을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사용하기에 유효한 목표 대상인가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9" name="꺾인 연결선 18"/>
          <p:cNvCxnSpPr>
            <a:stCxn id="2" idx="1"/>
            <a:endCxn id="25" idx="3"/>
          </p:cNvCxnSpPr>
          <p:nvPr/>
        </p:nvCxnSpPr>
        <p:spPr>
          <a:xfrm rot="10800000" flipV="1">
            <a:off x="3439863" y="1325116"/>
            <a:ext cx="1107967" cy="4092286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82810" y="4768041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143717" y="5129371"/>
            <a:ext cx="1296144" cy="5760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3000">
                <a:schemeClr val="accent2">
                  <a:lumMod val="45000"/>
                  <a:lumOff val="55000"/>
                </a:schemeClr>
              </a:gs>
              <a:gs pos="81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스킬 사용</a:t>
            </a:r>
            <a:endParaRPr lang="en-US" altLang="ko-KR" sz="1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실패</a:t>
            </a:r>
            <a:endParaRPr lang="en-US" altLang="ko-KR" sz="1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543636" y="2083090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스킬 재사용 대기시간이 지났나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2811" y="1709620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Yes</a:t>
            </a:r>
          </a:p>
        </p:txBody>
      </p:sp>
      <p:cxnSp>
        <p:nvCxnSpPr>
          <p:cNvPr id="29" name="직선 화살표 연결선 28"/>
          <p:cNvCxnSpPr>
            <a:stCxn id="2" idx="2"/>
            <a:endCxn id="27" idx="0"/>
          </p:cNvCxnSpPr>
          <p:nvPr/>
        </p:nvCxnSpPr>
        <p:spPr>
          <a:xfrm flipH="1">
            <a:off x="5479740" y="1613148"/>
            <a:ext cx="4192" cy="469942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3" idx="2"/>
            <a:endCxn id="16" idx="0"/>
          </p:cNvCxnSpPr>
          <p:nvPr/>
        </p:nvCxnSpPr>
        <p:spPr>
          <a:xfrm>
            <a:off x="5476141" y="3669356"/>
            <a:ext cx="0" cy="454966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16" idx="2"/>
            <a:endCxn id="18" idx="0"/>
          </p:cNvCxnSpPr>
          <p:nvPr/>
        </p:nvCxnSpPr>
        <p:spPr>
          <a:xfrm>
            <a:off x="5476141" y="4700386"/>
            <a:ext cx="0" cy="428984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꺾인 연결선 48"/>
          <p:cNvCxnSpPr>
            <a:stCxn id="4" idx="0"/>
            <a:endCxn id="2" idx="0"/>
          </p:cNvCxnSpPr>
          <p:nvPr/>
        </p:nvCxnSpPr>
        <p:spPr>
          <a:xfrm rot="5400000" flipH="1" flipV="1">
            <a:off x="4133782" y="-313066"/>
            <a:ext cx="12700" cy="2700300"/>
          </a:xfrm>
          <a:prstGeom prst="bentConnector3">
            <a:avLst>
              <a:gd name="adj1" fmla="val 285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18" idx="2"/>
            <a:endCxn id="7" idx="2"/>
          </p:cNvCxnSpPr>
          <p:nvPr/>
        </p:nvCxnSpPr>
        <p:spPr>
          <a:xfrm rot="16200000" flipH="1">
            <a:off x="7392714" y="3788862"/>
            <a:ext cx="110255" cy="3943398"/>
          </a:xfrm>
          <a:prstGeom prst="bentConnector3">
            <a:avLst>
              <a:gd name="adj1" fmla="val 307338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27" idx="1"/>
          </p:cNvCxnSpPr>
          <p:nvPr/>
        </p:nvCxnSpPr>
        <p:spPr>
          <a:xfrm flipH="1">
            <a:off x="3985574" y="2371122"/>
            <a:ext cx="5580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stCxn id="3" idx="1"/>
          </p:cNvCxnSpPr>
          <p:nvPr/>
        </p:nvCxnSpPr>
        <p:spPr>
          <a:xfrm flipH="1">
            <a:off x="3981975" y="3381324"/>
            <a:ext cx="5580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>
            <a:stCxn id="16" idx="1"/>
          </p:cNvCxnSpPr>
          <p:nvPr/>
        </p:nvCxnSpPr>
        <p:spPr>
          <a:xfrm flipH="1">
            <a:off x="3981975" y="4412354"/>
            <a:ext cx="55806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stCxn id="18" idx="1"/>
          </p:cNvCxnSpPr>
          <p:nvPr/>
        </p:nvCxnSpPr>
        <p:spPr>
          <a:xfrm flipH="1">
            <a:off x="3986167" y="5417402"/>
            <a:ext cx="55387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994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ransformyourlife21days.org/wp-content/uploads/2013/07/Fire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36438" y="3710972"/>
            <a:ext cx="834412" cy="9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웃는 얼굴 2"/>
          <p:cNvSpPr/>
          <p:nvPr/>
        </p:nvSpPr>
        <p:spPr>
          <a:xfrm>
            <a:off x="8386098" y="1252530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포인트가 4개인 별 4"/>
          <p:cNvSpPr/>
          <p:nvPr/>
        </p:nvSpPr>
        <p:spPr>
          <a:xfrm>
            <a:off x="3597181" y="1152632"/>
            <a:ext cx="576064" cy="634618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웃는 얼굴 5"/>
          <p:cNvSpPr/>
          <p:nvPr/>
        </p:nvSpPr>
        <p:spPr>
          <a:xfrm>
            <a:off x="3201522" y="1217913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폭발 1 6"/>
          <p:cNvSpPr/>
          <p:nvPr/>
        </p:nvSpPr>
        <p:spPr>
          <a:xfrm>
            <a:off x="8042688" y="3653528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웃는 얼굴 7"/>
          <p:cNvSpPr/>
          <p:nvPr/>
        </p:nvSpPr>
        <p:spPr>
          <a:xfrm>
            <a:off x="8439979" y="3871288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웃는 얼굴 10"/>
          <p:cNvSpPr/>
          <p:nvPr/>
        </p:nvSpPr>
        <p:spPr>
          <a:xfrm>
            <a:off x="3255403" y="3836671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384512" y="1835579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스킬을</a:t>
            </a:r>
            <a:r>
              <a:rPr lang="ko-KR" altLang="en-US" sz="140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사용한 상태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4512" y="4439416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스킬 결과가 적용됨</a:t>
            </a:r>
          </a:p>
        </p:txBody>
      </p:sp>
      <p:pic>
        <p:nvPicPr>
          <p:cNvPr id="4" name="Picture 2" descr="http://transformyourlife21days.org/wp-content/uploads/2013/07/Fire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2535" y="953246"/>
            <a:ext cx="834412" cy="9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웃는 얼굴 13"/>
          <p:cNvSpPr/>
          <p:nvPr/>
        </p:nvSpPr>
        <p:spPr>
          <a:xfrm>
            <a:off x="8435661" y="2548999"/>
            <a:ext cx="504056" cy="504056"/>
          </a:xfrm>
          <a:prstGeom prst="smileyFac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4개인 별 14"/>
          <p:cNvSpPr/>
          <p:nvPr/>
        </p:nvSpPr>
        <p:spPr>
          <a:xfrm>
            <a:off x="3651062" y="2481810"/>
            <a:ext cx="576064" cy="634618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웃는 얼굴 15"/>
          <p:cNvSpPr/>
          <p:nvPr/>
        </p:nvSpPr>
        <p:spPr>
          <a:xfrm>
            <a:off x="3255403" y="2547091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292114" y="3199404"/>
            <a:ext cx="3988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스킬을</a:t>
            </a:r>
            <a:r>
              <a:rPr lang="ko-KR" altLang="en-US" sz="140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사용했지만</a:t>
            </a:r>
            <a:r>
              <a:rPr lang="en-US" altLang="ko-KR" sz="140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아직 결과 판정은 나지 않음</a:t>
            </a:r>
          </a:p>
        </p:txBody>
      </p:sp>
      <p:pic>
        <p:nvPicPr>
          <p:cNvPr id="18" name="Picture 2" descr="http://transformyourlife21days.org/wp-content/uploads/2013/07/Fireb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37095" y="2347146"/>
            <a:ext cx="834412" cy="9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992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506676" y="1916830"/>
            <a:ext cx="1188000" cy="540000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판매 가능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(Enable Sell)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231904" y="548680"/>
            <a:ext cx="1188000" cy="540000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아이템</a:t>
            </a:r>
            <a:r>
              <a:rPr lang="en-US" altLang="ko-KR" sz="10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10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0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(Item)</a:t>
            </a:r>
            <a:endParaRPr lang="ko-KR" altLang="en-US" sz="10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288676" y="1916830"/>
            <a:ext cx="1188000" cy="540000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보관 가능</a:t>
            </a:r>
            <a:endParaRPr lang="en-US" altLang="ko-KR" sz="1000" dirty="0" smtClean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(Storable)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" name="꺾인 연결선 9"/>
          <p:cNvCxnSpPr>
            <a:stCxn id="5" idx="2"/>
            <a:endCxn id="4" idx="0"/>
          </p:cNvCxnSpPr>
          <p:nvPr/>
        </p:nvCxnSpPr>
        <p:spPr>
          <a:xfrm rot="5400000">
            <a:off x="4049215" y="140141"/>
            <a:ext cx="828150" cy="2725228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11"/>
          <p:cNvCxnSpPr>
            <a:stCxn id="5" idx="2"/>
            <a:endCxn id="6" idx="0"/>
          </p:cNvCxnSpPr>
          <p:nvPr/>
        </p:nvCxnSpPr>
        <p:spPr>
          <a:xfrm rot="5400000">
            <a:off x="4940215" y="1031141"/>
            <a:ext cx="828150" cy="943228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모서리가 둥근 직사각형 160"/>
          <p:cNvSpPr/>
          <p:nvPr/>
        </p:nvSpPr>
        <p:spPr>
          <a:xfrm>
            <a:off x="6168008" y="1916830"/>
            <a:ext cx="1188000" cy="540000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모델</a:t>
            </a:r>
            <a:endParaRPr lang="en-US" altLang="ko-KR" sz="1000" dirty="0" smtClean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(Storable)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135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06109" y="2988434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장신구</a:t>
            </a:r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0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Accessory</a:t>
            </a:r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1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06676" y="1916830"/>
            <a:ext cx="1188000" cy="540000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장비 아이템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Equipment)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231904" y="548680"/>
            <a:ext cx="1188000" cy="540000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아이템</a:t>
            </a:r>
            <a:r>
              <a:rPr lang="en-US" altLang="ko-KR" sz="10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10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0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(Item)</a:t>
            </a:r>
            <a:endParaRPr lang="ko-KR" altLang="en-US" sz="10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937092" y="1923179"/>
            <a:ext cx="1188000" cy="540000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재화</a:t>
            </a:r>
            <a:endParaRPr lang="en-US" altLang="ko-KR" sz="1000" dirty="0" smtClean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(Worth)</a:t>
            </a:r>
            <a:endParaRPr lang="en-US" altLang="ko-KR" sz="1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836924" y="2988434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무기</a:t>
            </a:r>
            <a:endParaRPr lang="en-US" altLang="ko-KR" sz="1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Weapon)</a:t>
            </a:r>
            <a:endParaRPr lang="en-US" altLang="ko-KR" sz="1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582453" y="4614733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사용권</a:t>
            </a:r>
            <a:endParaRPr lang="en-US" altLang="ko-KR" sz="10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(Ticket)</a:t>
            </a:r>
          </a:p>
        </p:txBody>
      </p:sp>
      <p:cxnSp>
        <p:nvCxnSpPr>
          <p:cNvPr id="10" name="꺾인 연결선 9"/>
          <p:cNvCxnSpPr>
            <a:stCxn id="5" idx="2"/>
            <a:endCxn id="4" idx="0"/>
          </p:cNvCxnSpPr>
          <p:nvPr/>
        </p:nvCxnSpPr>
        <p:spPr>
          <a:xfrm rot="5400000">
            <a:off x="4049215" y="140141"/>
            <a:ext cx="828150" cy="2725228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11"/>
          <p:cNvCxnSpPr>
            <a:stCxn id="5" idx="2"/>
            <a:endCxn id="6" idx="0"/>
          </p:cNvCxnSpPr>
          <p:nvPr/>
        </p:nvCxnSpPr>
        <p:spPr>
          <a:xfrm rot="16200000" flipH="1">
            <a:off x="6761249" y="153335"/>
            <a:ext cx="834499" cy="2705188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stCxn id="4" idx="2"/>
            <a:endCxn id="3" idx="3"/>
          </p:cNvCxnSpPr>
          <p:nvPr/>
        </p:nvCxnSpPr>
        <p:spPr>
          <a:xfrm rot="5400000">
            <a:off x="2296591" y="2454349"/>
            <a:ext cx="801604" cy="806567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>
            <a:stCxn id="4" idx="2"/>
            <a:endCxn id="7" idx="1"/>
          </p:cNvCxnSpPr>
          <p:nvPr/>
        </p:nvCxnSpPr>
        <p:spPr>
          <a:xfrm rot="16200000" flipH="1">
            <a:off x="3067998" y="2489508"/>
            <a:ext cx="801604" cy="736248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>
            <a:stCxn id="6" idx="2"/>
            <a:endCxn id="36" idx="3"/>
          </p:cNvCxnSpPr>
          <p:nvPr/>
        </p:nvCxnSpPr>
        <p:spPr>
          <a:xfrm rot="5400000">
            <a:off x="7746388" y="2473731"/>
            <a:ext cx="795256" cy="77415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stCxn id="6" idx="2"/>
            <a:endCxn id="37" idx="3"/>
          </p:cNvCxnSpPr>
          <p:nvPr/>
        </p:nvCxnSpPr>
        <p:spPr>
          <a:xfrm rot="5400000">
            <a:off x="7348145" y="2885488"/>
            <a:ext cx="1605256" cy="760639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27"/>
          <p:cNvSpPr/>
          <p:nvPr/>
        </p:nvSpPr>
        <p:spPr>
          <a:xfrm>
            <a:off x="1106109" y="3798435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방어구</a:t>
            </a:r>
            <a:endParaRPr lang="en-US" altLang="ko-KR" sz="10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(Armor)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568940" y="2988435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화폐</a:t>
            </a:r>
            <a:endParaRPr lang="en-US" altLang="ko-KR" sz="10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(Money)</a:t>
            </a:r>
            <a:endParaRPr lang="ko-KR" altLang="en-US" sz="1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582453" y="3798435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입장권</a:t>
            </a:r>
            <a:endParaRPr lang="en-US" altLang="ko-KR" sz="10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(Admission)</a:t>
            </a:r>
            <a:endParaRPr lang="ko-KR" altLang="en-US" sz="1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9305244" y="2988435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뽑기</a:t>
            </a:r>
            <a:endParaRPr lang="en-US" altLang="ko-KR" sz="10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(Lottery)</a:t>
            </a:r>
            <a:endParaRPr lang="ko-KR" altLang="en-US" sz="1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9305244" y="3798435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재료</a:t>
            </a:r>
            <a:endParaRPr lang="en-US" altLang="ko-KR" sz="10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(Resource)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9305244" y="4614733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룬스톤</a:t>
            </a:r>
            <a:endParaRPr lang="en-US" altLang="ko-KR" sz="10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0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Runestone</a:t>
            </a:r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cxnSp>
        <p:nvCxnSpPr>
          <p:cNvPr id="1024" name="꺾인 연결선 1023"/>
          <p:cNvCxnSpPr>
            <a:stCxn id="6" idx="2"/>
            <a:endCxn id="39" idx="1"/>
          </p:cNvCxnSpPr>
          <p:nvPr/>
        </p:nvCxnSpPr>
        <p:spPr>
          <a:xfrm rot="16200000" flipH="1">
            <a:off x="8520540" y="2473731"/>
            <a:ext cx="795256" cy="77415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꺾인 연결선 1026"/>
          <p:cNvCxnSpPr>
            <a:stCxn id="6" idx="2"/>
            <a:endCxn id="40" idx="1"/>
          </p:cNvCxnSpPr>
          <p:nvPr/>
        </p:nvCxnSpPr>
        <p:spPr>
          <a:xfrm rot="16200000" flipH="1">
            <a:off x="8115540" y="2878731"/>
            <a:ext cx="1605256" cy="77415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꺾인 연결선 1028"/>
          <p:cNvCxnSpPr>
            <a:stCxn id="6" idx="2"/>
            <a:endCxn id="41" idx="1"/>
          </p:cNvCxnSpPr>
          <p:nvPr/>
        </p:nvCxnSpPr>
        <p:spPr>
          <a:xfrm rot="16200000" flipH="1">
            <a:off x="7707391" y="3286880"/>
            <a:ext cx="2421554" cy="77415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꺾인 연결선 1034"/>
          <p:cNvCxnSpPr>
            <a:stCxn id="6" idx="2"/>
            <a:endCxn id="8" idx="3"/>
          </p:cNvCxnSpPr>
          <p:nvPr/>
        </p:nvCxnSpPr>
        <p:spPr>
          <a:xfrm rot="5400000">
            <a:off x="6939996" y="3293637"/>
            <a:ext cx="2421554" cy="760639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꺾인 연결선 1042"/>
          <p:cNvCxnSpPr>
            <a:stCxn id="4" idx="2"/>
            <a:endCxn id="28" idx="3"/>
          </p:cNvCxnSpPr>
          <p:nvPr/>
        </p:nvCxnSpPr>
        <p:spPr>
          <a:xfrm rot="5400000">
            <a:off x="1891591" y="2859349"/>
            <a:ext cx="1611605" cy="806567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>
            <a:off x="3836924" y="3798435"/>
            <a:ext cx="1188000" cy="540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아바타</a:t>
            </a:r>
            <a:endParaRPr lang="en-US" altLang="ko-KR" sz="1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Avatar)</a:t>
            </a:r>
            <a:endParaRPr lang="en-US" altLang="ko-KR" sz="1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6" name="꺾인 연결선 15"/>
          <p:cNvCxnSpPr>
            <a:stCxn id="4" idx="2"/>
            <a:endCxn id="27" idx="1"/>
          </p:cNvCxnSpPr>
          <p:nvPr/>
        </p:nvCxnSpPr>
        <p:spPr>
          <a:xfrm rot="16200000" flipH="1">
            <a:off x="2662998" y="2894508"/>
            <a:ext cx="1611605" cy="736248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240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6384032" y="3104963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소모성 아이템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(Consume Item)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782788" y="3104963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착용 아이템</a:t>
            </a:r>
            <a:endParaRPr lang="en-US" altLang="ko-KR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(Wearable Item)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2934916" y="1556792"/>
            <a:ext cx="1440160" cy="65745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장비 아이템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Equipment)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03912" y="260648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아이템</a:t>
            </a:r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(Item)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680176" y="1556793"/>
            <a:ext cx="1440160" cy="65745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재화</a:t>
            </a:r>
            <a:endParaRPr lang="en-US" altLang="ko-KR" sz="1200" dirty="0" smtClean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(Worth)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159052" y="3104963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장신구</a:t>
            </a:r>
            <a:endParaRPr lang="en-US" altLang="ko-KR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Accesory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8904312" y="3104963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충전 아이템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(Charge Item)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" name="꺾인 연결선 9"/>
          <p:cNvCxnSpPr>
            <a:stCxn id="5" idx="2"/>
            <a:endCxn id="4" idx="0"/>
          </p:cNvCxnSpPr>
          <p:nvPr/>
        </p:nvCxnSpPr>
        <p:spPr>
          <a:xfrm rot="5400000">
            <a:off x="4515460" y="48257"/>
            <a:ext cx="648071" cy="2368996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11"/>
          <p:cNvCxnSpPr>
            <a:stCxn id="5" idx="2"/>
            <a:endCxn id="6" idx="0"/>
          </p:cNvCxnSpPr>
          <p:nvPr/>
        </p:nvCxnSpPr>
        <p:spPr>
          <a:xfrm rot="16200000" flipH="1">
            <a:off x="6888088" y="44624"/>
            <a:ext cx="648072" cy="2376264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stCxn id="4" idx="2"/>
            <a:endCxn id="3" idx="0"/>
          </p:cNvCxnSpPr>
          <p:nvPr/>
        </p:nvCxnSpPr>
        <p:spPr>
          <a:xfrm rot="5400000">
            <a:off x="2633576" y="2083541"/>
            <a:ext cx="890715" cy="1152128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>
            <a:stCxn id="4" idx="2"/>
            <a:endCxn id="7" idx="0"/>
          </p:cNvCxnSpPr>
          <p:nvPr/>
        </p:nvCxnSpPr>
        <p:spPr>
          <a:xfrm rot="16200000" flipH="1">
            <a:off x="3821708" y="2047537"/>
            <a:ext cx="890715" cy="1224136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>
            <a:stCxn id="6" idx="2"/>
            <a:endCxn id="2" idx="0"/>
          </p:cNvCxnSpPr>
          <p:nvPr/>
        </p:nvCxnSpPr>
        <p:spPr>
          <a:xfrm rot="5400000">
            <a:off x="7306827" y="2011534"/>
            <a:ext cx="890714" cy="1296144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stCxn id="6" idx="2"/>
            <a:endCxn id="8" idx="0"/>
          </p:cNvCxnSpPr>
          <p:nvPr/>
        </p:nvCxnSpPr>
        <p:spPr>
          <a:xfrm rot="16200000" flipH="1">
            <a:off x="8566967" y="2047538"/>
            <a:ext cx="890714" cy="1224136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3" idx="2"/>
          </p:cNvCxnSpPr>
          <p:nvPr/>
        </p:nvCxnSpPr>
        <p:spPr>
          <a:xfrm>
            <a:off x="2502868" y="3753036"/>
            <a:ext cx="0" cy="4680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4879133" y="3753036"/>
            <a:ext cx="0" cy="4680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7117432" y="3753035"/>
            <a:ext cx="0" cy="4680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9696400" y="3753036"/>
            <a:ext cx="0" cy="4680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46" y="4459627"/>
            <a:ext cx="581749" cy="57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95" y="4437113"/>
            <a:ext cx="606949" cy="60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36" y="4437113"/>
            <a:ext cx="582604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4437113"/>
            <a:ext cx="581749" cy="59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7000" r="6717" b="13000"/>
          <a:stretch/>
        </p:blipFill>
        <p:spPr>
          <a:xfrm>
            <a:off x="1448443" y="4293096"/>
            <a:ext cx="2108850" cy="1656954"/>
          </a:xfrm>
          <a:prstGeom prst="rect">
            <a:avLst/>
          </a:prstGeom>
        </p:spPr>
      </p:pic>
      <p:sp>
        <p:nvSpPr>
          <p:cNvPr id="54" name="직사각형 53"/>
          <p:cNvSpPr/>
          <p:nvPr/>
        </p:nvSpPr>
        <p:spPr>
          <a:xfrm>
            <a:off x="4671253" y="4355719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죽음의 반지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4125734" y="4355718"/>
            <a:ext cx="576064" cy="576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://img.auctiva.com/imgdata/1/6/4/1/8/0/2/webimg/532012702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34" y="5003790"/>
            <a:ext cx="594180" cy="7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edfdd24b494d9ecdde6d-25697b7c0c2d6f9219a5d7a9bb3e2c48.ssl.cf1.rackcdn.com/titansper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21" y="4293096"/>
            <a:ext cx="1818809" cy="20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825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7262845" y="2874032"/>
            <a:ext cx="1220155" cy="9361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ID : 101</a:t>
            </a:r>
          </a:p>
          <a:p>
            <a:pPr algn="just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보상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1005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853037" y="3351795"/>
            <a:ext cx="1220155" cy="9361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ID : 103</a:t>
            </a:r>
          </a:p>
          <a:p>
            <a:pPr algn="just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보상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2102</a:t>
            </a:r>
            <a:endParaRPr lang="ko-KR" altLang="en-US" sz="1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476898" y="5108587"/>
            <a:ext cx="1220155" cy="9361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ID : 102</a:t>
            </a:r>
          </a:p>
          <a:p>
            <a:pPr algn="just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보상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없음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60929" y="1744985"/>
            <a:ext cx="1220155" cy="9361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ID : 100</a:t>
            </a:r>
          </a:p>
          <a:p>
            <a:pPr algn="just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보상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없음</a:t>
            </a:r>
          </a:p>
        </p:txBody>
      </p:sp>
      <p:sp>
        <p:nvSpPr>
          <p:cNvPr id="3" name="웃는 얼굴 2"/>
          <p:cNvSpPr/>
          <p:nvPr/>
        </p:nvSpPr>
        <p:spPr>
          <a:xfrm>
            <a:off x="9296153" y="2437048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웃는 얼굴 3"/>
          <p:cNvSpPr/>
          <p:nvPr/>
        </p:nvSpPr>
        <p:spPr>
          <a:xfrm>
            <a:off x="8390534" y="3400586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웃는 얼굴 4"/>
          <p:cNvSpPr/>
          <p:nvPr/>
        </p:nvSpPr>
        <p:spPr>
          <a:xfrm>
            <a:off x="9481083" y="4885320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웃는 얼굴 5"/>
          <p:cNvSpPr/>
          <p:nvPr/>
        </p:nvSpPr>
        <p:spPr>
          <a:xfrm>
            <a:off x="12283288" y="3090056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09164"/>
              </p:ext>
            </p:extLst>
          </p:nvPr>
        </p:nvGraphicFramePr>
        <p:xfrm>
          <a:off x="1110216" y="2149016"/>
          <a:ext cx="42893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080"/>
                <a:gridCol w="2664296"/>
              </a:tblGrid>
              <a:tr h="2120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보상</a:t>
                      </a:r>
                      <a:r>
                        <a:rPr lang="en-US" altLang="ko-KR" sz="1400" dirty="0" smtClean="0"/>
                        <a:t>ID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내용</a:t>
                      </a:r>
                      <a:endParaRPr lang="ko-KR" altLang="en-US" sz="1400" dirty="0"/>
                    </a:p>
                  </a:txBody>
                  <a:tcPr/>
                </a:tc>
              </a:tr>
              <a:tr h="212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골드 </a:t>
                      </a:r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/>
                </a:tc>
              </a:tr>
              <a:tr h="237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2102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생명력 회복 물약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45875"/>
              </p:ext>
            </p:extLst>
          </p:nvPr>
        </p:nvGraphicFramePr>
        <p:xfrm>
          <a:off x="1110216" y="3882945"/>
          <a:ext cx="4320480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740"/>
                <a:gridCol w="264374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몬스터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>ID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보상 추첨 결과</a:t>
                      </a:r>
                      <a:endParaRPr lang="ko-KR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없음</a:t>
                      </a:r>
                      <a:endParaRPr lang="ko-KR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1005</a:t>
                      </a:r>
                      <a:endParaRPr lang="ko-KR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없음</a:t>
                      </a:r>
                      <a:endParaRPr lang="ko-KR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2102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오른쪽 화살표 17"/>
          <p:cNvSpPr/>
          <p:nvPr/>
        </p:nvSpPr>
        <p:spPr>
          <a:xfrm>
            <a:off x="6100677" y="3438686"/>
            <a:ext cx="514729" cy="42785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152794" y="5482870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&lt;</a:t>
            </a:r>
            <a:r>
              <a:rPr lang="ko-KR" altLang="en-US" sz="1600" dirty="0" err="1"/>
              <a:t>몬스터</a:t>
            </a:r>
            <a:r>
              <a:rPr lang="ko-KR" altLang="en-US" sz="1600" dirty="0"/>
              <a:t> 보상 추첨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96636" y="3182518"/>
            <a:ext cx="1366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&lt;</a:t>
            </a:r>
            <a:r>
              <a:rPr lang="ko-KR" altLang="en-US" sz="1600" dirty="0"/>
              <a:t>보상 목록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sp>
        <p:nvSpPr>
          <p:cNvPr id="23" name="위쪽 리본 22"/>
          <p:cNvSpPr/>
          <p:nvPr/>
        </p:nvSpPr>
        <p:spPr>
          <a:xfrm>
            <a:off x="1919536" y="548680"/>
            <a:ext cx="2520280" cy="648072"/>
          </a:xfrm>
          <a:prstGeom prst="ribbon2">
            <a:avLst>
              <a:gd name="adj1" fmla="val 16667"/>
              <a:gd name="adj2" fmla="val 6352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서버</a:t>
            </a:r>
          </a:p>
        </p:txBody>
      </p:sp>
      <p:sp>
        <p:nvSpPr>
          <p:cNvPr id="24" name="위쪽 리본 23"/>
          <p:cNvSpPr/>
          <p:nvPr/>
        </p:nvSpPr>
        <p:spPr>
          <a:xfrm>
            <a:off x="7610865" y="548680"/>
            <a:ext cx="2520280" cy="648072"/>
          </a:xfrm>
          <a:prstGeom prst="ribbon2">
            <a:avLst>
              <a:gd name="adj1" fmla="val 16667"/>
              <a:gd name="adj2" fmla="val 6352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클라이언트</a:t>
            </a:r>
          </a:p>
        </p:txBody>
      </p:sp>
    </p:spTree>
    <p:extLst>
      <p:ext uri="{BB962C8B-B14F-4D97-AF65-F5344CB8AC3E}">
        <p14:creationId xmlns:p14="http://schemas.microsoft.com/office/powerpoint/2010/main" val="41582307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0" y="3655458"/>
            <a:ext cx="1049183" cy="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lemanager.linkshideaway.com/staff_files/autydi/a-link-between-worlds-preorder-bonus-chest/96071_Nintendo_Zelda_TreasureChest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29" y="3377372"/>
            <a:ext cx="1049182" cy="12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40" y="3682544"/>
            <a:ext cx="1049183" cy="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85" y="3660046"/>
            <a:ext cx="1049183" cy="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60" y="2329807"/>
            <a:ext cx="720080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645565" y="2375150"/>
            <a:ext cx="731331" cy="731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9653" y="2352651"/>
            <a:ext cx="870633" cy="7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48682" y="265193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ym typeface="Wingdings 2" panose="05020102010507070707" pitchFamily="18" charset="2"/>
              </a:rPr>
              <a:t> </a:t>
            </a:r>
            <a:r>
              <a:rPr lang="en-US" altLang="ko-KR" dirty="0">
                <a:sym typeface="Wingdings 2" panose="05020102010507070707" pitchFamily="18" charset="2"/>
              </a:rPr>
              <a:t>50</a:t>
            </a:r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 rot="5400000">
            <a:off x="1343979" y="3208661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00">
            <a:off x="2831209" y="3244876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rot="5400000">
            <a:off x="4425763" y="3213250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25" y="3674532"/>
            <a:ext cx="1049183" cy="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00" y="3679120"/>
            <a:ext cx="1049183" cy="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74" y="5013177"/>
            <a:ext cx="720080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0211532" y="5013177"/>
            <a:ext cx="731331" cy="731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6241" y="2048914"/>
            <a:ext cx="870633" cy="7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9075270" y="234819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ym typeface="Wingdings 2" panose="05020102010507070707" pitchFamily="18" charset="2"/>
              </a:rPr>
              <a:t> </a:t>
            </a:r>
            <a:r>
              <a:rPr lang="en-US" altLang="ko-KR" dirty="0">
                <a:sym typeface="Wingdings 2" panose="05020102010507070707" pitchFamily="18" charset="2"/>
              </a:rPr>
              <a:t>50</a:t>
            </a:r>
            <a:endParaRPr lang="ko-KR" altLang="en-US" dirty="0"/>
          </a:p>
        </p:txBody>
      </p:sp>
      <p:sp>
        <p:nvSpPr>
          <p:cNvPr id="27" name="오른쪽 화살표 26"/>
          <p:cNvSpPr/>
          <p:nvPr/>
        </p:nvSpPr>
        <p:spPr>
          <a:xfrm rot="16200000">
            <a:off x="8843399" y="2938078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 rot="5400000">
            <a:off x="7331194" y="4601508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 rot="5400000">
            <a:off x="10397177" y="4614693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867975" y="3234985"/>
            <a:ext cx="514729" cy="427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2" descr="https://cdn2.iconfinder.com/data/icons/windows-8-metro-style/128/one_fing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95" y="41866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67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81" y="1268760"/>
            <a:ext cx="1049183" cy="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1268760"/>
            <a:ext cx="1049183" cy="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30" y="2607405"/>
            <a:ext cx="720080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211001" y="2602817"/>
            <a:ext cx="731331" cy="731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5400000">
            <a:off x="2434650" y="2195736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 rot="5400000">
            <a:off x="4396646" y="2204333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6" descr="http://filemanager.linkshideaway.com/staff_files/autydi/a-link-between-worlds-preorder-bonus-chest/96071_Nintendo_Zelda_TreasureChest-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38" y="1018358"/>
            <a:ext cx="1049182" cy="12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09" y="1320106"/>
            <a:ext cx="1049183" cy="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7320137" y="-292287"/>
            <a:ext cx="731331" cy="731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16200000">
            <a:off x="7477908" y="579064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rot="5400000">
            <a:off x="9031686" y="2255679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2" descr="https://cdn2.iconfinder.com/data/icons/windows-8-metro-style/128/one_fing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04" y="18276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66" y="2780929"/>
            <a:ext cx="720080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오른쪽 화살표 19"/>
          <p:cNvSpPr/>
          <p:nvPr/>
        </p:nvSpPr>
        <p:spPr>
          <a:xfrm>
            <a:off x="5835047" y="1524360"/>
            <a:ext cx="514729" cy="427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4380885"/>
            <a:ext cx="1049183" cy="8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14" y="5719530"/>
            <a:ext cx="720080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오른쪽 화살표 22"/>
          <p:cNvSpPr/>
          <p:nvPr/>
        </p:nvSpPr>
        <p:spPr>
          <a:xfrm rot="5400000">
            <a:off x="3416234" y="5307861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787574" y="5243569"/>
            <a:ext cx="514729" cy="427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6" descr="http://filemanager.linkshideaway.com/staff_files/autydi/a-link-between-worlds-preorder-bonus-chest/96071_Nintendo_Zelda_TreasureChest-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02" y="5388998"/>
            <a:ext cx="1049182" cy="12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오른쪽 화살표 26"/>
          <p:cNvSpPr/>
          <p:nvPr/>
        </p:nvSpPr>
        <p:spPr>
          <a:xfrm rot="16200000">
            <a:off x="7580072" y="4949704"/>
            <a:ext cx="360040" cy="2992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Picture 2" descr="https://cdn2.iconfinder.com/data/icons/windows-8-metro-style/128/one_fing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02" y="605788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52" y="3853544"/>
            <a:ext cx="720080" cy="7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3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3503712" y="2520329"/>
            <a:ext cx="4320480" cy="2756877"/>
          </a:xfrm>
          <a:prstGeom prst="roundRect">
            <a:avLst>
              <a:gd name="adj" fmla="val 596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719736" y="4509120"/>
            <a:ext cx="1872208" cy="648072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oper Std Black" pitchFamily="18" charset="0"/>
              </a:rPr>
              <a:t>YES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735960" y="4509120"/>
            <a:ext cx="187220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Std Black" pitchFamily="18" charset="0"/>
              </a:rPr>
              <a:t>NO</a:t>
            </a:r>
            <a:endParaRPr lang="ko-KR" altLang="en-US" sz="40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69" y="3586444"/>
            <a:ext cx="775051" cy="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87" y="3585155"/>
            <a:ext cx="775051" cy="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90" y="3585155"/>
            <a:ext cx="775051" cy="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54" y="2252532"/>
            <a:ext cx="531937" cy="5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38237" y="2252532"/>
            <a:ext cx="540248" cy="540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6284029" y="2082731"/>
            <a:ext cx="1357728" cy="562747"/>
            <a:chOff x="1790270" y="2299717"/>
            <a:chExt cx="1357728" cy="562747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0270" y="2299717"/>
              <a:ext cx="643153" cy="54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356256" y="2493132"/>
              <a:ext cx="791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ym typeface="Wingdings 2" panose="05020102010507070707" pitchFamily="18" charset="2"/>
                </a:rPr>
                <a:t> </a:t>
              </a:r>
              <a:r>
                <a:rPr lang="en-US" altLang="ko-KR" dirty="0">
                  <a:sym typeface="Wingdings 2" panose="05020102010507070707" pitchFamily="18" charset="2"/>
                </a:rPr>
                <a:t>50</a:t>
              </a:r>
              <a:endParaRPr lang="ko-KR" altLang="en-US" dirty="0"/>
            </a:p>
          </p:txBody>
        </p:sp>
      </p:grpSp>
      <p:sp>
        <p:nvSpPr>
          <p:cNvPr id="9" name="오른쪽 화살표 8"/>
          <p:cNvSpPr/>
          <p:nvPr/>
        </p:nvSpPr>
        <p:spPr>
          <a:xfrm rot="5400000">
            <a:off x="1662910" y="3123447"/>
            <a:ext cx="265968" cy="22108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5400000">
            <a:off x="2730627" y="3184004"/>
            <a:ext cx="265970" cy="22108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 rot="5400000">
            <a:off x="3848439" y="3147790"/>
            <a:ext cx="265970" cy="22108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6" descr="http://filemanager.linkshideaway.com/staff_files/autydi/a-link-between-worlds-preorder-bonus-chest/96071_Nintendo_Zelda_TreasureChest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61" y="2728101"/>
            <a:ext cx="775050" cy="9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55" y="3006270"/>
            <a:ext cx="775051" cy="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58" y="3025261"/>
            <a:ext cx="775051" cy="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cdn2.iconfinder.com/data/icons/windows-8-metro-style/128/one_fing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27" y="3237433"/>
            <a:ext cx="900646" cy="9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그룹 45"/>
          <p:cNvGrpSpPr/>
          <p:nvPr/>
        </p:nvGrpSpPr>
        <p:grpSpPr>
          <a:xfrm>
            <a:off x="3566089" y="2252533"/>
            <a:ext cx="1357728" cy="562747"/>
            <a:chOff x="1790270" y="2299717"/>
            <a:chExt cx="1357728" cy="562747"/>
          </a:xfrm>
        </p:grpSpPr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0270" y="2299717"/>
              <a:ext cx="643153" cy="54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2356256" y="2493132"/>
              <a:ext cx="791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ym typeface="Wingdings 2" panose="05020102010507070707" pitchFamily="18" charset="2"/>
                </a:rPr>
                <a:t> </a:t>
              </a:r>
              <a:r>
                <a:rPr lang="en-US" altLang="ko-KR" dirty="0">
                  <a:sym typeface="Wingdings 2" panose="05020102010507070707" pitchFamily="18" charset="2"/>
                </a:rPr>
                <a:t>50</a:t>
              </a:r>
              <a:endParaRPr lang="ko-KR" altLang="en-US" dirty="0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7245886" y="-42615"/>
            <a:ext cx="1357728" cy="562747"/>
            <a:chOff x="1790270" y="2299717"/>
            <a:chExt cx="1357728" cy="562747"/>
          </a:xfrm>
        </p:grpSpPr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0270" y="2299717"/>
              <a:ext cx="643153" cy="54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2356256" y="2493132"/>
              <a:ext cx="791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ym typeface="Wingdings 2" panose="05020102010507070707" pitchFamily="18" charset="2"/>
                </a:rPr>
                <a:t> </a:t>
              </a:r>
              <a:r>
                <a:rPr lang="en-US" altLang="ko-KR" dirty="0">
                  <a:sym typeface="Wingdings 2" panose="05020102010507070707" pitchFamily="18" charset="2"/>
                </a:rPr>
                <a:t>50</a:t>
              </a:r>
              <a:endParaRPr lang="ko-KR" altLang="en-US" dirty="0"/>
            </a:p>
          </p:txBody>
        </p:sp>
      </p:grpSp>
      <p:pic>
        <p:nvPicPr>
          <p:cNvPr id="52" name="Picture 6" descr="http://filemanager.linkshideaway.com/staff_files/autydi/a-link-between-worlds-preorder-bonus-chest/96071_Nintendo_Zelda_TreasureChest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18" y="602756"/>
            <a:ext cx="775050" cy="9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22" y="899916"/>
            <a:ext cx="775051" cy="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15" y="899916"/>
            <a:ext cx="775051" cy="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cdn2.iconfinder.com/data/icons/windows-8-metro-style/128/one_fing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25" y="1115515"/>
            <a:ext cx="900646" cy="9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그룹 55"/>
          <p:cNvGrpSpPr/>
          <p:nvPr/>
        </p:nvGrpSpPr>
        <p:grpSpPr>
          <a:xfrm>
            <a:off x="8369422" y="4193713"/>
            <a:ext cx="1357728" cy="562747"/>
            <a:chOff x="1790270" y="2299717"/>
            <a:chExt cx="1357728" cy="562747"/>
          </a:xfrm>
        </p:grpSpPr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0270" y="2299717"/>
              <a:ext cx="643153" cy="54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2356256" y="2493132"/>
              <a:ext cx="791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ym typeface="Wingdings 2" panose="05020102010507070707" pitchFamily="18" charset="2"/>
                </a:rPr>
                <a:t> </a:t>
              </a:r>
              <a:r>
                <a:rPr lang="en-US" altLang="ko-KR" dirty="0">
                  <a:sym typeface="Wingdings 2" panose="05020102010507070707" pitchFamily="18" charset="2"/>
                </a:rPr>
                <a:t>50</a:t>
              </a:r>
              <a:endParaRPr lang="ko-KR" altLang="en-US" dirty="0"/>
            </a:p>
          </p:txBody>
        </p:sp>
      </p:grpSp>
      <p:pic>
        <p:nvPicPr>
          <p:cNvPr id="59" name="Picture 6" descr="http://filemanager.linkshideaway.com/staff_files/autydi/a-link-between-worlds-preorder-bonus-chest/96071_Nintendo_Zelda_TreasureChest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54" y="4839083"/>
            <a:ext cx="775050" cy="9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58" y="5136243"/>
            <a:ext cx="775051" cy="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cfile30.uf.tistory.com/image/2526CF4B52602D111240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61" y="5136243"/>
            <a:ext cx="775051" cy="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cdn2.iconfinder.com/data/icons/windows-8-metro-style/128/one_fing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998" y="5329331"/>
            <a:ext cx="900646" cy="9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타원 62"/>
          <p:cNvSpPr/>
          <p:nvPr/>
        </p:nvSpPr>
        <p:spPr>
          <a:xfrm>
            <a:off x="3295280" y="1452971"/>
            <a:ext cx="1564121" cy="3762418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오른쪽 화살표 63"/>
          <p:cNvSpPr/>
          <p:nvPr/>
        </p:nvSpPr>
        <p:spPr>
          <a:xfrm>
            <a:off x="5254811" y="2973985"/>
            <a:ext cx="514729" cy="427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오른쪽 화살표 64"/>
          <p:cNvSpPr/>
          <p:nvPr/>
        </p:nvSpPr>
        <p:spPr>
          <a:xfrm rot="2081687">
            <a:off x="5232439" y="4481947"/>
            <a:ext cx="514729" cy="427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오른쪽 화살표 65"/>
          <p:cNvSpPr/>
          <p:nvPr/>
        </p:nvSpPr>
        <p:spPr>
          <a:xfrm rot="19594626">
            <a:off x="5246710" y="1438462"/>
            <a:ext cx="514729" cy="427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433686" y="4438054"/>
            <a:ext cx="681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FF996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1.5%</a:t>
            </a:r>
            <a:endParaRPr lang="ko-KR" altLang="en-US" sz="1500" dirty="0">
              <a:solidFill>
                <a:srgbClr val="FF996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67608" y="4438054"/>
            <a:ext cx="609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FF996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11%</a:t>
            </a:r>
            <a:endParaRPr lang="ko-KR" altLang="en-US" sz="1500" dirty="0">
              <a:solidFill>
                <a:srgbClr val="FF996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37994" y="4437113"/>
            <a:ext cx="8018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accent3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87.5%</a:t>
            </a:r>
            <a:endParaRPr lang="ko-KR" altLang="en-US" sz="1500" dirty="0">
              <a:solidFill>
                <a:schemeClr val="accent3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98997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4527" r="807" b="1172"/>
          <a:stretch/>
        </p:blipFill>
        <p:spPr>
          <a:xfrm>
            <a:off x="2140720" y="487205"/>
            <a:ext cx="6830441" cy="455362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167168" y="487205"/>
            <a:ext cx="6830441" cy="4553626"/>
          </a:xfrm>
          <a:prstGeom prst="rect">
            <a:avLst/>
          </a:prstGeom>
          <a:solidFill>
            <a:schemeClr val="tx1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575719" y="1340768"/>
            <a:ext cx="3960440" cy="2592288"/>
            <a:chOff x="2195736" y="1448780"/>
            <a:chExt cx="3960440" cy="2592288"/>
          </a:xfrm>
        </p:grpSpPr>
        <p:sp>
          <p:nvSpPr>
            <p:cNvPr id="3" name="직사각형 2"/>
            <p:cNvSpPr/>
            <p:nvPr/>
          </p:nvSpPr>
          <p:spPr>
            <a:xfrm>
              <a:off x="2195736" y="1448780"/>
              <a:ext cx="3960440" cy="2592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2555776" y="3311696"/>
              <a:ext cx="1224136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2">
                      <a:lumMod val="10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확인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20269" y="2303584"/>
              <a:ext cx="2964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게임을 종료하시겠습니까</a:t>
              </a:r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?</a:t>
              </a:r>
              <a:endPara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572000" y="3311696"/>
              <a:ext cx="1224136" cy="4320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2">
                      <a:lumMod val="10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취소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4681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4527" r="807" b="1172"/>
          <a:stretch/>
        </p:blipFill>
        <p:spPr>
          <a:xfrm>
            <a:off x="2145879" y="487205"/>
            <a:ext cx="6830441" cy="4553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9858" y="1927042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로리지온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길드가 </a:t>
            </a:r>
            <a:r>
              <a:rPr lang="ko-KR" altLang="en-US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누님연방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길드에게 승리하였습니다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.</a:t>
            </a:r>
            <a:endParaRPr lang="ko-KR" altLang="en-US" sz="1200" b="1" dirty="0">
              <a:solidFill>
                <a:schemeClr val="bg1">
                  <a:lumMod val="95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9857" y="2204865"/>
            <a:ext cx="4166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>
                <a:solidFill>
                  <a:srgbClr val="00B0F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아이원츄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님이 </a:t>
            </a:r>
            <a:r>
              <a:rPr lang="ko-KR" altLang="en-US" sz="1200" b="1" dirty="0" err="1">
                <a:solidFill>
                  <a:srgbClr val="FFCC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진명황의</a:t>
            </a:r>
            <a:r>
              <a:rPr lang="ko-KR" altLang="en-US" sz="1200" b="1" dirty="0">
                <a:solidFill>
                  <a:srgbClr val="FFCC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1200" b="1" dirty="0" err="1">
                <a:solidFill>
                  <a:srgbClr val="FFCC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집행검</a:t>
            </a:r>
            <a:r>
              <a:rPr lang="ko-KR" altLang="en-US" sz="1200" b="1" dirty="0">
                <a:solidFill>
                  <a:srgbClr val="FFCC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아이템을 획득하였습니다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.</a:t>
            </a:r>
            <a:endParaRPr lang="ko-KR" altLang="en-US" sz="1200" b="1" dirty="0">
              <a:solidFill>
                <a:schemeClr val="bg1">
                  <a:lumMod val="95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9858" y="1700809"/>
            <a:ext cx="3961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>
                <a:solidFill>
                  <a:srgbClr val="00B0F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쿨가이관우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님이 </a:t>
            </a:r>
            <a:r>
              <a:rPr lang="ko-KR" altLang="en-US" sz="1200" b="1" dirty="0">
                <a:solidFill>
                  <a:srgbClr val="FFC000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청룡언월도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아이템을 획득하였습니다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.</a:t>
            </a:r>
            <a:endParaRPr lang="ko-KR" altLang="en-US" sz="1200" b="1" dirty="0">
              <a:solidFill>
                <a:schemeClr val="bg1">
                  <a:lumMod val="95000"/>
                </a:schemeClr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01207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968208" y="1052736"/>
            <a:ext cx="1512168" cy="7116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서버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690478" y="1060773"/>
            <a:ext cx="1503784" cy="7116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클라이언트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994004" y="836712"/>
            <a:ext cx="3460576" cy="3600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12082" y="844749"/>
            <a:ext cx="3460576" cy="3600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893454" y="2176897"/>
            <a:ext cx="3096344" cy="28803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200" dirty="0" err="1">
                <a:solidFill>
                  <a:schemeClr val="tx1"/>
                </a:solidFill>
              </a:rPr>
              <a:t>몬스터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100</a:t>
            </a:r>
            <a:r>
              <a:rPr lang="ko-KR" altLang="en-US" sz="1200" dirty="0">
                <a:solidFill>
                  <a:schemeClr val="tx1"/>
                </a:solidFill>
              </a:rPr>
              <a:t>마리 섬멸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893454" y="2957575"/>
            <a:ext cx="3096344" cy="28803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200">
                <a:solidFill>
                  <a:schemeClr val="tx1"/>
                </a:solidFill>
              </a:rPr>
              <a:t>공허의 감시자 처치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176120" y="1988840"/>
            <a:ext cx="3096344" cy="64807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200" dirty="0" err="1">
                <a:solidFill>
                  <a:schemeClr val="tx1"/>
                </a:solidFill>
              </a:rPr>
              <a:t>ㆍ플레이어</a:t>
            </a:r>
            <a:r>
              <a:rPr lang="ko-KR" altLang="en-US" sz="1200" dirty="0">
                <a:solidFill>
                  <a:schemeClr val="tx1"/>
                </a:solidFill>
              </a:rPr>
              <a:t> 캐릭터의 </a:t>
            </a:r>
            <a:r>
              <a:rPr lang="en-US" altLang="ko-KR" sz="1200" dirty="0">
                <a:solidFill>
                  <a:schemeClr val="tx1"/>
                </a:solidFill>
              </a:rPr>
              <a:t>Kill Count</a:t>
            </a:r>
          </a:p>
          <a:p>
            <a:r>
              <a:rPr lang="ko-KR" altLang="en-US" sz="1200" dirty="0" err="1">
                <a:solidFill>
                  <a:schemeClr val="tx1"/>
                </a:solidFill>
              </a:rPr>
              <a:t>ㆍ플레이어</a:t>
            </a:r>
            <a:r>
              <a:rPr lang="ko-KR" altLang="en-US" sz="1200" dirty="0">
                <a:solidFill>
                  <a:schemeClr val="tx1"/>
                </a:solidFill>
              </a:rPr>
              <a:t> 캐릭터가 가한 피해의 총량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 err="1">
                <a:solidFill>
                  <a:schemeClr val="tx1"/>
                </a:solidFill>
              </a:rPr>
              <a:t>ㆍ플레이어</a:t>
            </a:r>
            <a:r>
              <a:rPr lang="ko-KR" altLang="en-US" sz="1200" dirty="0">
                <a:solidFill>
                  <a:schemeClr val="tx1"/>
                </a:solidFill>
              </a:rPr>
              <a:t> 캐릭터의 스킬 사용 횟수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57661" y="3738253"/>
            <a:ext cx="3096344" cy="28803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200" dirty="0" err="1">
                <a:solidFill>
                  <a:schemeClr val="tx1"/>
                </a:solidFill>
              </a:rPr>
              <a:t>감시탑</a:t>
            </a:r>
            <a:r>
              <a:rPr lang="ko-KR" altLang="en-US" sz="1200" dirty="0">
                <a:solidFill>
                  <a:schemeClr val="tx1"/>
                </a:solidFill>
              </a:rPr>
              <a:t> 파괴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76120" y="2769518"/>
            <a:ext cx="3096344" cy="64807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200" dirty="0" err="1">
                <a:solidFill>
                  <a:schemeClr val="tx1"/>
                </a:solidFill>
              </a:rPr>
              <a:t>ㆍ플레이어</a:t>
            </a:r>
            <a:r>
              <a:rPr lang="ko-KR" altLang="en-US" sz="1200" dirty="0">
                <a:solidFill>
                  <a:schemeClr val="tx1"/>
                </a:solidFill>
              </a:rPr>
              <a:t> 캐릭터가 공허의 감시자에게 가한 피해의 총량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 err="1">
                <a:solidFill>
                  <a:schemeClr val="tx1"/>
                </a:solidFill>
              </a:rPr>
              <a:t>ㆍ공허의</a:t>
            </a:r>
            <a:r>
              <a:rPr lang="ko-KR" altLang="en-US" sz="1200" dirty="0">
                <a:solidFill>
                  <a:schemeClr val="tx1"/>
                </a:solidFill>
              </a:rPr>
              <a:t> 감시자의 현재 생명력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176120" y="3550196"/>
            <a:ext cx="3096344" cy="64807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200" dirty="0" err="1">
                <a:solidFill>
                  <a:schemeClr val="tx1"/>
                </a:solidFill>
              </a:rPr>
              <a:t>ㆍ플레이어</a:t>
            </a:r>
            <a:r>
              <a:rPr lang="ko-KR" altLang="en-US" sz="1200" dirty="0">
                <a:solidFill>
                  <a:schemeClr val="tx1"/>
                </a:solidFill>
              </a:rPr>
              <a:t> 캐릭터가 </a:t>
            </a:r>
            <a:r>
              <a:rPr lang="ko-KR" altLang="en-US" sz="1200" dirty="0" err="1">
                <a:solidFill>
                  <a:schemeClr val="tx1"/>
                </a:solidFill>
              </a:rPr>
              <a:t>감시탑에게</a:t>
            </a:r>
            <a:r>
              <a:rPr lang="ko-KR" altLang="en-US" sz="1200" dirty="0">
                <a:solidFill>
                  <a:schemeClr val="tx1"/>
                </a:solidFill>
              </a:rPr>
              <a:t> 가한 피해 총량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 err="1">
                <a:solidFill>
                  <a:schemeClr val="tx1"/>
                </a:solidFill>
              </a:rPr>
              <a:t>ㆍ감시탑의</a:t>
            </a:r>
            <a:r>
              <a:rPr lang="ko-KR" altLang="en-US" sz="1200" dirty="0">
                <a:solidFill>
                  <a:schemeClr val="tx1"/>
                </a:solidFill>
              </a:rPr>
              <a:t> 현재 생명력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4" name="왼쪽/오른쪽 화살표 13"/>
          <p:cNvSpPr/>
          <p:nvPr/>
        </p:nvSpPr>
        <p:spPr>
          <a:xfrm>
            <a:off x="5714814" y="2176897"/>
            <a:ext cx="792088" cy="288032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왼쪽/오른쪽 화살표 14"/>
          <p:cNvSpPr/>
          <p:nvPr/>
        </p:nvSpPr>
        <p:spPr>
          <a:xfrm>
            <a:off x="5714814" y="2949538"/>
            <a:ext cx="792088" cy="288032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왼쪽/오른쪽 화살표 15"/>
          <p:cNvSpPr/>
          <p:nvPr/>
        </p:nvSpPr>
        <p:spPr>
          <a:xfrm>
            <a:off x="5698046" y="3730216"/>
            <a:ext cx="792088" cy="288032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79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직선 연결선 21"/>
          <p:cNvCxnSpPr/>
          <p:nvPr/>
        </p:nvCxnSpPr>
        <p:spPr>
          <a:xfrm>
            <a:off x="6312024" y="2005608"/>
            <a:ext cx="792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endCxn id="6" idx="1"/>
          </p:cNvCxnSpPr>
          <p:nvPr/>
        </p:nvCxnSpPr>
        <p:spPr>
          <a:xfrm>
            <a:off x="6312024" y="3681028"/>
            <a:ext cx="792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/>
          <p:cNvSpPr/>
          <p:nvPr/>
        </p:nvSpPr>
        <p:spPr>
          <a:xfrm>
            <a:off x="4871864" y="3356992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FX Sound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423592" y="2630835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Sound</a:t>
            </a:r>
          </a:p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Manager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871864" y="1700808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BGM Sound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7104112" y="1700808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BGM Audio Source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104112" y="3356992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FX Audio Source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5024264" y="1853208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BGM Sound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176664" y="2005608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BGM Sound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024264" y="3509392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FX Sound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176664" y="3661792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FX Sound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8128992" y="5158308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Entity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7" name="직선 화살표 연결선 16"/>
          <p:cNvCxnSpPr>
            <a:stCxn id="13" idx="2"/>
            <a:endCxn id="28" idx="0"/>
          </p:cNvCxnSpPr>
          <p:nvPr/>
        </p:nvCxnSpPr>
        <p:spPr>
          <a:xfrm>
            <a:off x="5896744" y="4309864"/>
            <a:ext cx="0" cy="8557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4" idx="1"/>
            <a:endCxn id="3" idx="3"/>
          </p:cNvCxnSpPr>
          <p:nvPr/>
        </p:nvCxnSpPr>
        <p:spPr>
          <a:xfrm flipH="1">
            <a:off x="3863752" y="2024845"/>
            <a:ext cx="1008112" cy="9300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2" idx="1"/>
            <a:endCxn id="3" idx="3"/>
          </p:cNvCxnSpPr>
          <p:nvPr/>
        </p:nvCxnSpPr>
        <p:spPr>
          <a:xfrm flipH="1" flipV="1">
            <a:off x="3863752" y="2954872"/>
            <a:ext cx="1008112" cy="7261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27"/>
          <p:cNvSpPr/>
          <p:nvPr/>
        </p:nvSpPr>
        <p:spPr>
          <a:xfrm>
            <a:off x="5176664" y="5165576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FX Sound</a:t>
            </a:r>
          </a:p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Component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31" name="직선 화살표 연결선 30"/>
          <p:cNvCxnSpPr>
            <a:stCxn id="28" idx="3"/>
            <a:endCxn id="15" idx="1"/>
          </p:cNvCxnSpPr>
          <p:nvPr/>
        </p:nvCxnSpPr>
        <p:spPr>
          <a:xfrm flipV="1">
            <a:off x="6616824" y="5482344"/>
            <a:ext cx="1512168" cy="7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7388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직선 화살표 연결선 42"/>
          <p:cNvCxnSpPr>
            <a:endCxn id="37" idx="1"/>
          </p:cNvCxnSpPr>
          <p:nvPr/>
        </p:nvCxnSpPr>
        <p:spPr>
          <a:xfrm>
            <a:off x="6455639" y="4094211"/>
            <a:ext cx="62758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모서리가 둥근 직사각형 3"/>
          <p:cNvSpPr/>
          <p:nvPr/>
        </p:nvSpPr>
        <p:spPr>
          <a:xfrm>
            <a:off x="4847959" y="3780656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FX Sound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372011" y="1700808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Sound</a:t>
            </a:r>
          </a:p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Manager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41882" y="2475829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BGM Sound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000359" y="3933056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FX Sound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152759" y="4085456"/>
            <a:ext cx="1440160" cy="648072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FX Sound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2340199" y="3141142"/>
            <a:ext cx="1503784" cy="4317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Play()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/>
          <p:cNvCxnSpPr>
            <a:stCxn id="5" idx="2"/>
            <a:endCxn id="25" idx="0"/>
          </p:cNvCxnSpPr>
          <p:nvPr/>
        </p:nvCxnSpPr>
        <p:spPr>
          <a:xfrm>
            <a:off x="3092091" y="2348881"/>
            <a:ext cx="0" cy="7922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5" idx="3"/>
            <a:endCxn id="11" idx="1"/>
          </p:cNvCxnSpPr>
          <p:nvPr/>
        </p:nvCxnSpPr>
        <p:spPr>
          <a:xfrm flipV="1">
            <a:off x="3843984" y="2799866"/>
            <a:ext cx="997899" cy="5571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25" idx="3"/>
            <a:endCxn id="4" idx="1"/>
          </p:cNvCxnSpPr>
          <p:nvPr/>
        </p:nvCxnSpPr>
        <p:spPr>
          <a:xfrm>
            <a:off x="3843983" y="3356992"/>
            <a:ext cx="1003976" cy="747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7083227" y="2584015"/>
            <a:ext cx="1503784" cy="4317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Play()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083227" y="3878361"/>
            <a:ext cx="1503784" cy="43170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Play()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340199" y="4733528"/>
            <a:ext cx="1503784" cy="7684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tx1"/>
                </a:solidFill>
              </a:rPr>
              <a:t>CheckCount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dirty="0" err="1">
                <a:solidFill>
                  <a:schemeClr val="tx1"/>
                </a:solidFill>
              </a:rPr>
              <a:t>SoundFX</a:t>
            </a:r>
            <a:r>
              <a:rPr lang="en-US" altLang="ko-KR" sz="1200" dirty="0">
                <a:solidFill>
                  <a:schemeClr val="tx1"/>
                </a:solidFill>
              </a:rPr>
              <a:t>()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41" name="직선 화살표 연결선 40"/>
          <p:cNvCxnSpPr>
            <a:stCxn id="11" idx="3"/>
            <a:endCxn id="33" idx="1"/>
          </p:cNvCxnSpPr>
          <p:nvPr/>
        </p:nvCxnSpPr>
        <p:spPr>
          <a:xfrm>
            <a:off x="6282043" y="2799865"/>
            <a:ext cx="80118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꺾인 연결선 46"/>
          <p:cNvCxnSpPr>
            <a:stCxn id="38" idx="3"/>
            <a:endCxn id="15" idx="2"/>
          </p:cNvCxnSpPr>
          <p:nvPr/>
        </p:nvCxnSpPr>
        <p:spPr>
          <a:xfrm flipV="1">
            <a:off x="3843983" y="4733529"/>
            <a:ext cx="2028856" cy="384211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498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80517" y="1112328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월드 보스 </a:t>
            </a:r>
            <a:r>
              <a:rPr lang="ko-KR" altLang="en-US" sz="1100" b="1" dirty="0" err="1">
                <a:solidFill>
                  <a:srgbClr val="0070C0"/>
                </a:solidFill>
              </a:rPr>
              <a:t>몬스터</a:t>
            </a:r>
            <a:r>
              <a:rPr lang="ko-KR" altLang="en-US" sz="1100" b="1" dirty="0">
                <a:solidFill>
                  <a:srgbClr val="0070C0"/>
                </a:solidFill>
              </a:rPr>
              <a:t> 공략 참여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472213" y="2914302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월드 보스 </a:t>
            </a:r>
            <a:r>
              <a:rPr lang="ko-KR" altLang="en-US" sz="1100" b="1" dirty="0" err="1">
                <a:solidFill>
                  <a:srgbClr val="008000"/>
                </a:solidFill>
              </a:rPr>
              <a:t>몬스터의</a:t>
            </a:r>
            <a:r>
              <a:rPr lang="en-US" altLang="ko-KR" sz="1100" b="1" dirty="0">
                <a:solidFill>
                  <a:srgbClr val="008000"/>
                </a:solidFill>
              </a:rPr>
              <a:t> </a:t>
            </a:r>
            <a:r>
              <a:rPr lang="ko-KR" altLang="en-US" sz="1100" b="1" dirty="0">
                <a:solidFill>
                  <a:srgbClr val="008000"/>
                </a:solidFill>
              </a:rPr>
              <a:t>생명력 감소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80516" y="2006930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월드 보스 </a:t>
            </a:r>
            <a:r>
              <a:rPr lang="ko-KR" altLang="en-US" sz="1100" b="1" dirty="0" err="1">
                <a:solidFill>
                  <a:srgbClr val="0070C0"/>
                </a:solidFill>
              </a:rPr>
              <a:t>몬스터와</a:t>
            </a:r>
            <a:r>
              <a:rPr lang="ko-KR" altLang="en-US" sz="1100" b="1" dirty="0">
                <a:solidFill>
                  <a:srgbClr val="0070C0"/>
                </a:solidFill>
              </a:rPr>
              <a:t> 전투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5035" y="3357473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플레이어 캐릭터가 사망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194545" y="3351070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월드 보스 </a:t>
            </a:r>
            <a:r>
              <a:rPr lang="ko-KR" altLang="en-US" sz="1100" b="1" dirty="0" err="1">
                <a:solidFill>
                  <a:srgbClr val="0070C0"/>
                </a:solidFill>
              </a:rPr>
              <a:t>몬스터가</a:t>
            </a:r>
            <a:r>
              <a:rPr lang="ko-KR" altLang="en-US" sz="1100" b="1" dirty="0">
                <a:solidFill>
                  <a:srgbClr val="0070C0"/>
                </a:solidFill>
              </a:rPr>
              <a:t> 사망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469112" y="2010468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클라이언트의 전투 내용 검증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091740" y="-155070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688237" y="154802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469112" y="4700926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월드 보스 </a:t>
            </a:r>
            <a:r>
              <a:rPr lang="ko-KR" altLang="en-US" sz="1100" b="1" dirty="0" err="1">
                <a:solidFill>
                  <a:srgbClr val="008000"/>
                </a:solidFill>
              </a:rPr>
              <a:t>몬스터의</a:t>
            </a:r>
            <a:r>
              <a:rPr lang="ko-KR" altLang="en-US" sz="1100" b="1" dirty="0">
                <a:solidFill>
                  <a:srgbClr val="008000"/>
                </a:solidFill>
              </a:rPr>
              <a:t> 사망 </a:t>
            </a:r>
            <a:endParaRPr lang="en-US" altLang="ko-KR" sz="1100" b="1" dirty="0">
              <a:solidFill>
                <a:srgbClr val="008000"/>
              </a:solidFill>
            </a:endParaRPr>
          </a:p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확인 </a:t>
            </a:r>
            <a:r>
              <a:rPr lang="en-US" altLang="ko-KR" sz="1100" b="1" dirty="0">
                <a:solidFill>
                  <a:srgbClr val="008000"/>
                </a:solidFill>
              </a:rPr>
              <a:t>/ </a:t>
            </a:r>
            <a:r>
              <a:rPr lang="ko-KR" altLang="en-US" sz="1100" b="1" dirty="0">
                <a:solidFill>
                  <a:srgbClr val="008000"/>
                </a:solidFill>
              </a:rPr>
              <a:t>사망 처리</a:t>
            </a:r>
          </a:p>
        </p:txBody>
      </p:sp>
      <p:cxnSp>
        <p:nvCxnSpPr>
          <p:cNvPr id="13" name="직선 화살표 연결선 12"/>
          <p:cNvCxnSpPr>
            <a:stCxn id="4" idx="3"/>
            <a:endCxn id="109" idx="1"/>
          </p:cNvCxnSpPr>
          <p:nvPr/>
        </p:nvCxnSpPr>
        <p:spPr>
          <a:xfrm>
            <a:off x="3052725" y="2294962"/>
            <a:ext cx="2705875" cy="4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7" idx="3"/>
            <a:endCxn id="109" idx="1"/>
          </p:cNvCxnSpPr>
          <p:nvPr/>
        </p:nvCxnSpPr>
        <p:spPr>
          <a:xfrm flipV="1">
            <a:off x="4066753" y="2295454"/>
            <a:ext cx="1691846" cy="13436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8" idx="2"/>
            <a:endCxn id="3" idx="0"/>
          </p:cNvCxnSpPr>
          <p:nvPr/>
        </p:nvCxnSpPr>
        <p:spPr>
          <a:xfrm>
            <a:off x="9405217" y="2586532"/>
            <a:ext cx="3101" cy="32777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3" idx="2"/>
            <a:endCxn id="34" idx="0"/>
          </p:cNvCxnSpPr>
          <p:nvPr/>
        </p:nvCxnSpPr>
        <p:spPr>
          <a:xfrm flipH="1">
            <a:off x="9405217" y="3490366"/>
            <a:ext cx="3101" cy="32207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2" idx="2"/>
            <a:endCxn id="4" idx="0"/>
          </p:cNvCxnSpPr>
          <p:nvPr/>
        </p:nvCxnSpPr>
        <p:spPr>
          <a:xfrm flipH="1">
            <a:off x="2116621" y="1688392"/>
            <a:ext cx="1" cy="318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6" idx="0"/>
          </p:cNvCxnSpPr>
          <p:nvPr/>
        </p:nvCxnSpPr>
        <p:spPr>
          <a:xfrm flipH="1">
            <a:off x="1101140" y="2582995"/>
            <a:ext cx="1015481" cy="7744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4" idx="2"/>
            <a:endCxn id="7" idx="0"/>
          </p:cNvCxnSpPr>
          <p:nvPr/>
        </p:nvCxnSpPr>
        <p:spPr>
          <a:xfrm>
            <a:off x="2116621" y="2582994"/>
            <a:ext cx="1014029" cy="7680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6" idx="1"/>
            <a:endCxn id="2" idx="1"/>
          </p:cNvCxnSpPr>
          <p:nvPr/>
        </p:nvCxnSpPr>
        <p:spPr>
          <a:xfrm rot="10800000" flipH="1">
            <a:off x="-1358965" y="1400362"/>
            <a:ext cx="1015482" cy="2245145"/>
          </a:xfrm>
          <a:prstGeom prst="bentConnector3">
            <a:avLst>
              <a:gd name="adj1" fmla="val -2813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직사각형 31"/>
          <p:cNvSpPr/>
          <p:nvPr/>
        </p:nvSpPr>
        <p:spPr>
          <a:xfrm>
            <a:off x="1244140" y="-2670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1396540" y="149730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469112" y="3812442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각 클라이언트들의 공헌도</a:t>
            </a:r>
            <a:endParaRPr lang="en-US" altLang="ko-KR" sz="1100" b="1" dirty="0">
              <a:solidFill>
                <a:srgbClr val="008000"/>
              </a:solidFill>
            </a:endParaRPr>
          </a:p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 계산 </a:t>
            </a:r>
            <a:r>
              <a:rPr lang="en-US" altLang="ko-KR" sz="1100" b="1" dirty="0">
                <a:solidFill>
                  <a:srgbClr val="008000"/>
                </a:solidFill>
              </a:rPr>
              <a:t>/ </a:t>
            </a:r>
            <a:r>
              <a:rPr lang="ko-KR" altLang="en-US" sz="1100" b="1" dirty="0">
                <a:solidFill>
                  <a:srgbClr val="008000"/>
                </a:solidFill>
              </a:rPr>
              <a:t>업데이트</a:t>
            </a:r>
          </a:p>
        </p:txBody>
      </p:sp>
      <p:cxnSp>
        <p:nvCxnSpPr>
          <p:cNvPr id="39" name="직선 화살표 연결선 38"/>
          <p:cNvCxnSpPr>
            <a:stCxn id="34" idx="2"/>
            <a:endCxn id="11" idx="0"/>
          </p:cNvCxnSpPr>
          <p:nvPr/>
        </p:nvCxnSpPr>
        <p:spPr>
          <a:xfrm>
            <a:off x="9405216" y="4388506"/>
            <a:ext cx="0" cy="31242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469112" y="5599066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rgbClr val="008000"/>
                </a:solidFill>
              </a:rPr>
              <a:t>참여한 클라이언트에 대한 보상 내용 결정</a:t>
            </a:r>
            <a:endParaRPr lang="ko-KR" altLang="en-US" sz="1100" b="1" dirty="0">
              <a:solidFill>
                <a:srgbClr val="008000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758252" y="4700926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월드 보스 </a:t>
            </a:r>
            <a:r>
              <a:rPr lang="ko-KR" altLang="en-US" sz="1100" b="1" dirty="0" err="1">
                <a:solidFill>
                  <a:schemeClr val="accent6">
                    <a:lumMod val="50000"/>
                  </a:schemeClr>
                </a:solidFill>
              </a:rPr>
              <a:t>몬스터의</a:t>
            </a:r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 사망을 통보 받음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8469112" y="6463551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월드 보스 </a:t>
            </a:r>
            <a:r>
              <a:rPr lang="ko-KR" altLang="en-US" sz="1100" b="1" dirty="0" err="1">
                <a:solidFill>
                  <a:srgbClr val="008000"/>
                </a:solidFill>
              </a:rPr>
              <a:t>몬스터</a:t>
            </a:r>
            <a:r>
              <a:rPr lang="ko-KR" altLang="en-US" sz="1100" b="1" dirty="0">
                <a:solidFill>
                  <a:srgbClr val="008000"/>
                </a:solidFill>
              </a:rPr>
              <a:t> 공략 스테이지 종료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5758252" y="5599066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accent6">
                    <a:lumMod val="50000"/>
                  </a:schemeClr>
                </a:solidFill>
              </a:rPr>
              <a:t>보상 내역을 </a:t>
            </a:r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통보 받음</a:t>
            </a:r>
          </a:p>
        </p:txBody>
      </p:sp>
      <p:cxnSp>
        <p:nvCxnSpPr>
          <p:cNvPr id="61" name="직선 화살표 연결선 60"/>
          <p:cNvCxnSpPr>
            <a:stCxn id="56" idx="1"/>
            <a:endCxn id="84" idx="3"/>
          </p:cNvCxnSpPr>
          <p:nvPr/>
        </p:nvCxnSpPr>
        <p:spPr>
          <a:xfrm flipH="1">
            <a:off x="7630460" y="6751583"/>
            <a:ext cx="838652" cy="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stCxn id="11" idx="2"/>
            <a:endCxn id="48" idx="0"/>
          </p:cNvCxnSpPr>
          <p:nvPr/>
        </p:nvCxnSpPr>
        <p:spPr>
          <a:xfrm>
            <a:off x="9405216" y="5276990"/>
            <a:ext cx="0" cy="32207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48" idx="2"/>
            <a:endCxn id="56" idx="0"/>
          </p:cNvCxnSpPr>
          <p:nvPr/>
        </p:nvCxnSpPr>
        <p:spPr>
          <a:xfrm>
            <a:off x="9405216" y="6175131"/>
            <a:ext cx="0" cy="288421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>
            <a:stCxn id="11" idx="1"/>
            <a:endCxn id="51" idx="3"/>
          </p:cNvCxnSpPr>
          <p:nvPr/>
        </p:nvCxnSpPr>
        <p:spPr>
          <a:xfrm flipH="1">
            <a:off x="7630460" y="4988958"/>
            <a:ext cx="8386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직사각형 83"/>
          <p:cNvSpPr/>
          <p:nvPr/>
        </p:nvSpPr>
        <p:spPr>
          <a:xfrm>
            <a:off x="5758252" y="6464351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월드 보스 </a:t>
            </a:r>
            <a:r>
              <a:rPr lang="ko-KR" altLang="en-US" sz="1100" b="1" dirty="0" err="1">
                <a:solidFill>
                  <a:schemeClr val="accent6">
                    <a:lumMod val="50000"/>
                  </a:schemeClr>
                </a:solidFill>
              </a:rPr>
              <a:t>몬스터</a:t>
            </a:r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 공략 스테이지의 종료를 통보 받음</a:t>
            </a:r>
          </a:p>
        </p:txBody>
      </p:sp>
      <p:cxnSp>
        <p:nvCxnSpPr>
          <p:cNvPr id="90" name="직선 화살표 연결선 89"/>
          <p:cNvCxnSpPr>
            <a:stCxn id="48" idx="1"/>
            <a:endCxn id="57" idx="3"/>
          </p:cNvCxnSpPr>
          <p:nvPr/>
        </p:nvCxnSpPr>
        <p:spPr>
          <a:xfrm flipH="1">
            <a:off x="7630460" y="5887098"/>
            <a:ext cx="8386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직사각형 95"/>
          <p:cNvSpPr/>
          <p:nvPr/>
        </p:nvSpPr>
        <p:spPr>
          <a:xfrm>
            <a:off x="1180517" y="4695211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월드 보스 </a:t>
            </a:r>
            <a:r>
              <a:rPr lang="ko-KR" altLang="en-US" sz="1100" b="1" dirty="0" err="1">
                <a:solidFill>
                  <a:srgbClr val="0070C0"/>
                </a:solidFill>
              </a:rPr>
              <a:t>몬스터</a:t>
            </a:r>
            <a:r>
              <a:rPr lang="ko-KR" altLang="en-US" sz="1100" b="1" dirty="0">
                <a:solidFill>
                  <a:srgbClr val="0070C0"/>
                </a:solidFill>
              </a:rPr>
              <a:t> 사망 처리</a:t>
            </a:r>
          </a:p>
        </p:txBody>
      </p:sp>
      <p:sp>
        <p:nvSpPr>
          <p:cNvPr id="97" name="직사각형 96"/>
          <p:cNvSpPr/>
          <p:nvPr/>
        </p:nvSpPr>
        <p:spPr>
          <a:xfrm>
            <a:off x="1180517" y="5595527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rgbClr val="0070C0"/>
                </a:solidFill>
              </a:rPr>
              <a:t>보상 내역을 </a:t>
            </a:r>
            <a:r>
              <a:rPr lang="ko-KR" altLang="en-US" sz="1100" b="1" dirty="0">
                <a:solidFill>
                  <a:srgbClr val="0070C0"/>
                </a:solidFill>
              </a:rPr>
              <a:t>통보 받음</a:t>
            </a:r>
          </a:p>
        </p:txBody>
      </p:sp>
      <p:cxnSp>
        <p:nvCxnSpPr>
          <p:cNvPr id="98" name="직선 화살표 연결선 97"/>
          <p:cNvCxnSpPr>
            <a:stCxn id="96" idx="2"/>
            <a:endCxn id="97" idx="0"/>
          </p:cNvCxnSpPr>
          <p:nvPr/>
        </p:nvCxnSpPr>
        <p:spPr>
          <a:xfrm>
            <a:off x="2116621" y="5271275"/>
            <a:ext cx="0" cy="3242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1180517" y="6463162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월드 보스 </a:t>
            </a:r>
            <a:r>
              <a:rPr lang="ko-KR" altLang="en-US" sz="1100" b="1" dirty="0" err="1">
                <a:solidFill>
                  <a:srgbClr val="0070C0"/>
                </a:solidFill>
              </a:rPr>
              <a:t>몬스터</a:t>
            </a:r>
            <a:r>
              <a:rPr lang="ko-KR" altLang="en-US" sz="1100" b="1" dirty="0">
                <a:solidFill>
                  <a:srgbClr val="0070C0"/>
                </a:solidFill>
              </a:rPr>
              <a:t> 공략 스테이지의 종료</a:t>
            </a:r>
          </a:p>
        </p:txBody>
      </p:sp>
      <p:cxnSp>
        <p:nvCxnSpPr>
          <p:cNvPr id="100" name="직선 화살표 연결선 99"/>
          <p:cNvCxnSpPr>
            <a:stCxn id="97" idx="2"/>
            <a:endCxn id="99" idx="0"/>
          </p:cNvCxnSpPr>
          <p:nvPr/>
        </p:nvCxnSpPr>
        <p:spPr>
          <a:xfrm>
            <a:off x="2116621" y="6171592"/>
            <a:ext cx="0" cy="2915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/>
          <p:cNvCxnSpPr>
            <a:stCxn id="51" idx="1"/>
            <a:endCxn id="96" idx="3"/>
          </p:cNvCxnSpPr>
          <p:nvPr/>
        </p:nvCxnSpPr>
        <p:spPr>
          <a:xfrm flipH="1" flipV="1">
            <a:off x="3052726" y="4983244"/>
            <a:ext cx="2705527" cy="57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>
            <a:stCxn id="57" idx="1"/>
            <a:endCxn id="97" idx="3"/>
          </p:cNvCxnSpPr>
          <p:nvPr/>
        </p:nvCxnSpPr>
        <p:spPr>
          <a:xfrm flipH="1" flipV="1">
            <a:off x="3052726" y="5883560"/>
            <a:ext cx="2705527" cy="35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/>
          <p:cNvCxnSpPr>
            <a:stCxn id="84" idx="1"/>
            <a:endCxn id="99" idx="3"/>
          </p:cNvCxnSpPr>
          <p:nvPr/>
        </p:nvCxnSpPr>
        <p:spPr>
          <a:xfrm flipH="1" flipV="1">
            <a:off x="3052726" y="6751195"/>
            <a:ext cx="2705527" cy="11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직사각형 108"/>
          <p:cNvSpPr/>
          <p:nvPr/>
        </p:nvSpPr>
        <p:spPr>
          <a:xfrm>
            <a:off x="5758599" y="2007422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월드 보스 </a:t>
            </a:r>
            <a:r>
              <a:rPr lang="ko-KR" altLang="en-US" sz="1100" b="1" dirty="0" err="1">
                <a:solidFill>
                  <a:schemeClr val="accent6">
                    <a:lumMod val="50000"/>
                  </a:schemeClr>
                </a:solidFill>
              </a:rPr>
              <a:t>몬스터와의</a:t>
            </a:r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 전투 정보 전달</a:t>
            </a:r>
          </a:p>
        </p:txBody>
      </p:sp>
      <p:cxnSp>
        <p:nvCxnSpPr>
          <p:cNvPr id="112" name="직선 화살표 연결선 111"/>
          <p:cNvCxnSpPr>
            <a:stCxn id="109" idx="3"/>
            <a:endCxn id="8" idx="1"/>
          </p:cNvCxnSpPr>
          <p:nvPr/>
        </p:nvCxnSpPr>
        <p:spPr>
          <a:xfrm>
            <a:off x="7630808" y="2295454"/>
            <a:ext cx="838305" cy="30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직사각형 133"/>
          <p:cNvSpPr/>
          <p:nvPr/>
        </p:nvSpPr>
        <p:spPr>
          <a:xfrm>
            <a:off x="8472213" y="1112328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클라이언트의 월드 보스 </a:t>
            </a:r>
            <a:r>
              <a:rPr lang="ko-KR" altLang="en-US" sz="1100" b="1" dirty="0" err="1">
                <a:solidFill>
                  <a:srgbClr val="008000"/>
                </a:solidFill>
              </a:rPr>
              <a:t>몬스터</a:t>
            </a:r>
            <a:r>
              <a:rPr lang="ko-KR" altLang="en-US" sz="1100" b="1" dirty="0">
                <a:solidFill>
                  <a:srgbClr val="008000"/>
                </a:solidFill>
              </a:rPr>
              <a:t> 공략 참가 확인</a:t>
            </a:r>
          </a:p>
        </p:txBody>
      </p:sp>
      <p:sp>
        <p:nvSpPr>
          <p:cNvPr id="135" name="직사각형 134"/>
          <p:cNvSpPr/>
          <p:nvPr/>
        </p:nvSpPr>
        <p:spPr>
          <a:xfrm>
            <a:off x="5739679" y="1112328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월드 보스 </a:t>
            </a:r>
            <a:r>
              <a:rPr lang="ko-KR" altLang="en-US" sz="1100" b="1" dirty="0" err="1">
                <a:solidFill>
                  <a:schemeClr val="accent6">
                    <a:lumMod val="50000"/>
                  </a:schemeClr>
                </a:solidFill>
              </a:rPr>
              <a:t>몬스터</a:t>
            </a:r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 공략 참여 전달</a:t>
            </a:r>
          </a:p>
        </p:txBody>
      </p:sp>
      <p:cxnSp>
        <p:nvCxnSpPr>
          <p:cNvPr id="137" name="직선 화살표 연결선 136"/>
          <p:cNvCxnSpPr>
            <a:stCxn id="134" idx="2"/>
            <a:endCxn id="8" idx="0"/>
          </p:cNvCxnSpPr>
          <p:nvPr/>
        </p:nvCxnSpPr>
        <p:spPr>
          <a:xfrm flipH="1">
            <a:off x="9405217" y="1688392"/>
            <a:ext cx="3101" cy="32207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/>
          <p:cNvCxnSpPr>
            <a:stCxn id="2" idx="3"/>
            <a:endCxn id="135" idx="1"/>
          </p:cNvCxnSpPr>
          <p:nvPr/>
        </p:nvCxnSpPr>
        <p:spPr>
          <a:xfrm>
            <a:off x="3052725" y="1400360"/>
            <a:ext cx="268695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/>
          <p:cNvCxnSpPr>
            <a:stCxn id="135" idx="3"/>
            <a:endCxn id="134" idx="1"/>
          </p:cNvCxnSpPr>
          <p:nvPr/>
        </p:nvCxnSpPr>
        <p:spPr>
          <a:xfrm>
            <a:off x="7611887" y="1400360"/>
            <a:ext cx="8603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화살표 연결선 147"/>
          <p:cNvCxnSpPr>
            <a:stCxn id="7" idx="2"/>
            <a:endCxn id="96" idx="0"/>
          </p:cNvCxnSpPr>
          <p:nvPr/>
        </p:nvCxnSpPr>
        <p:spPr>
          <a:xfrm flipH="1">
            <a:off x="2116621" y="3927135"/>
            <a:ext cx="1014028" cy="768077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연결선 210"/>
          <p:cNvCxnSpPr>
            <a:stCxn id="33" idx="2"/>
            <a:endCxn id="2" idx="0"/>
          </p:cNvCxnSpPr>
          <p:nvPr/>
        </p:nvCxnSpPr>
        <p:spPr>
          <a:xfrm>
            <a:off x="2116621" y="797802"/>
            <a:ext cx="1" cy="314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직선 연결선 212"/>
          <p:cNvCxnSpPr>
            <a:stCxn id="10" idx="2"/>
            <a:endCxn id="134" idx="0"/>
          </p:cNvCxnSpPr>
          <p:nvPr/>
        </p:nvCxnSpPr>
        <p:spPr>
          <a:xfrm>
            <a:off x="9408317" y="802874"/>
            <a:ext cx="0" cy="309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315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15953" y="1447654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게임 진입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507649" y="3249628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업적 요소의 달성 여부를 검사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15952" y="2342256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0070C0"/>
                </a:solidFill>
              </a:rPr>
              <a:t>DB</a:t>
            </a:r>
            <a:r>
              <a:rPr lang="ko-KR" altLang="en-US" sz="1100" b="1" dirty="0">
                <a:solidFill>
                  <a:srgbClr val="0070C0"/>
                </a:solidFill>
              </a:rPr>
              <a:t>에 저장이 일어나야 하는 행위 요청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297250" y="3249628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스테이지 종료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88925" y="4053956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무작위 뽑기 이용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504548" y="2345794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요청에 대한 일반적인 처리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2127176" y="18025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723673" y="490128"/>
            <a:ext cx="1440160" cy="648072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ko-KR" altLang="en-US" sz="14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504548" y="5036252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달성한 업적 요소가 있으면</a:t>
            </a:r>
            <a:r>
              <a:rPr lang="en-US" altLang="ko-KR" sz="1100" b="1" dirty="0">
                <a:solidFill>
                  <a:srgbClr val="008000"/>
                </a:solidFill>
              </a:rPr>
              <a:t>, </a:t>
            </a:r>
            <a:r>
              <a:rPr lang="ko-KR" altLang="en-US" sz="1100" b="1" dirty="0">
                <a:solidFill>
                  <a:srgbClr val="008000"/>
                </a:solidFill>
              </a:rPr>
              <a:t>그에 대한 정보 알림</a:t>
            </a:r>
          </a:p>
        </p:txBody>
      </p:sp>
      <p:cxnSp>
        <p:nvCxnSpPr>
          <p:cNvPr id="11" name="직선 화살표 연결선 10"/>
          <p:cNvCxnSpPr>
            <a:stCxn id="4" idx="3"/>
            <a:endCxn id="41" idx="1"/>
          </p:cNvCxnSpPr>
          <p:nvPr/>
        </p:nvCxnSpPr>
        <p:spPr>
          <a:xfrm>
            <a:off x="4088161" y="2630288"/>
            <a:ext cx="2705875" cy="4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7" idx="2"/>
            <a:endCxn id="3" idx="0"/>
          </p:cNvCxnSpPr>
          <p:nvPr/>
        </p:nvCxnSpPr>
        <p:spPr>
          <a:xfrm>
            <a:off x="10440653" y="2921858"/>
            <a:ext cx="3101" cy="32777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3" idx="2"/>
            <a:endCxn id="21" idx="0"/>
          </p:cNvCxnSpPr>
          <p:nvPr/>
        </p:nvCxnSpPr>
        <p:spPr>
          <a:xfrm flipH="1">
            <a:off x="10440653" y="3825692"/>
            <a:ext cx="3101" cy="32207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2" idx="2"/>
            <a:endCxn id="4" idx="0"/>
          </p:cNvCxnSpPr>
          <p:nvPr/>
        </p:nvCxnSpPr>
        <p:spPr>
          <a:xfrm flipH="1">
            <a:off x="3152057" y="2023718"/>
            <a:ext cx="1" cy="318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4" idx="2"/>
            <a:endCxn id="5" idx="0"/>
          </p:cNvCxnSpPr>
          <p:nvPr/>
        </p:nvCxnSpPr>
        <p:spPr>
          <a:xfrm flipH="1">
            <a:off x="638854" y="2918320"/>
            <a:ext cx="2513202" cy="3313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4" idx="2"/>
            <a:endCxn id="6" idx="0"/>
          </p:cNvCxnSpPr>
          <p:nvPr/>
        </p:nvCxnSpPr>
        <p:spPr>
          <a:xfrm flipH="1">
            <a:off x="1825030" y="2918320"/>
            <a:ext cx="1327027" cy="11356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2279576" y="33265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431976" y="485056"/>
            <a:ext cx="14401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4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504548" y="4147768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008000"/>
                </a:solidFill>
              </a:rPr>
              <a:t>DB </a:t>
            </a:r>
            <a:r>
              <a:rPr lang="ko-KR" altLang="en-US" sz="1100" b="1" dirty="0">
                <a:solidFill>
                  <a:srgbClr val="008000"/>
                </a:solidFill>
              </a:rPr>
              <a:t>데이터를 갱신</a:t>
            </a:r>
          </a:p>
        </p:txBody>
      </p:sp>
      <p:cxnSp>
        <p:nvCxnSpPr>
          <p:cNvPr id="22" name="직선 화살표 연결선 21"/>
          <p:cNvCxnSpPr>
            <a:stCxn id="21" idx="2"/>
            <a:endCxn id="10" idx="0"/>
          </p:cNvCxnSpPr>
          <p:nvPr/>
        </p:nvCxnSpPr>
        <p:spPr>
          <a:xfrm>
            <a:off x="10440652" y="4723832"/>
            <a:ext cx="0" cy="31242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9504548" y="5934392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업적 보상을 더하고 업적 내용을 갱신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793688" y="5036252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달성한 업적 정보 전달</a:t>
            </a:r>
          </a:p>
        </p:txBody>
      </p:sp>
      <p:cxnSp>
        <p:nvCxnSpPr>
          <p:cNvPr id="28" name="직선 화살표 연결선 27"/>
          <p:cNvCxnSpPr>
            <a:stCxn id="10" idx="2"/>
            <a:endCxn id="23" idx="0"/>
          </p:cNvCxnSpPr>
          <p:nvPr/>
        </p:nvCxnSpPr>
        <p:spPr>
          <a:xfrm>
            <a:off x="10440652" y="5612316"/>
            <a:ext cx="0" cy="32207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0" idx="1"/>
            <a:endCxn id="24" idx="3"/>
          </p:cNvCxnSpPr>
          <p:nvPr/>
        </p:nvCxnSpPr>
        <p:spPr>
          <a:xfrm flipH="1">
            <a:off x="8665896" y="5324284"/>
            <a:ext cx="8386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4800757" y="3257452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게임 상 재화 구매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3508354" y="4053956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rgbClr val="0070C0"/>
                </a:solidFill>
              </a:rPr>
              <a:t>기타 등등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  <p:cxnSp>
        <p:nvCxnSpPr>
          <p:cNvPr id="35" name="직선 화살표 연결선 34"/>
          <p:cNvCxnSpPr>
            <a:stCxn id="4" idx="2"/>
            <a:endCxn id="33" idx="0"/>
          </p:cNvCxnSpPr>
          <p:nvPr/>
        </p:nvCxnSpPr>
        <p:spPr>
          <a:xfrm>
            <a:off x="3152057" y="2918320"/>
            <a:ext cx="2584805" cy="339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4" idx="2"/>
            <a:endCxn id="88" idx="0"/>
          </p:cNvCxnSpPr>
          <p:nvPr/>
        </p:nvCxnSpPr>
        <p:spPr>
          <a:xfrm>
            <a:off x="3152056" y="2918320"/>
            <a:ext cx="0" cy="21179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6794035" y="2342748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행위 내용 요청</a:t>
            </a:r>
          </a:p>
        </p:txBody>
      </p:sp>
      <p:cxnSp>
        <p:nvCxnSpPr>
          <p:cNvPr id="42" name="직선 화살표 연결선 41"/>
          <p:cNvCxnSpPr>
            <a:stCxn id="41" idx="3"/>
            <a:endCxn id="7" idx="1"/>
          </p:cNvCxnSpPr>
          <p:nvPr/>
        </p:nvCxnSpPr>
        <p:spPr>
          <a:xfrm>
            <a:off x="8666244" y="2630780"/>
            <a:ext cx="838305" cy="30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9507649" y="1447654"/>
            <a:ext cx="187220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</a:rPr>
              <a:t>접속한 대상의 업적 정보 검색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775115" y="1447654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</a:rPr>
              <a:t>현재 업적 정보 전달</a:t>
            </a:r>
          </a:p>
        </p:txBody>
      </p:sp>
      <p:cxnSp>
        <p:nvCxnSpPr>
          <p:cNvPr id="45" name="직선 화살표 연결선 44"/>
          <p:cNvCxnSpPr>
            <a:stCxn id="43" idx="2"/>
            <a:endCxn id="7" idx="0"/>
          </p:cNvCxnSpPr>
          <p:nvPr/>
        </p:nvCxnSpPr>
        <p:spPr>
          <a:xfrm flipH="1">
            <a:off x="10440653" y="2023718"/>
            <a:ext cx="3101" cy="32207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stCxn id="44" idx="1"/>
            <a:endCxn id="2" idx="3"/>
          </p:cNvCxnSpPr>
          <p:nvPr/>
        </p:nvCxnSpPr>
        <p:spPr>
          <a:xfrm flipH="1">
            <a:off x="4088161" y="1735686"/>
            <a:ext cx="268695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43" idx="1"/>
            <a:endCxn id="44" idx="3"/>
          </p:cNvCxnSpPr>
          <p:nvPr/>
        </p:nvCxnSpPr>
        <p:spPr>
          <a:xfrm flipH="1">
            <a:off x="8647323" y="1735686"/>
            <a:ext cx="8603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20" idx="2"/>
            <a:endCxn id="2" idx="0"/>
          </p:cNvCxnSpPr>
          <p:nvPr/>
        </p:nvCxnSpPr>
        <p:spPr>
          <a:xfrm>
            <a:off x="3152057" y="1133128"/>
            <a:ext cx="1" cy="314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stCxn id="9" idx="2"/>
            <a:endCxn id="43" idx="0"/>
          </p:cNvCxnSpPr>
          <p:nvPr/>
        </p:nvCxnSpPr>
        <p:spPr>
          <a:xfrm>
            <a:off x="10443753" y="1138200"/>
            <a:ext cx="0" cy="309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4" idx="2"/>
            <a:endCxn id="34" idx="0"/>
          </p:cNvCxnSpPr>
          <p:nvPr/>
        </p:nvCxnSpPr>
        <p:spPr>
          <a:xfrm>
            <a:off x="3152056" y="2918320"/>
            <a:ext cx="1292402" cy="11356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직사각형 87"/>
          <p:cNvSpPr/>
          <p:nvPr/>
        </p:nvSpPr>
        <p:spPr>
          <a:xfrm>
            <a:off x="2215952" y="5036252"/>
            <a:ext cx="18722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rgbClr val="0070C0"/>
                </a:solidFill>
              </a:rPr>
              <a:t>클라이언트에서의 업적 달성 이벤트 구현</a:t>
            </a:r>
          </a:p>
        </p:txBody>
      </p:sp>
      <p:cxnSp>
        <p:nvCxnSpPr>
          <p:cNvPr id="89" name="직선 화살표 연결선 88"/>
          <p:cNvCxnSpPr>
            <a:stCxn id="24" idx="1"/>
            <a:endCxn id="88" idx="3"/>
          </p:cNvCxnSpPr>
          <p:nvPr/>
        </p:nvCxnSpPr>
        <p:spPr>
          <a:xfrm flipH="1">
            <a:off x="4088160" y="5324284"/>
            <a:ext cx="27055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118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653480"/>
            <a:ext cx="1761525" cy="3168352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409944"/>
              </p:ext>
            </p:extLst>
          </p:nvPr>
        </p:nvGraphicFramePr>
        <p:xfrm>
          <a:off x="4871864" y="1081489"/>
          <a:ext cx="26675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643"/>
                <a:gridCol w="1656937"/>
              </a:tblGrid>
              <a:tr h="1760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능력치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값</a:t>
                      </a:r>
                      <a:endParaRPr lang="ko-KR" altLang="en-US" sz="1200" dirty="0"/>
                    </a:p>
                  </a:txBody>
                  <a:tcPr/>
                </a:tc>
              </a:tr>
              <a:tr h="1760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레벨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골드 </a:t>
                      </a:r>
                      <a:r>
                        <a:rPr lang="en-US" altLang="ko-KR" sz="1200" dirty="0" smtClean="0"/>
                        <a:t>15</a:t>
                      </a:r>
                      <a:endParaRPr lang="ko-KR" altLang="en-US" sz="1200" dirty="0"/>
                    </a:p>
                  </a:txBody>
                  <a:tcPr/>
                </a:tc>
              </a:tr>
              <a:tr h="1760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직업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생명력 회복 물약</a:t>
                      </a:r>
                      <a:endParaRPr lang="ko-KR" altLang="en-US" sz="1200" dirty="0"/>
                    </a:p>
                  </a:txBody>
                  <a:tcPr/>
                </a:tc>
              </a:tr>
              <a:tr h="1760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힘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85</a:t>
                      </a:r>
                      <a:endParaRPr lang="ko-KR" altLang="en-US" sz="1200" dirty="0"/>
                    </a:p>
                  </a:txBody>
                  <a:tcPr/>
                </a:tc>
              </a:tr>
              <a:tr h="1760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민첩성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80</a:t>
                      </a:r>
                      <a:endParaRPr lang="ko-KR" altLang="en-US" sz="1200" dirty="0"/>
                    </a:p>
                  </a:txBody>
                  <a:tcPr/>
                </a:tc>
              </a:tr>
              <a:tr h="1760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건강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125</a:t>
                      </a:r>
                      <a:endParaRPr lang="ko-KR" altLang="en-US" sz="1200" dirty="0"/>
                    </a:p>
                  </a:txBody>
                  <a:tcPr/>
                </a:tc>
              </a:tr>
              <a:tr h="1760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지능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70</a:t>
                      </a:r>
                      <a:endParaRPr lang="ko-KR" altLang="en-US" sz="1200" dirty="0"/>
                    </a:p>
                  </a:txBody>
                  <a:tcPr/>
                </a:tc>
              </a:tr>
              <a:tr h="1760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공격력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240 ~ 295</a:t>
                      </a:r>
                      <a:endParaRPr lang="ko-KR" altLang="en-US" sz="1200" dirty="0"/>
                    </a:p>
                  </a:txBody>
                  <a:tcPr/>
                </a:tc>
              </a:tr>
              <a:tr h="1760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방어력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862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19116"/>
              </p:ext>
            </p:extLst>
          </p:nvPr>
        </p:nvGraphicFramePr>
        <p:xfrm>
          <a:off x="4860511" y="3933056"/>
          <a:ext cx="2675649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3442"/>
                <a:gridCol w="1872207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장비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아이템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머리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매 감시자의 투구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얼굴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기본형 </a:t>
                      </a:r>
                      <a:r>
                        <a:rPr lang="en-US" altLang="ko-KR" sz="1200" dirty="0" smtClean="0"/>
                        <a:t>1</a:t>
                      </a:r>
                      <a:r>
                        <a:rPr lang="ko-KR" altLang="en-US" sz="1200" dirty="0" smtClean="0"/>
                        <a:t>번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몸통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박쥐군주 날개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오른손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원한 맺힌 </a:t>
                      </a:r>
                      <a:r>
                        <a:rPr lang="ko-KR" altLang="en-US" sz="1200" dirty="0" err="1" smtClean="0"/>
                        <a:t>쐐기칼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왼손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없음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목걸이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성당수호자 목걸이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반지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공허의 속삭임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벨트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거인의 허리띠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35760" y="2780929"/>
            <a:ext cx="553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</a:t>
            </a:r>
            <a:endParaRPr lang="ko-KR" altLang="en-US" sz="4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93817"/>
              </p:ext>
            </p:extLst>
          </p:nvPr>
        </p:nvGraphicFramePr>
        <p:xfrm>
          <a:off x="7608168" y="1090836"/>
          <a:ext cx="273630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/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상태효과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값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공격력 증가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+10, 5</a:t>
                      </a:r>
                      <a:r>
                        <a:rPr lang="ko-KR" altLang="en-US" sz="1200" dirty="0" smtClean="0"/>
                        <a:t>분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이동속도 증가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+15%,</a:t>
                      </a:r>
                      <a:r>
                        <a:rPr lang="en-US" altLang="ko-KR" sz="1200" baseline="0" dirty="0" smtClean="0"/>
                        <a:t> 2</a:t>
                      </a:r>
                      <a:r>
                        <a:rPr lang="ko-KR" altLang="en-US" sz="1200" baseline="0" dirty="0" smtClean="0"/>
                        <a:t>분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체력 회복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초당 </a:t>
                      </a:r>
                      <a:r>
                        <a:rPr lang="en-US" altLang="ko-KR" sz="1200" dirty="0" smtClean="0"/>
                        <a:t>+0.76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마력 회복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초당 </a:t>
                      </a:r>
                      <a:r>
                        <a:rPr lang="en-US" altLang="ko-KR" sz="1200" dirty="0" smtClean="0"/>
                        <a:t>+0.54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70078"/>
              </p:ext>
            </p:extLst>
          </p:nvPr>
        </p:nvGraphicFramePr>
        <p:xfrm>
          <a:off x="7608168" y="3933056"/>
          <a:ext cx="2736304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208823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슬롯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아이템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00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없음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1005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02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없음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2102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4004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05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없음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없음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ㆍㆍㆍ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ㆍㆍㆍ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1335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1664319" y="2060849"/>
            <a:ext cx="3936293" cy="2743583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폭발 1 2"/>
          <p:cNvSpPr/>
          <p:nvPr/>
        </p:nvSpPr>
        <p:spPr>
          <a:xfrm>
            <a:off x="1883362" y="2252013"/>
            <a:ext cx="1218096" cy="918308"/>
          </a:xfrm>
          <a:prstGeom prst="irregularSeal1">
            <a:avLst/>
          </a:prstGeom>
          <a:gradFill>
            <a:gsLst>
              <a:gs pos="0">
                <a:srgbClr val="FF1111"/>
              </a:gs>
              <a:gs pos="50000">
                <a:srgbClr val="FFABAB"/>
              </a:gs>
              <a:gs pos="100000">
                <a:srgbClr val="E99573"/>
              </a:gs>
            </a:gsLst>
            <a:lin ang="5400000" scaled="0"/>
          </a:gra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웃는 얼굴 1"/>
          <p:cNvSpPr/>
          <p:nvPr/>
        </p:nvSpPr>
        <p:spPr>
          <a:xfrm>
            <a:off x="2432259" y="2652954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웃는 얼굴 3"/>
          <p:cNvSpPr/>
          <p:nvPr/>
        </p:nvSpPr>
        <p:spPr>
          <a:xfrm>
            <a:off x="2409811" y="3899520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웃는 얼굴 4"/>
          <p:cNvSpPr/>
          <p:nvPr/>
        </p:nvSpPr>
        <p:spPr>
          <a:xfrm>
            <a:off x="4414126" y="2305597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웃는 얼굴 5"/>
          <p:cNvSpPr/>
          <p:nvPr/>
        </p:nvSpPr>
        <p:spPr>
          <a:xfrm>
            <a:off x="4220602" y="3974387"/>
            <a:ext cx="504056" cy="504056"/>
          </a:xfrm>
          <a:prstGeom prst="smileyF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530589" y="2307398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군집 객체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530587" y="4046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군집 구성원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530588" y="5390280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군집 구성원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 rot="5594477">
            <a:off x="2480920" y="3343223"/>
            <a:ext cx="406737" cy="3800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오른쪽 화살표 25"/>
          <p:cNvSpPr/>
          <p:nvPr/>
        </p:nvSpPr>
        <p:spPr>
          <a:xfrm rot="2263474">
            <a:off x="3107010" y="3271042"/>
            <a:ext cx="936044" cy="3800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오른쪽 화살표 26"/>
          <p:cNvSpPr/>
          <p:nvPr/>
        </p:nvSpPr>
        <p:spPr>
          <a:xfrm rot="20580856">
            <a:off x="3357020" y="2455189"/>
            <a:ext cx="595601" cy="3800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218625" y="1348862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이벤트 발생</a:t>
            </a:r>
            <a:r>
              <a:rPr lang="en-US" altLang="ko-KR" sz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endParaRPr lang="ko-KR" altLang="en-US" sz="1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30" name="직선 화살표 연결선 29"/>
          <p:cNvCxnSpPr>
            <a:stCxn id="14" idx="2"/>
            <a:endCxn id="28" idx="0"/>
          </p:cNvCxnSpPr>
          <p:nvPr/>
        </p:nvCxnSpPr>
        <p:spPr>
          <a:xfrm>
            <a:off x="7154729" y="966392"/>
            <a:ext cx="1" cy="382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28" idx="2"/>
            <a:endCxn id="11" idx="0"/>
          </p:cNvCxnSpPr>
          <p:nvPr/>
        </p:nvCxnSpPr>
        <p:spPr>
          <a:xfrm>
            <a:off x="7154730" y="1924927"/>
            <a:ext cx="1" cy="382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6218625" y="4350579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군집 구성원들에게 이벤트를 중계한다</a:t>
            </a:r>
            <a:r>
              <a:rPr lang="en-US" altLang="ko-KR" sz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9026937" y="3310881"/>
            <a:ext cx="1296144" cy="5760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3000">
                <a:schemeClr val="accent2">
                  <a:lumMod val="45000"/>
                  <a:lumOff val="55000"/>
                </a:schemeClr>
              </a:gs>
              <a:gs pos="81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종료</a:t>
            </a:r>
            <a:endParaRPr lang="en-US" altLang="ko-KR" sz="1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6682988" y="5542680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군집 구성원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855528" y="5695080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군집 구성원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218625" y="3310879"/>
            <a:ext cx="1872208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구성원들에게 전달해야 하는지를 검사</a:t>
            </a:r>
          </a:p>
        </p:txBody>
      </p:sp>
      <p:cxnSp>
        <p:nvCxnSpPr>
          <p:cNvPr id="53" name="직선 화살표 연결선 52"/>
          <p:cNvCxnSpPr>
            <a:stCxn id="49" idx="3"/>
            <a:endCxn id="35" idx="1"/>
          </p:cNvCxnSpPr>
          <p:nvPr/>
        </p:nvCxnSpPr>
        <p:spPr>
          <a:xfrm>
            <a:off x="8090833" y="3598912"/>
            <a:ext cx="93610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49" idx="2"/>
            <a:endCxn id="34" idx="0"/>
          </p:cNvCxnSpPr>
          <p:nvPr/>
        </p:nvCxnSpPr>
        <p:spPr>
          <a:xfrm>
            <a:off x="7154729" y="3886943"/>
            <a:ext cx="0" cy="4636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>
            <a:stCxn id="11" idx="2"/>
            <a:endCxn id="49" idx="0"/>
          </p:cNvCxnSpPr>
          <p:nvPr/>
        </p:nvCxnSpPr>
        <p:spPr>
          <a:xfrm flipH="1">
            <a:off x="7154730" y="2869125"/>
            <a:ext cx="1" cy="4417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stCxn id="34" idx="2"/>
            <a:endCxn id="15" idx="0"/>
          </p:cNvCxnSpPr>
          <p:nvPr/>
        </p:nvCxnSpPr>
        <p:spPr>
          <a:xfrm>
            <a:off x="7154729" y="4926643"/>
            <a:ext cx="0" cy="4636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모서리가 둥근 사각형 설명선 91"/>
          <p:cNvSpPr/>
          <p:nvPr/>
        </p:nvSpPr>
        <p:spPr>
          <a:xfrm>
            <a:off x="2431242" y="1923755"/>
            <a:ext cx="1216487" cy="381842"/>
          </a:xfrm>
          <a:prstGeom prst="wedgeRoundRectCallout">
            <a:avLst>
              <a:gd name="adj1" fmla="val -33804"/>
              <a:gd name="adj2" fmla="val 85325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이벤트 발생</a:t>
            </a:r>
            <a:endParaRPr lang="ko-KR" altLang="en-US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902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703512" y="980729"/>
            <a:ext cx="7560840" cy="4608513"/>
          </a:xfrm>
          <a:prstGeom prst="roundRect">
            <a:avLst>
              <a:gd name="adj" fmla="val 596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855912" y="1637186"/>
            <a:ext cx="7264424" cy="1143743"/>
          </a:xfrm>
          <a:prstGeom prst="roundRect">
            <a:avLst>
              <a:gd name="adj" fmla="val 138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847528" y="2924945"/>
            <a:ext cx="7264424" cy="1143743"/>
          </a:xfrm>
          <a:prstGeom prst="roundRect">
            <a:avLst>
              <a:gd name="adj" fmla="val 138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847528" y="4221089"/>
            <a:ext cx="7264424" cy="1143743"/>
          </a:xfrm>
          <a:prstGeom prst="roundRect">
            <a:avLst>
              <a:gd name="adj" fmla="val 138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ooper Std Black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63552" y="1700808"/>
            <a:ext cx="1008112" cy="100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063552" y="2996952"/>
            <a:ext cx="1008112" cy="1008112"/>
          </a:xfrm>
          <a:prstGeom prst="rect">
            <a:avLst/>
          </a:prstGeom>
          <a:blipFill>
            <a:blip r:embed="rId3" cstate="print">
              <a:lum bright="-32000" contrast="-75000"/>
            </a:blip>
            <a:stretch>
              <a:fillRect/>
            </a:stretch>
          </a:blip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063552" y="4293096"/>
            <a:ext cx="1008112" cy="1008112"/>
          </a:xfrm>
          <a:prstGeom prst="rect">
            <a:avLst/>
          </a:prstGeom>
          <a:blipFill>
            <a:blip r:embed="rId4" cstate="print">
              <a:lum bright="-32000" contrast="-75000"/>
            </a:blip>
            <a:stretch>
              <a:fillRect/>
            </a:stretch>
          </a:blip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8040216" y="3068960"/>
            <a:ext cx="864096" cy="864096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0.99$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8040216" y="4365104"/>
            <a:ext cx="864096" cy="864096"/>
          </a:xfrm>
          <a:prstGeom prst="roundRect">
            <a:avLst/>
          </a:prstGeom>
          <a:solidFill>
            <a:srgbClr val="FFE9A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24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oper Std Black" pitchFamily="18" charset="0"/>
              </a:rPr>
              <a:t>0.99$</a:t>
            </a:r>
            <a:endParaRPr lang="ko-KR" altLang="en-US" sz="2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919537" y="40466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Entity Root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351584" y="1390278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Actor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2789760" y="2431202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Bone </a:t>
            </a:r>
            <a:r>
              <a:rPr lang="en-US" altLang="ko-KR" sz="1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Datas</a:t>
            </a:r>
            <a:endParaRPr lang="en-US" altLang="ko-KR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789760" y="3448405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Parts </a:t>
            </a:r>
            <a:r>
              <a:rPr lang="en-US" altLang="ko-KR" sz="1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Datas</a:t>
            </a:r>
            <a:endParaRPr lang="en-US" altLang="ko-KR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375672" y="4436398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NonActor</a:t>
            </a:r>
            <a:endParaRPr lang="en-US" altLang="ko-KR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32204" y="404664"/>
            <a:ext cx="2376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위치 변환만 가능함</a:t>
            </a:r>
            <a:endParaRPr lang="en-US" altLang="ko-KR" sz="1100" dirty="0">
              <a:solidFill>
                <a:srgbClr val="008000"/>
              </a:solidFill>
            </a:endParaRPr>
          </a:p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지형 바닥 기준으로 높이 고정</a:t>
            </a:r>
            <a:endParaRPr lang="en-US" altLang="ko-KR" sz="1100" dirty="0">
              <a:solidFill>
                <a:srgbClr val="008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87888" y="404664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6">
                    <a:lumMod val="50000"/>
                  </a:schemeClr>
                </a:solidFill>
              </a:rPr>
              <a:t>최상위 </a:t>
            </a:r>
            <a:r>
              <a:rPr lang="ko-KR" altLang="en-US" sz="1100" dirty="0" err="1">
                <a:solidFill>
                  <a:schemeClr val="accent6">
                    <a:lumMod val="50000"/>
                  </a:schemeClr>
                </a:solidFill>
              </a:rPr>
              <a:t>노드</a:t>
            </a:r>
            <a:endParaRPr lang="ko-KR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87888" y="1390277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6">
                    <a:lumMod val="50000"/>
                  </a:schemeClr>
                </a:solidFill>
              </a:rPr>
              <a:t>액션을 담당하는 부분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058773" y="2431201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6">
                    <a:lumMod val="50000"/>
                  </a:schemeClr>
                </a:solidFill>
              </a:rPr>
              <a:t>애니메이션 정보를 가지고 있는 모델 데이터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058773" y="3448404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accent6">
                    <a:lumMod val="50000"/>
                  </a:schemeClr>
                </a:solidFill>
              </a:rPr>
              <a:t>파츠</a:t>
            </a:r>
            <a:r>
              <a:rPr lang="ko-KR" altLang="en-US" sz="1100" dirty="0">
                <a:solidFill>
                  <a:schemeClr val="accent6">
                    <a:lumMod val="50000"/>
                  </a:schemeClr>
                </a:solidFill>
              </a:rPr>
              <a:t> 모델 목록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087888" y="4436397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6">
                    <a:lumMod val="50000"/>
                  </a:schemeClr>
                </a:solidFill>
              </a:rPr>
              <a:t>캐릭터를 구성하지만</a:t>
            </a:r>
            <a:r>
              <a:rPr lang="en-US" altLang="ko-KR" sz="1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6">
                    <a:lumMod val="50000"/>
                  </a:schemeClr>
                </a:solidFill>
              </a:rPr>
              <a:t>액션과 직접 관련 없는 데이터</a:t>
            </a:r>
          </a:p>
        </p:txBody>
      </p:sp>
      <p:cxnSp>
        <p:nvCxnSpPr>
          <p:cNvPr id="25" name="꺾인 연결선 24"/>
          <p:cNvCxnSpPr/>
          <p:nvPr/>
        </p:nvCxnSpPr>
        <p:spPr>
          <a:xfrm rot="16200000" flipH="1">
            <a:off x="1898368" y="1217924"/>
            <a:ext cx="690410" cy="216022"/>
          </a:xfrm>
          <a:prstGeom prst="bentConnector3">
            <a:avLst>
              <a:gd name="adj1" fmla="val 9966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endCxn id="4" idx="1"/>
          </p:cNvCxnSpPr>
          <p:nvPr/>
        </p:nvCxnSpPr>
        <p:spPr>
          <a:xfrm rot="16200000" flipH="1">
            <a:off x="2301611" y="2223917"/>
            <a:ext cx="736340" cy="23995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>
            <a:endCxn id="5" idx="1"/>
          </p:cNvCxnSpPr>
          <p:nvPr/>
        </p:nvCxnSpPr>
        <p:spPr>
          <a:xfrm rot="16200000" flipH="1">
            <a:off x="1788320" y="2727827"/>
            <a:ext cx="1762925" cy="23995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꺾인 연결선 34"/>
          <p:cNvCxnSpPr>
            <a:endCxn id="6" idx="1"/>
          </p:cNvCxnSpPr>
          <p:nvPr/>
        </p:nvCxnSpPr>
        <p:spPr>
          <a:xfrm rot="16200000" flipH="1">
            <a:off x="387351" y="2728940"/>
            <a:ext cx="3736533" cy="240109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stCxn id="2" idx="3"/>
            <a:endCxn id="18" idx="1"/>
          </p:cNvCxnSpPr>
          <p:nvPr/>
        </p:nvCxnSpPr>
        <p:spPr>
          <a:xfrm>
            <a:off x="3167820" y="685528"/>
            <a:ext cx="1920069" cy="7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3" idx="3"/>
            <a:endCxn id="19" idx="1"/>
          </p:cNvCxnSpPr>
          <p:nvPr/>
        </p:nvCxnSpPr>
        <p:spPr>
          <a:xfrm>
            <a:off x="3599866" y="1671141"/>
            <a:ext cx="1488022" cy="7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4" idx="3"/>
            <a:endCxn id="20" idx="1"/>
          </p:cNvCxnSpPr>
          <p:nvPr/>
        </p:nvCxnSpPr>
        <p:spPr>
          <a:xfrm>
            <a:off x="4038043" y="2712065"/>
            <a:ext cx="1020731" cy="7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5" idx="3"/>
            <a:endCxn id="21" idx="1"/>
          </p:cNvCxnSpPr>
          <p:nvPr/>
        </p:nvCxnSpPr>
        <p:spPr>
          <a:xfrm>
            <a:off x="4038043" y="3729268"/>
            <a:ext cx="1020731" cy="7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6" idx="3"/>
            <a:endCxn id="22" idx="1"/>
          </p:cNvCxnSpPr>
          <p:nvPr/>
        </p:nvCxnSpPr>
        <p:spPr>
          <a:xfrm>
            <a:off x="3623954" y="4717261"/>
            <a:ext cx="1463934" cy="7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7932204" y="1385092"/>
            <a:ext cx="2376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위치 변환</a:t>
            </a:r>
            <a:r>
              <a:rPr lang="en-US" altLang="ko-KR" sz="1100" dirty="0">
                <a:solidFill>
                  <a:srgbClr val="008000"/>
                </a:solidFill>
              </a:rPr>
              <a:t>, </a:t>
            </a:r>
            <a:r>
              <a:rPr lang="ko-KR" altLang="en-US" sz="1100" dirty="0">
                <a:solidFill>
                  <a:srgbClr val="008000"/>
                </a:solidFill>
              </a:rPr>
              <a:t>회전</a:t>
            </a:r>
            <a:r>
              <a:rPr lang="en-US" altLang="ko-KR" sz="1100" dirty="0">
                <a:solidFill>
                  <a:srgbClr val="008000"/>
                </a:solidFill>
              </a:rPr>
              <a:t>, </a:t>
            </a:r>
            <a:r>
              <a:rPr lang="ko-KR" altLang="en-US" sz="1100" dirty="0">
                <a:solidFill>
                  <a:srgbClr val="008000"/>
                </a:solidFill>
              </a:rPr>
              <a:t>크기 조절 가능</a:t>
            </a:r>
            <a:endParaRPr lang="en-US" altLang="ko-KR" sz="1100" dirty="0">
              <a:solidFill>
                <a:srgbClr val="008000"/>
              </a:solidFill>
            </a:endParaRPr>
          </a:p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중력에 의한 높이 변화 가능</a:t>
            </a:r>
            <a:endParaRPr lang="en-US" altLang="ko-KR" sz="1100" dirty="0">
              <a:solidFill>
                <a:srgbClr val="008000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7932204" y="2431201"/>
            <a:ext cx="2376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위치 변환</a:t>
            </a:r>
            <a:r>
              <a:rPr lang="en-US" altLang="ko-KR" sz="1100" dirty="0">
                <a:solidFill>
                  <a:srgbClr val="008000"/>
                </a:solidFill>
              </a:rPr>
              <a:t>, </a:t>
            </a:r>
            <a:r>
              <a:rPr lang="ko-KR" altLang="en-US" sz="1100" dirty="0">
                <a:solidFill>
                  <a:srgbClr val="008000"/>
                </a:solidFill>
              </a:rPr>
              <a:t>회전</a:t>
            </a:r>
            <a:r>
              <a:rPr lang="en-US" altLang="ko-KR" sz="1100" dirty="0">
                <a:solidFill>
                  <a:srgbClr val="008000"/>
                </a:solidFill>
              </a:rPr>
              <a:t>, </a:t>
            </a:r>
            <a:r>
              <a:rPr lang="ko-KR" altLang="en-US" sz="1100" dirty="0">
                <a:solidFill>
                  <a:srgbClr val="008000"/>
                </a:solidFill>
              </a:rPr>
              <a:t>크기 조절 가능</a:t>
            </a:r>
            <a:endParaRPr lang="en-US" altLang="ko-KR" sz="1100" dirty="0">
              <a:solidFill>
                <a:srgbClr val="008000"/>
              </a:solidFill>
            </a:endParaRPr>
          </a:p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높이는 </a:t>
            </a:r>
            <a:r>
              <a:rPr lang="en-US" altLang="ko-KR" sz="1100" dirty="0">
                <a:solidFill>
                  <a:srgbClr val="008000"/>
                </a:solidFill>
              </a:rPr>
              <a:t>Actor</a:t>
            </a:r>
            <a:r>
              <a:rPr lang="ko-KR" altLang="en-US" sz="1100" dirty="0">
                <a:solidFill>
                  <a:srgbClr val="008000"/>
                </a:solidFill>
              </a:rPr>
              <a:t>를 따라간다</a:t>
            </a:r>
            <a:r>
              <a:rPr lang="en-US" altLang="ko-KR" sz="11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7932204" y="3448404"/>
            <a:ext cx="2376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위치 변환</a:t>
            </a:r>
            <a:r>
              <a:rPr lang="en-US" altLang="ko-KR" sz="1100" dirty="0">
                <a:solidFill>
                  <a:srgbClr val="008000"/>
                </a:solidFill>
              </a:rPr>
              <a:t>, </a:t>
            </a:r>
            <a:r>
              <a:rPr lang="ko-KR" altLang="en-US" sz="1100" dirty="0">
                <a:solidFill>
                  <a:srgbClr val="008000"/>
                </a:solidFill>
              </a:rPr>
              <a:t>회전</a:t>
            </a:r>
            <a:r>
              <a:rPr lang="en-US" altLang="ko-KR" sz="1100" dirty="0">
                <a:solidFill>
                  <a:srgbClr val="008000"/>
                </a:solidFill>
              </a:rPr>
              <a:t>, </a:t>
            </a:r>
            <a:r>
              <a:rPr lang="ko-KR" altLang="en-US" sz="1100" dirty="0">
                <a:solidFill>
                  <a:srgbClr val="008000"/>
                </a:solidFill>
              </a:rPr>
              <a:t>크기 조절 가능</a:t>
            </a:r>
            <a:endParaRPr lang="en-US" altLang="ko-KR" sz="1100" dirty="0">
              <a:solidFill>
                <a:srgbClr val="008000"/>
              </a:solidFill>
            </a:endParaRPr>
          </a:p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높이는 </a:t>
            </a:r>
            <a:r>
              <a:rPr lang="en-US" altLang="ko-KR" sz="1100" dirty="0">
                <a:solidFill>
                  <a:srgbClr val="008000"/>
                </a:solidFill>
              </a:rPr>
              <a:t>Actor</a:t>
            </a:r>
            <a:r>
              <a:rPr lang="ko-KR" altLang="en-US" sz="1100" dirty="0">
                <a:solidFill>
                  <a:srgbClr val="008000"/>
                </a:solidFill>
              </a:rPr>
              <a:t>를 따라간다</a:t>
            </a:r>
            <a:r>
              <a:rPr lang="en-US" altLang="ko-KR" sz="11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7932204" y="4436397"/>
            <a:ext cx="23762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위치 변환</a:t>
            </a:r>
            <a:r>
              <a:rPr lang="en-US" altLang="ko-KR" sz="1100" dirty="0">
                <a:solidFill>
                  <a:srgbClr val="008000"/>
                </a:solidFill>
              </a:rPr>
              <a:t>, </a:t>
            </a:r>
            <a:r>
              <a:rPr lang="ko-KR" altLang="en-US" sz="1100" dirty="0">
                <a:solidFill>
                  <a:srgbClr val="008000"/>
                </a:solidFill>
              </a:rPr>
              <a:t>회전</a:t>
            </a:r>
            <a:r>
              <a:rPr lang="en-US" altLang="ko-KR" sz="1100" dirty="0">
                <a:solidFill>
                  <a:srgbClr val="008000"/>
                </a:solidFill>
              </a:rPr>
              <a:t>, </a:t>
            </a:r>
            <a:r>
              <a:rPr lang="ko-KR" altLang="en-US" sz="1100" dirty="0">
                <a:solidFill>
                  <a:srgbClr val="008000"/>
                </a:solidFill>
              </a:rPr>
              <a:t>크기 조절 가능</a:t>
            </a:r>
            <a:endParaRPr lang="en-US" altLang="ko-KR" sz="1100" dirty="0">
              <a:solidFill>
                <a:srgbClr val="008000"/>
              </a:solidFill>
            </a:endParaRPr>
          </a:p>
          <a:p>
            <a:pPr algn="ctr"/>
            <a:r>
              <a:rPr lang="ko-KR" altLang="en-US" sz="1100" dirty="0">
                <a:solidFill>
                  <a:srgbClr val="008000"/>
                </a:solidFill>
              </a:rPr>
              <a:t>하위 항목들을 개별적으로 조정함</a:t>
            </a:r>
            <a:endParaRPr lang="en-US" altLang="ko-KR" sz="1100" dirty="0">
              <a:solidFill>
                <a:srgbClr val="008000"/>
              </a:solidFill>
            </a:endParaRPr>
          </a:p>
        </p:txBody>
      </p:sp>
      <p:cxnSp>
        <p:nvCxnSpPr>
          <p:cNvPr id="60" name="직선 연결선 59"/>
          <p:cNvCxnSpPr>
            <a:stCxn id="18" idx="3"/>
            <a:endCxn id="17" idx="1"/>
          </p:cNvCxnSpPr>
          <p:nvPr/>
        </p:nvCxnSpPr>
        <p:spPr>
          <a:xfrm>
            <a:off x="6960096" y="692696"/>
            <a:ext cx="9721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stCxn id="19" idx="3"/>
            <a:endCxn id="55" idx="1"/>
          </p:cNvCxnSpPr>
          <p:nvPr/>
        </p:nvCxnSpPr>
        <p:spPr>
          <a:xfrm flipV="1">
            <a:off x="6960096" y="1673125"/>
            <a:ext cx="972108" cy="51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>
            <a:stCxn id="20" idx="3"/>
            <a:endCxn id="56" idx="1"/>
          </p:cNvCxnSpPr>
          <p:nvPr/>
        </p:nvCxnSpPr>
        <p:spPr>
          <a:xfrm>
            <a:off x="6930982" y="2719233"/>
            <a:ext cx="10012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stCxn id="21" idx="3"/>
            <a:endCxn id="57" idx="1"/>
          </p:cNvCxnSpPr>
          <p:nvPr/>
        </p:nvCxnSpPr>
        <p:spPr>
          <a:xfrm>
            <a:off x="6930982" y="3736436"/>
            <a:ext cx="10012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stCxn id="22" idx="3"/>
            <a:endCxn id="58" idx="1"/>
          </p:cNvCxnSpPr>
          <p:nvPr/>
        </p:nvCxnSpPr>
        <p:spPr>
          <a:xfrm>
            <a:off x="6960096" y="4724429"/>
            <a:ext cx="9721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70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직선 연결선 28"/>
          <p:cNvCxnSpPr/>
          <p:nvPr/>
        </p:nvCxnSpPr>
        <p:spPr>
          <a:xfrm flipH="1">
            <a:off x="4222124" y="1310579"/>
            <a:ext cx="792535" cy="748175"/>
          </a:xfrm>
          <a:prstGeom prst="line">
            <a:avLst/>
          </a:prstGeom>
          <a:ln w="25400">
            <a:solidFill>
              <a:srgbClr val="FFCC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>
            <a:off x="6787160" y="2267581"/>
            <a:ext cx="617073" cy="0"/>
          </a:xfrm>
          <a:prstGeom prst="line">
            <a:avLst/>
          </a:prstGeom>
          <a:ln w="25400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/>
          <p:cNvSpPr/>
          <p:nvPr/>
        </p:nvSpPr>
        <p:spPr>
          <a:xfrm>
            <a:off x="407369" y="1994847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Mobile</a:t>
            </a: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5168572" y="1994847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45070" y="3574431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Management Tools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559769" y="2147247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Mobile</a:t>
            </a: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12169" y="2299647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Mobile</a:t>
            </a:r>
          </a:p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320972" y="2147247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508858" y="2299647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167059" y="764980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endParaRPr lang="en-US" altLang="ko-KR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17264" y="2005010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404233" y="5911545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7406521" y="4709443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Message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684347" y="3574432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Billing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 flipH="1">
            <a:off x="5791689" y="1383931"/>
            <a:ext cx="757" cy="553691"/>
          </a:xfrm>
          <a:prstGeom prst="line">
            <a:avLst/>
          </a:prstGeom>
          <a:ln w="25400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모서리가 둥근 직사각형 43"/>
          <p:cNvSpPr/>
          <p:nvPr/>
        </p:nvSpPr>
        <p:spPr>
          <a:xfrm>
            <a:off x="7669664" y="2157410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7822064" y="2309810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445069" y="230441"/>
            <a:ext cx="1296144" cy="5760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3000">
                <a:schemeClr val="accent2">
                  <a:lumMod val="45000"/>
                  <a:lumOff val="55000"/>
                </a:schemeClr>
              </a:gs>
              <a:gs pos="81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Market</a:t>
            </a:r>
          </a:p>
          <a:p>
            <a:pPr algn="ctr"/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Service</a:t>
            </a:r>
          </a:p>
        </p:txBody>
      </p:sp>
      <p:cxnSp>
        <p:nvCxnSpPr>
          <p:cNvPr id="84" name="직선 연결선 83"/>
          <p:cNvCxnSpPr/>
          <p:nvPr/>
        </p:nvCxnSpPr>
        <p:spPr>
          <a:xfrm flipH="1">
            <a:off x="4284496" y="2417454"/>
            <a:ext cx="785161" cy="1"/>
          </a:xfrm>
          <a:prstGeom prst="line">
            <a:avLst/>
          </a:prstGeom>
          <a:ln w="25400">
            <a:solidFill>
              <a:srgbClr val="FFCC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꺾인 연결선 121"/>
          <p:cNvCxnSpPr>
            <a:endCxn id="19" idx="1"/>
          </p:cNvCxnSpPr>
          <p:nvPr/>
        </p:nvCxnSpPr>
        <p:spPr>
          <a:xfrm rot="16200000" flipH="1">
            <a:off x="5017939" y="3806114"/>
            <a:ext cx="3331035" cy="1441553"/>
          </a:xfrm>
          <a:prstGeom prst="bentConnector2">
            <a:avLst/>
          </a:prstGeom>
          <a:ln w="25400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 flipH="1">
            <a:off x="9199507" y="2267581"/>
            <a:ext cx="617073" cy="0"/>
          </a:xfrm>
          <a:prstGeom prst="line">
            <a:avLst/>
          </a:prstGeom>
          <a:ln w="25400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 142"/>
          <p:cNvCxnSpPr/>
          <p:nvPr/>
        </p:nvCxnSpPr>
        <p:spPr>
          <a:xfrm>
            <a:off x="6566454" y="1395899"/>
            <a:ext cx="837779" cy="541722"/>
          </a:xfrm>
          <a:prstGeom prst="line">
            <a:avLst/>
          </a:prstGeom>
          <a:ln w="25400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/>
          <p:cNvCxnSpPr/>
          <p:nvPr/>
        </p:nvCxnSpPr>
        <p:spPr>
          <a:xfrm flipH="1">
            <a:off x="6566455" y="1021249"/>
            <a:ext cx="3250125" cy="0"/>
          </a:xfrm>
          <a:prstGeom prst="line">
            <a:avLst/>
          </a:prstGeom>
          <a:ln w="25400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/>
          <p:nvPr/>
        </p:nvCxnSpPr>
        <p:spPr>
          <a:xfrm flipH="1">
            <a:off x="7825045" y="2997687"/>
            <a:ext cx="406656" cy="490289"/>
          </a:xfrm>
          <a:prstGeom prst="line">
            <a:avLst/>
          </a:prstGeom>
          <a:ln w="25400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 153"/>
          <p:cNvCxnSpPr/>
          <p:nvPr/>
        </p:nvCxnSpPr>
        <p:spPr>
          <a:xfrm>
            <a:off x="6319186" y="2997687"/>
            <a:ext cx="365160" cy="492799"/>
          </a:xfrm>
          <a:prstGeom prst="line">
            <a:avLst/>
          </a:prstGeom>
          <a:ln w="25400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꺾인 연결선 158"/>
          <p:cNvCxnSpPr>
            <a:stCxn id="21" idx="1"/>
            <a:endCxn id="19" idx="0"/>
          </p:cNvCxnSpPr>
          <p:nvPr/>
        </p:nvCxnSpPr>
        <p:spPr>
          <a:xfrm rot="10800000" flipH="1" flipV="1">
            <a:off x="6684346" y="3855295"/>
            <a:ext cx="1344028" cy="2056249"/>
          </a:xfrm>
          <a:prstGeom prst="bentConnector4">
            <a:avLst>
              <a:gd name="adj1" fmla="val -25173"/>
              <a:gd name="adj2" fmla="val 89736"/>
            </a:avLst>
          </a:prstGeom>
          <a:ln w="25400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꺾인 연결선 171"/>
          <p:cNvCxnSpPr/>
          <p:nvPr/>
        </p:nvCxnSpPr>
        <p:spPr>
          <a:xfrm rot="10800000">
            <a:off x="1954041" y="2682975"/>
            <a:ext cx="5446069" cy="2409796"/>
          </a:xfrm>
          <a:prstGeom prst="bentConnector3">
            <a:avLst>
              <a:gd name="adj1" fmla="val 92815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꺾인 연결선 174"/>
          <p:cNvCxnSpPr>
            <a:stCxn id="45" idx="2"/>
            <a:endCxn id="20" idx="0"/>
          </p:cNvCxnSpPr>
          <p:nvPr/>
        </p:nvCxnSpPr>
        <p:spPr>
          <a:xfrm rot="5400000">
            <a:off x="7319481" y="3582719"/>
            <a:ext cx="1837906" cy="415543"/>
          </a:xfrm>
          <a:prstGeom prst="bentConnector3">
            <a:avLst>
              <a:gd name="adj1" fmla="val 83832"/>
            </a:avLst>
          </a:prstGeom>
          <a:ln w="25400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꺾인 연결선 177"/>
          <p:cNvCxnSpPr>
            <a:stCxn id="5" idx="2"/>
            <a:endCxn id="20" idx="2"/>
          </p:cNvCxnSpPr>
          <p:nvPr/>
        </p:nvCxnSpPr>
        <p:spPr>
          <a:xfrm rot="16200000" flipH="1">
            <a:off x="3982430" y="1222938"/>
            <a:ext cx="1135012" cy="6961451"/>
          </a:xfrm>
          <a:prstGeom prst="bentConnector3">
            <a:avLst>
              <a:gd name="adj1" fmla="val 125780"/>
            </a:avLst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/>
          <p:nvPr/>
        </p:nvCxnSpPr>
        <p:spPr>
          <a:xfrm flipH="1">
            <a:off x="8765547" y="6192406"/>
            <a:ext cx="1051033" cy="0"/>
          </a:xfrm>
          <a:prstGeom prst="line">
            <a:avLst/>
          </a:prstGeom>
          <a:ln w="25400">
            <a:solidFill>
              <a:srgbClr val="008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 183"/>
          <p:cNvCxnSpPr/>
          <p:nvPr/>
        </p:nvCxnSpPr>
        <p:spPr>
          <a:xfrm>
            <a:off x="-340092" y="958903"/>
            <a:ext cx="1" cy="91178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원통 42"/>
          <p:cNvSpPr/>
          <p:nvPr/>
        </p:nvSpPr>
        <p:spPr>
          <a:xfrm>
            <a:off x="9967664" y="586007"/>
            <a:ext cx="1224136" cy="809893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4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Account DB</a:t>
            </a:r>
          </a:p>
        </p:txBody>
      </p:sp>
      <p:sp>
        <p:nvSpPr>
          <p:cNvPr id="46" name="원통 45"/>
          <p:cNvSpPr/>
          <p:nvPr/>
        </p:nvSpPr>
        <p:spPr>
          <a:xfrm>
            <a:off x="9967664" y="1937621"/>
            <a:ext cx="1224136" cy="809893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4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DB</a:t>
            </a:r>
          </a:p>
        </p:txBody>
      </p:sp>
      <p:sp>
        <p:nvSpPr>
          <p:cNvPr id="47" name="원통 46"/>
          <p:cNvSpPr/>
          <p:nvPr/>
        </p:nvSpPr>
        <p:spPr>
          <a:xfrm>
            <a:off x="10120064" y="2090021"/>
            <a:ext cx="1224136" cy="809893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4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DB</a:t>
            </a:r>
          </a:p>
        </p:txBody>
      </p:sp>
      <p:sp>
        <p:nvSpPr>
          <p:cNvPr id="48" name="원통 47"/>
          <p:cNvSpPr/>
          <p:nvPr/>
        </p:nvSpPr>
        <p:spPr>
          <a:xfrm>
            <a:off x="10272464" y="2242421"/>
            <a:ext cx="1224136" cy="809893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4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DB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2573831" y="298271"/>
            <a:ext cx="2015740" cy="3058997"/>
          </a:xfrm>
          <a:prstGeom prst="roundRect">
            <a:avLst>
              <a:gd name="adj" fmla="val 6899"/>
            </a:avLst>
          </a:prstGeom>
          <a:noFill/>
          <a:ln w="38100">
            <a:solidFill>
              <a:schemeClr val="accent5">
                <a:lumMod val="50000"/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45840" y="370280"/>
            <a:ext cx="1540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Load Balancer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2962484" y="785446"/>
            <a:ext cx="1248283" cy="561727"/>
          </a:xfrm>
          <a:prstGeom prst="roundRect">
            <a:avLst/>
          </a:prstGeom>
          <a:gradFill>
            <a:gsLst>
              <a:gs pos="0">
                <a:srgbClr val="FFFFFF"/>
              </a:gs>
              <a:gs pos="54000">
                <a:srgbClr val="FFFFCC"/>
              </a:gs>
              <a:gs pos="100000">
                <a:srgbClr val="FFFF66"/>
              </a:gs>
            </a:gsLst>
            <a:lin ang="5400000" scaled="1"/>
          </a:gra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FF99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>
                <a:solidFill>
                  <a:srgbClr val="FF99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Proxy</a:t>
            </a:r>
          </a:p>
        </p:txBody>
      </p:sp>
      <p:sp>
        <p:nvSpPr>
          <p:cNvPr id="56" name="원통 55"/>
          <p:cNvSpPr/>
          <p:nvPr/>
        </p:nvSpPr>
        <p:spPr>
          <a:xfrm>
            <a:off x="9967664" y="5787460"/>
            <a:ext cx="1224136" cy="809893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4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DB</a:t>
            </a:r>
          </a:p>
        </p:txBody>
      </p:sp>
      <p:cxnSp>
        <p:nvCxnSpPr>
          <p:cNvPr id="65" name="직선 연결선 64"/>
          <p:cNvCxnSpPr/>
          <p:nvPr/>
        </p:nvCxnSpPr>
        <p:spPr>
          <a:xfrm flipH="1">
            <a:off x="4292886" y="1056452"/>
            <a:ext cx="785161" cy="1"/>
          </a:xfrm>
          <a:prstGeom prst="line">
            <a:avLst/>
          </a:prstGeom>
          <a:ln w="25400">
            <a:solidFill>
              <a:srgbClr val="FFCC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flipH="1">
            <a:off x="2071194" y="2414277"/>
            <a:ext cx="785161" cy="1"/>
          </a:xfrm>
          <a:prstGeom prst="line">
            <a:avLst/>
          </a:prstGeom>
          <a:ln w="254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꺾인 연결선 69"/>
          <p:cNvCxnSpPr>
            <a:stCxn id="5" idx="3"/>
            <a:endCxn id="9" idx="2"/>
          </p:cNvCxnSpPr>
          <p:nvPr/>
        </p:nvCxnSpPr>
        <p:spPr>
          <a:xfrm flipV="1">
            <a:off x="1693353" y="2861374"/>
            <a:ext cx="4439647" cy="993921"/>
          </a:xfrm>
          <a:prstGeom prst="bentConnector2">
            <a:avLst/>
          </a:prstGeom>
          <a:ln w="254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모서리가 둥근 직사각형 82"/>
          <p:cNvSpPr/>
          <p:nvPr/>
        </p:nvSpPr>
        <p:spPr>
          <a:xfrm>
            <a:off x="2949355" y="2133413"/>
            <a:ext cx="1248283" cy="561727"/>
          </a:xfrm>
          <a:prstGeom prst="roundRect">
            <a:avLst/>
          </a:prstGeom>
          <a:gradFill>
            <a:gsLst>
              <a:gs pos="0">
                <a:srgbClr val="FFFFFF"/>
              </a:gs>
              <a:gs pos="54000">
                <a:srgbClr val="FFFFCC"/>
              </a:gs>
              <a:gs pos="100000">
                <a:srgbClr val="FFFF66"/>
              </a:gs>
            </a:gsLst>
            <a:lin ang="5400000" scaled="1"/>
          </a:gra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99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Proxy</a:t>
            </a:r>
          </a:p>
        </p:txBody>
      </p:sp>
      <p:sp>
        <p:nvSpPr>
          <p:cNvPr id="53" name="모서리가 둥근 직사각형 52"/>
          <p:cNvSpPr/>
          <p:nvPr/>
        </p:nvSpPr>
        <p:spPr>
          <a:xfrm>
            <a:off x="8943791" y="4709718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Ranking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Server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4" name="꺾인 연결선 53"/>
          <p:cNvCxnSpPr>
            <a:endCxn id="53" idx="0"/>
          </p:cNvCxnSpPr>
          <p:nvPr/>
        </p:nvCxnSpPr>
        <p:spPr>
          <a:xfrm rot="16200000" flipH="1">
            <a:off x="8149691" y="3291475"/>
            <a:ext cx="1850561" cy="985923"/>
          </a:xfrm>
          <a:prstGeom prst="bentConnector3">
            <a:avLst>
              <a:gd name="adj1" fmla="val 83106"/>
            </a:avLst>
          </a:prstGeom>
          <a:ln w="25400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58"/>
          <p:cNvCxnSpPr>
            <a:stCxn id="53" idx="2"/>
          </p:cNvCxnSpPr>
          <p:nvPr/>
        </p:nvCxnSpPr>
        <p:spPr>
          <a:xfrm rot="5400000" flipH="1">
            <a:off x="4528621" y="232134"/>
            <a:ext cx="2471143" cy="7607481"/>
          </a:xfrm>
          <a:prstGeom prst="bentConnector4">
            <a:avLst>
              <a:gd name="adj1" fmla="val -5921"/>
              <a:gd name="adj2" fmla="val 93046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114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636177" y="2628529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Prev</a:t>
            </a:r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Scene 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GUIs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639617" y="1493169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Prev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Scene </a:t>
            </a:r>
            <a:r>
              <a:rPr lang="en-US" altLang="ko-KR" sz="1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Datas</a:t>
            </a:r>
            <a:endParaRPr lang="en-US" altLang="ko-KR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8281369" y="2628529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Next Scene 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GUIs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8284809" y="1493169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Next Scene </a:t>
            </a:r>
            <a:r>
              <a:rPr lang="en-US" altLang="ko-KR" sz="1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Datas</a:t>
            </a:r>
            <a:endParaRPr lang="en-US" altLang="ko-KR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462213" y="1493169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Scene Manager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5462213" y="4077073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GUI Manager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4727849" y="321897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Prev</a:t>
            </a:r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Scene 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GUIs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168009" y="3218974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Next Scene </a:t>
            </a:r>
          </a:p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GUIs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 rot="1816354">
            <a:off x="4136953" y="3168779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 rot="19191539">
            <a:off x="7717843" y="3228670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>
            <a:stCxn id="3" idx="2"/>
            <a:endCxn id="2" idx="0"/>
          </p:cNvCxnSpPr>
          <p:nvPr/>
        </p:nvCxnSpPr>
        <p:spPr>
          <a:xfrm flipH="1">
            <a:off x="3260318" y="2054896"/>
            <a:ext cx="3440" cy="5736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5" idx="2"/>
            <a:endCxn id="4" idx="0"/>
          </p:cNvCxnSpPr>
          <p:nvPr/>
        </p:nvCxnSpPr>
        <p:spPr>
          <a:xfrm flipH="1">
            <a:off x="8905510" y="2054896"/>
            <a:ext cx="3440" cy="5736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오른쪽 화살표 11"/>
          <p:cNvSpPr/>
          <p:nvPr/>
        </p:nvSpPr>
        <p:spPr>
          <a:xfrm>
            <a:off x="4445050" y="1648000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7320136" y="1648000"/>
            <a:ext cx="360040" cy="252028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4789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4511824" y="2060848"/>
            <a:ext cx="1296144" cy="129614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4655840" y="2852936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5303912" y="2852936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6122248" y="2588803"/>
            <a:ext cx="1845960" cy="754997"/>
          </a:xfrm>
          <a:prstGeom prst="wedgeRoundRectCallout">
            <a:avLst>
              <a:gd name="adj1" fmla="val -81594"/>
              <a:gd name="adj2" fmla="val 9889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바람정령의 정수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속성 </a:t>
            </a:r>
            <a:r>
              <a:rPr lang="en-US" altLang="ko-KR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별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 </a:t>
            </a:r>
            <a:r>
              <a:rPr lang="en-US" altLang="ko-KR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적을 밀쳐냄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2423592" y="836713"/>
            <a:ext cx="2304256" cy="1149953"/>
          </a:xfrm>
          <a:prstGeom prst="wedgeRoundRectCallout">
            <a:avLst>
              <a:gd name="adj1" fmla="val 54686"/>
              <a:gd name="adj2" fmla="val 81421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소용돌이 베기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빙글빙글 돌면서 주변의 적들에게 피해를 줍니다</a:t>
            </a:r>
            <a:r>
              <a:rPr lang="en-US" altLang="ko-KR" sz="1100" b="1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피해 </a:t>
            </a:r>
            <a:r>
              <a:rPr lang="en-US" altLang="ko-KR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3763</a:t>
            </a: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2423592" y="2588804"/>
            <a:ext cx="1872208" cy="754997"/>
          </a:xfrm>
          <a:prstGeom prst="wedgeRoundRectCallout">
            <a:avLst>
              <a:gd name="adj1" fmla="val 81453"/>
              <a:gd name="adj2" fmla="val 12312"/>
              <a:gd name="adj3" fmla="val 16667"/>
            </a:avLst>
          </a:prstGeom>
          <a:gradFill flip="none" rotWithShape="1">
            <a:gsLst>
              <a:gs pos="0">
                <a:srgbClr val="F6FCD8"/>
              </a:gs>
              <a:gs pos="49000">
                <a:srgbClr val="FAF9D7"/>
              </a:gs>
              <a:gs pos="73000">
                <a:srgbClr val="E7FBD9"/>
              </a:gs>
              <a:gs pos="100000">
                <a:srgbClr val="E5F7A3"/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피맺힌 복수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속성 </a:t>
            </a:r>
            <a:r>
              <a:rPr lang="en-US" altLang="ko-KR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</a:t>
            </a:r>
            <a:endParaRPr lang="en-US" altLang="ko-KR" sz="1100" b="1" dirty="0">
              <a:solidFill>
                <a:srgbClr val="008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능력 </a:t>
            </a:r>
            <a:r>
              <a:rPr lang="en-US" altLang="ko-KR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치명타 확률 </a:t>
            </a:r>
            <a:r>
              <a:rPr lang="en-US" altLang="ko-KR" sz="1100" b="1" dirty="0">
                <a:solidFill>
                  <a:srgbClr val="008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+10%</a:t>
            </a:r>
          </a:p>
        </p:txBody>
      </p:sp>
    </p:spTree>
    <p:extLst>
      <p:ext uri="{BB962C8B-B14F-4D97-AF65-F5344CB8AC3E}">
        <p14:creationId xmlns:p14="http://schemas.microsoft.com/office/powerpoint/2010/main" val="8541606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60297" y="3883850"/>
            <a:ext cx="171735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Item ID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609194" y="4841541"/>
            <a:ext cx="1452233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Factory ID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5555724" y="43151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618332" y="4293096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ID Generator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6804007" y="4293097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ID Factory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708124" y="58391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860524" y="736316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6956407" y="4445497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ID Factory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108807" y="4597897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ID Factory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6" name="직선 화살표 연결선 15"/>
          <p:cNvCxnSpPr>
            <a:stCxn id="5" idx="3"/>
            <a:endCxn id="6" idx="1"/>
          </p:cNvCxnSpPr>
          <p:nvPr/>
        </p:nvCxnSpPr>
        <p:spPr>
          <a:xfrm>
            <a:off x="3866614" y="4573960"/>
            <a:ext cx="293739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5032812" y="3068960"/>
            <a:ext cx="1452233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상위 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(32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485045" y="3068960"/>
            <a:ext cx="171735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하위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(32</a:t>
            </a:r>
            <a:r>
              <a:rPr lang="ko-KR" altLang="en-US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</a:t>
            </a:r>
            <a:r>
              <a:rPr lang="en-US" altLang="ko-KR" sz="14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60524" y="1934754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Each Item</a:t>
            </a:r>
          </a:p>
        </p:txBody>
      </p:sp>
      <p:cxnSp>
        <p:nvCxnSpPr>
          <p:cNvPr id="22" name="꺾인 연결선 21"/>
          <p:cNvCxnSpPr>
            <a:stCxn id="10" idx="3"/>
            <a:endCxn id="19" idx="3"/>
          </p:cNvCxnSpPr>
          <p:nvPr/>
        </p:nvCxnSpPr>
        <p:spPr>
          <a:xfrm flipH="1" flipV="1">
            <a:off x="8202401" y="3248980"/>
            <a:ext cx="154688" cy="1629780"/>
          </a:xfrm>
          <a:prstGeom prst="bentConnector3">
            <a:avLst>
              <a:gd name="adj1" fmla="val -14778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endCxn id="20" idx="2"/>
          </p:cNvCxnSpPr>
          <p:nvPr/>
        </p:nvCxnSpPr>
        <p:spPr>
          <a:xfrm flipV="1">
            <a:off x="6484665" y="2496480"/>
            <a:ext cx="1" cy="5724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20" idx="0"/>
            <a:endCxn id="8" idx="2"/>
          </p:cNvCxnSpPr>
          <p:nvPr/>
        </p:nvCxnSpPr>
        <p:spPr>
          <a:xfrm flipV="1">
            <a:off x="6484665" y="1298043"/>
            <a:ext cx="0" cy="6367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203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847528" y="980728"/>
            <a:ext cx="4608512" cy="2808312"/>
          </a:xfrm>
          <a:prstGeom prst="roundRect">
            <a:avLst>
              <a:gd name="adj" fmla="val 429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91944" y="2996952"/>
            <a:ext cx="576064" cy="57606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5951984" y="243804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5483932" y="252662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5123892" y="2816932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5075312" y="3282704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089030" y="2798088"/>
            <a:ext cx="792088" cy="79208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202272" y="2911330"/>
            <a:ext cx="565604" cy="56560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423592" y="1211022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423592" y="1328349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23592" y="1432264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991544" y="1096705"/>
            <a:ext cx="550586" cy="5505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06" y="1718122"/>
            <a:ext cx="3384726" cy="20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086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모서리가 둥근 직사각형 81"/>
          <p:cNvSpPr/>
          <p:nvPr/>
        </p:nvSpPr>
        <p:spPr>
          <a:xfrm>
            <a:off x="7248128" y="265041"/>
            <a:ext cx="4608512" cy="2808312"/>
          </a:xfrm>
          <a:prstGeom prst="roundRect">
            <a:avLst>
              <a:gd name="adj" fmla="val 4294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127448" y="260648"/>
            <a:ext cx="4608512" cy="2808312"/>
          </a:xfrm>
          <a:prstGeom prst="roundRect">
            <a:avLst>
              <a:gd name="adj" fmla="val 429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4871864" y="2276872"/>
            <a:ext cx="576064" cy="57606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5231904" y="171796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4763852" y="180654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4403812" y="2096852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4355232" y="2562624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7644172" y="261940"/>
            <a:ext cx="3816424" cy="2810152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368950" y="2078008"/>
            <a:ext cx="792088" cy="79208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82192" y="2191250"/>
            <a:ext cx="565604" cy="56560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703512" y="490942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703512" y="608269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03512" y="712184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271464" y="376625"/>
            <a:ext cx="550586" cy="5505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523492" y="4005064"/>
            <a:ext cx="3816424" cy="2808312"/>
          </a:xfrm>
          <a:prstGeom prst="roundRect">
            <a:avLst>
              <a:gd name="adj" fmla="val 4294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23492" y="4249347"/>
            <a:ext cx="3816424" cy="2319746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7644172" y="3953130"/>
            <a:ext cx="3816424" cy="2808312"/>
          </a:xfrm>
          <a:prstGeom prst="roundRect">
            <a:avLst>
              <a:gd name="adj" fmla="val 4294"/>
            </a:avLst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4720563" y="5974671"/>
            <a:ext cx="403909" cy="403909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907454" y="5524294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4562621" y="5615266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4322540" y="5848449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4282810" y="6207853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682508" y="5810285"/>
            <a:ext cx="597068" cy="59706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758708" y="5886485"/>
            <a:ext cx="444668" cy="44466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1713747" y="4442601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1713747" y="4529919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1719362" y="4626950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1682508" y="4370245"/>
            <a:ext cx="415404" cy="41540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12396886" y="6146912"/>
            <a:ext cx="403909" cy="403909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12583777" y="5696535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12238944" y="5787507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10474864" y="6020690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10435134" y="6380094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7834832" y="5982526"/>
            <a:ext cx="597068" cy="59706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7911032" y="6058726"/>
            <a:ext cx="444668" cy="44466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7854514" y="4135182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7854514" y="4222500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7860129" y="4319531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7823275" y="4062826"/>
            <a:ext cx="415404" cy="41540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5" name="오른쪽 화살표 74"/>
          <p:cNvSpPr/>
          <p:nvPr/>
        </p:nvSpPr>
        <p:spPr>
          <a:xfrm>
            <a:off x="6238904" y="1488385"/>
            <a:ext cx="504056" cy="352839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오른쪽 화살표 75"/>
          <p:cNvSpPr/>
          <p:nvPr/>
        </p:nvSpPr>
        <p:spPr>
          <a:xfrm>
            <a:off x="6238904" y="5230351"/>
            <a:ext cx="504056" cy="352839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2918144" y="1480137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16 : 9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193457" y="148202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 : 2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195556" y="510188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 : 2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02741" y="518914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 : 9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57806" y="395313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 : 2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86" name="직선 화살표 연결선 85"/>
          <p:cNvCxnSpPr/>
          <p:nvPr/>
        </p:nvCxnSpPr>
        <p:spPr>
          <a:xfrm>
            <a:off x="7245044" y="3356992"/>
            <a:ext cx="4611597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/>
          <p:nvPr/>
        </p:nvCxnSpPr>
        <p:spPr>
          <a:xfrm>
            <a:off x="7644172" y="3212976"/>
            <a:ext cx="3816424" cy="0"/>
          </a:xfrm>
          <a:prstGeom prst="straightConnector1">
            <a:avLst/>
          </a:prstGeom>
          <a:ln w="25400">
            <a:solidFill>
              <a:srgbClr val="008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89"/>
          <p:cNvSpPr/>
          <p:nvPr/>
        </p:nvSpPr>
        <p:spPr>
          <a:xfrm>
            <a:off x="12503968" y="2276872"/>
            <a:ext cx="576064" cy="57606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12864008" y="171796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12395956" y="180654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10511916" y="2096852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10463336" y="2562624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7477054" y="2078008"/>
            <a:ext cx="792088" cy="79208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7590296" y="2191250"/>
            <a:ext cx="565604" cy="56560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7811616" y="490942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7811616" y="608269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7811616" y="712184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0" name="타원 99"/>
          <p:cNvSpPr/>
          <p:nvPr/>
        </p:nvSpPr>
        <p:spPr>
          <a:xfrm>
            <a:off x="7379568" y="376625"/>
            <a:ext cx="550586" cy="5505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16080" y="107976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16 : 9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64872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모서리가 둥근 직사각형 111"/>
          <p:cNvSpPr/>
          <p:nvPr/>
        </p:nvSpPr>
        <p:spPr>
          <a:xfrm>
            <a:off x="7196402" y="256989"/>
            <a:ext cx="4608512" cy="2808312"/>
          </a:xfrm>
          <a:prstGeom prst="roundRect">
            <a:avLst>
              <a:gd name="adj" fmla="val 4294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127448" y="260648"/>
            <a:ext cx="4608512" cy="2808312"/>
          </a:xfrm>
          <a:prstGeom prst="roundRect">
            <a:avLst>
              <a:gd name="adj" fmla="val 429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4871864" y="2276872"/>
            <a:ext cx="576064" cy="57606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231904" y="171796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763852" y="180654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403812" y="2096852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355232" y="2562624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368950" y="2078008"/>
            <a:ext cx="792088" cy="79208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482192" y="2191250"/>
            <a:ext cx="565604" cy="56560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703512" y="490942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703512" y="608269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703512" y="712184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271464" y="376625"/>
            <a:ext cx="550586" cy="5505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6" name="오른쪽 화살표 65"/>
          <p:cNvSpPr/>
          <p:nvPr/>
        </p:nvSpPr>
        <p:spPr>
          <a:xfrm>
            <a:off x="6240016" y="1488385"/>
            <a:ext cx="504056" cy="352839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2913536" y="136483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16 : 9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7196402" y="621813"/>
            <a:ext cx="4608512" cy="204584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9" name="타원 98"/>
          <p:cNvSpPr/>
          <p:nvPr/>
        </p:nvSpPr>
        <p:spPr>
          <a:xfrm>
            <a:off x="12449732" y="2310703"/>
            <a:ext cx="576064" cy="5760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0" name="타원 99"/>
          <p:cNvSpPr/>
          <p:nvPr/>
        </p:nvSpPr>
        <p:spPr>
          <a:xfrm>
            <a:off x="12809772" y="1751799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1" name="타원 100"/>
          <p:cNvSpPr/>
          <p:nvPr/>
        </p:nvSpPr>
        <p:spPr>
          <a:xfrm>
            <a:off x="12341720" y="1840379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10457680" y="2130683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3" name="타원 102"/>
          <p:cNvSpPr/>
          <p:nvPr/>
        </p:nvSpPr>
        <p:spPr>
          <a:xfrm>
            <a:off x="10409100" y="2596455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4" name="타원 103"/>
          <p:cNvSpPr/>
          <p:nvPr/>
        </p:nvSpPr>
        <p:spPr>
          <a:xfrm>
            <a:off x="7422818" y="2111839"/>
            <a:ext cx="792088" cy="7920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5" name="타원 104"/>
          <p:cNvSpPr/>
          <p:nvPr/>
        </p:nvSpPr>
        <p:spPr>
          <a:xfrm>
            <a:off x="7536060" y="2225081"/>
            <a:ext cx="565604" cy="56560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7757380" y="524773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7757380" y="642100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7757380" y="746015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9" name="타원 108"/>
          <p:cNvSpPr/>
          <p:nvPr/>
        </p:nvSpPr>
        <p:spPr>
          <a:xfrm>
            <a:off x="7325332" y="410456"/>
            <a:ext cx="550586" cy="5505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101190" y="26420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16 : 9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101190" y="136483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 : 9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1127448" y="4007688"/>
            <a:ext cx="4608512" cy="2808312"/>
          </a:xfrm>
          <a:prstGeom prst="roundRect">
            <a:avLst>
              <a:gd name="adj" fmla="val 4294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1127448" y="4372512"/>
            <a:ext cx="4608512" cy="204584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32236" y="4014907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16 : 9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6" name="타원 155"/>
          <p:cNvSpPr/>
          <p:nvPr/>
        </p:nvSpPr>
        <p:spPr>
          <a:xfrm>
            <a:off x="5137404" y="5818823"/>
            <a:ext cx="403909" cy="403909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57" name="타원 156"/>
          <p:cNvSpPr/>
          <p:nvPr/>
        </p:nvSpPr>
        <p:spPr>
          <a:xfrm>
            <a:off x="5324295" y="5368446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58" name="타원 157"/>
          <p:cNvSpPr/>
          <p:nvPr/>
        </p:nvSpPr>
        <p:spPr>
          <a:xfrm>
            <a:off x="4979462" y="5459418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59" name="타원 158"/>
          <p:cNvSpPr/>
          <p:nvPr/>
        </p:nvSpPr>
        <p:spPr>
          <a:xfrm>
            <a:off x="4739381" y="5692601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0" name="타원 159"/>
          <p:cNvSpPr/>
          <p:nvPr/>
        </p:nvSpPr>
        <p:spPr>
          <a:xfrm>
            <a:off x="4699651" y="6052005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1" name="타원 160"/>
          <p:cNvSpPr/>
          <p:nvPr/>
        </p:nvSpPr>
        <p:spPr>
          <a:xfrm>
            <a:off x="1368950" y="5676136"/>
            <a:ext cx="597068" cy="59706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2" name="타원 161"/>
          <p:cNvSpPr/>
          <p:nvPr/>
        </p:nvSpPr>
        <p:spPr>
          <a:xfrm>
            <a:off x="1445150" y="5752336"/>
            <a:ext cx="444668" cy="44466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1313047" y="4581128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1313047" y="4668446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1318662" y="4765477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002741" y="518914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 : 9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7" name="타원 166"/>
          <p:cNvSpPr/>
          <p:nvPr/>
        </p:nvSpPr>
        <p:spPr>
          <a:xfrm>
            <a:off x="1281808" y="4508772"/>
            <a:ext cx="415404" cy="41540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8" name="오른쪽 화살표 167"/>
          <p:cNvSpPr/>
          <p:nvPr/>
        </p:nvSpPr>
        <p:spPr>
          <a:xfrm>
            <a:off x="6240016" y="5238752"/>
            <a:ext cx="504056" cy="352839"/>
          </a:xfrm>
          <a:prstGeom prst="righ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타원 169"/>
          <p:cNvSpPr/>
          <p:nvPr/>
        </p:nvSpPr>
        <p:spPr>
          <a:xfrm>
            <a:off x="12730357" y="5818823"/>
            <a:ext cx="403909" cy="403909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1" name="타원 170"/>
          <p:cNvSpPr/>
          <p:nvPr/>
        </p:nvSpPr>
        <p:spPr>
          <a:xfrm>
            <a:off x="12917248" y="5368446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2" name="타원 171"/>
          <p:cNvSpPr/>
          <p:nvPr/>
        </p:nvSpPr>
        <p:spPr>
          <a:xfrm>
            <a:off x="12572415" y="5459418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3" name="타원 172"/>
          <p:cNvSpPr/>
          <p:nvPr/>
        </p:nvSpPr>
        <p:spPr>
          <a:xfrm>
            <a:off x="12332334" y="5692601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4" name="타원 173"/>
          <p:cNvSpPr/>
          <p:nvPr/>
        </p:nvSpPr>
        <p:spPr>
          <a:xfrm>
            <a:off x="12292604" y="6052005"/>
            <a:ext cx="252443" cy="252443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5" name="타원 174"/>
          <p:cNvSpPr/>
          <p:nvPr/>
        </p:nvSpPr>
        <p:spPr>
          <a:xfrm>
            <a:off x="7437904" y="5676136"/>
            <a:ext cx="597068" cy="59706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6" name="타원 175"/>
          <p:cNvSpPr/>
          <p:nvPr/>
        </p:nvSpPr>
        <p:spPr>
          <a:xfrm>
            <a:off x="7514104" y="5752336"/>
            <a:ext cx="444668" cy="44466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7382001" y="4581128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7382001" y="4668446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7387616" y="4765477"/>
            <a:ext cx="1199788" cy="96056"/>
          </a:xfrm>
          <a:prstGeom prst="roundRect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9071695" y="518914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 : 9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1" name="타원 180"/>
          <p:cNvSpPr/>
          <p:nvPr/>
        </p:nvSpPr>
        <p:spPr>
          <a:xfrm>
            <a:off x="7350762" y="4508772"/>
            <a:ext cx="415404" cy="415404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196402" y="4384240"/>
            <a:ext cx="4608512" cy="2034117"/>
          </a:xfrm>
          <a:prstGeom prst="roundRect">
            <a:avLst>
              <a:gd name="adj" fmla="val 5429"/>
            </a:avLst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82" name="직선 화살표 연결선 181"/>
          <p:cNvCxnSpPr/>
          <p:nvPr/>
        </p:nvCxnSpPr>
        <p:spPr>
          <a:xfrm>
            <a:off x="6023992" y="4004695"/>
            <a:ext cx="0" cy="2814298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화살표 연결선 183"/>
          <p:cNvCxnSpPr/>
          <p:nvPr/>
        </p:nvCxnSpPr>
        <p:spPr>
          <a:xfrm>
            <a:off x="5879976" y="4338752"/>
            <a:ext cx="0" cy="2079605"/>
          </a:xfrm>
          <a:prstGeom prst="straightConnector1">
            <a:avLst/>
          </a:prstGeom>
          <a:ln w="25400">
            <a:solidFill>
              <a:srgbClr val="008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266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1076358" y="357002"/>
            <a:ext cx="4608512" cy="2808312"/>
          </a:xfrm>
          <a:prstGeom prst="roundRect">
            <a:avLst>
              <a:gd name="adj" fmla="val 4294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472402" y="353901"/>
            <a:ext cx="3816424" cy="2810152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1687" y="157398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 : 2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808198" y="2368833"/>
            <a:ext cx="576064" cy="57606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5168238" y="1809929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4700186" y="1898509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340146" y="2188813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291566" y="2654585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1305284" y="2169969"/>
            <a:ext cx="792088" cy="79208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418526" y="2283211"/>
            <a:ext cx="565604" cy="56560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639846" y="582903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639846" y="700230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639846" y="804145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207798" y="468586"/>
            <a:ext cx="550586" cy="5505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6859448" y="355741"/>
            <a:ext cx="4608512" cy="2808312"/>
          </a:xfrm>
          <a:prstGeom prst="roundRect">
            <a:avLst>
              <a:gd name="adj" fmla="val 4294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859448" y="720565"/>
            <a:ext cx="4608512" cy="204584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10588778" y="2409455"/>
            <a:ext cx="576064" cy="5760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12472818" y="1850551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0480766" y="1939131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10120726" y="2229435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10072146" y="2695207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7085864" y="2210591"/>
            <a:ext cx="792088" cy="7920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7199106" y="2323833"/>
            <a:ext cx="565604" cy="56560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7420426" y="623525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7420426" y="740852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7420426" y="844767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6988378" y="509208"/>
            <a:ext cx="550586" cy="5505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34741" y="36219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16 : 9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734741" y="155882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 : 9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55907" y="157012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16 : 9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1483092" y="3800056"/>
            <a:ext cx="3805735" cy="2808312"/>
          </a:xfrm>
          <a:prstGeom prst="roundRect">
            <a:avLst>
              <a:gd name="adj" fmla="val 4294"/>
            </a:avLst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4399578" y="5834652"/>
            <a:ext cx="576064" cy="57606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4759618" y="527574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4291566" y="5364328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3931526" y="5654632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3882946" y="6120404"/>
            <a:ext cx="360040" cy="36004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1699197" y="5618628"/>
            <a:ext cx="792088" cy="79208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1812439" y="5731870"/>
            <a:ext cx="565604" cy="56560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2118633" y="4119652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2118633" y="4236979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2118633" y="4340894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1" name="타원 80"/>
          <p:cNvSpPr/>
          <p:nvPr/>
        </p:nvSpPr>
        <p:spPr>
          <a:xfrm>
            <a:off x="1686585" y="4005335"/>
            <a:ext cx="550586" cy="5505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55640" y="623525"/>
            <a:ext cx="1296144" cy="1806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693372" y="683550"/>
            <a:ext cx="1296144" cy="1806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4471586" y="468586"/>
            <a:ext cx="1056692" cy="9950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10239028" y="501454"/>
            <a:ext cx="1056692" cy="9950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4065940" y="3951393"/>
            <a:ext cx="1056692" cy="9950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2857150" y="4197042"/>
            <a:ext cx="1296144" cy="18062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6859448" y="4164880"/>
            <a:ext cx="4608512" cy="204584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0" name="타원 89"/>
          <p:cNvSpPr/>
          <p:nvPr/>
        </p:nvSpPr>
        <p:spPr>
          <a:xfrm>
            <a:off x="10588778" y="5411095"/>
            <a:ext cx="576064" cy="5760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12472818" y="4852191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10480766" y="4940771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10120726" y="5231075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10072146" y="5696847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7067929" y="5212231"/>
            <a:ext cx="792088" cy="7920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7181171" y="5325473"/>
            <a:ext cx="565604" cy="56560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7426252" y="4491979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7426252" y="4609306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7426252" y="4713221"/>
            <a:ext cx="1090646" cy="108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0" name="타원 99"/>
          <p:cNvSpPr/>
          <p:nvPr/>
        </p:nvSpPr>
        <p:spPr>
          <a:xfrm>
            <a:off x="6994204" y="4377662"/>
            <a:ext cx="550586" cy="5505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763560" y="500313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 : 9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8699198" y="4552004"/>
            <a:ext cx="1296144" cy="1806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10249186" y="4310415"/>
            <a:ext cx="1056692" cy="995002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29130" y="500313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 : 2</a:t>
            </a:r>
            <a:endParaRPr lang="ko-KR" altLang="en-US" dirty="0">
              <a:solidFill>
                <a:srgbClr val="008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05990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모서리가 둥근 직사각형 75"/>
          <p:cNvSpPr/>
          <p:nvPr/>
        </p:nvSpPr>
        <p:spPr>
          <a:xfrm>
            <a:off x="3034899" y="226305"/>
            <a:ext cx="2147607" cy="2668670"/>
          </a:xfrm>
          <a:prstGeom prst="roundRect">
            <a:avLst>
              <a:gd name="adj" fmla="val 6899"/>
            </a:avLst>
          </a:prstGeom>
          <a:noFill/>
          <a:ln w="38100">
            <a:solidFill>
              <a:schemeClr val="accent5">
                <a:lumMod val="50000"/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06908" y="298314"/>
            <a:ext cx="1540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Load Balancer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526852" y="2614111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DB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949512" y="1996010"/>
            <a:ext cx="1248283" cy="561727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Client</a:t>
            </a:r>
            <a:endParaRPr lang="ko-KR" altLang="en-US" sz="1200" dirty="0">
              <a:solidFill>
                <a:srgbClr val="00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954073" y="4876931"/>
            <a:ext cx="1248283" cy="561727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77000">
                <a:schemeClr val="accent6">
                  <a:lumMod val="40000"/>
                  <a:lumOff val="60000"/>
                </a:schemeClr>
              </a:gs>
              <a:gs pos="100000">
                <a:srgbClr val="F89D52"/>
              </a:gs>
            </a:gsLst>
            <a:lin ang="5400000" scaled="1"/>
          </a:gra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Manager</a:t>
            </a:r>
          </a:p>
        </p:txBody>
      </p:sp>
      <p:sp>
        <p:nvSpPr>
          <p:cNvPr id="10" name="원통 9"/>
          <p:cNvSpPr/>
          <p:nvPr/>
        </p:nvSpPr>
        <p:spPr>
          <a:xfrm>
            <a:off x="9323075" y="116633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DB</a:t>
            </a:r>
          </a:p>
        </p:txBody>
      </p:sp>
      <p:sp>
        <p:nvSpPr>
          <p:cNvPr id="11" name="원통 10"/>
          <p:cNvSpPr/>
          <p:nvPr/>
        </p:nvSpPr>
        <p:spPr>
          <a:xfrm>
            <a:off x="9323075" y="2405337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DB</a:t>
            </a:r>
          </a:p>
        </p:txBody>
      </p:sp>
      <p:sp>
        <p:nvSpPr>
          <p:cNvPr id="12" name="원통 11"/>
          <p:cNvSpPr/>
          <p:nvPr/>
        </p:nvSpPr>
        <p:spPr>
          <a:xfrm>
            <a:off x="9323075" y="4593196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DB</a:t>
            </a:r>
          </a:p>
        </p:txBody>
      </p:sp>
      <p:sp>
        <p:nvSpPr>
          <p:cNvPr id="13" name="원통 12"/>
          <p:cNvSpPr/>
          <p:nvPr/>
        </p:nvSpPr>
        <p:spPr>
          <a:xfrm>
            <a:off x="9475475" y="2557737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DB</a:t>
            </a:r>
          </a:p>
        </p:txBody>
      </p:sp>
      <p:sp>
        <p:nvSpPr>
          <p:cNvPr id="14" name="원통 13"/>
          <p:cNvSpPr/>
          <p:nvPr/>
        </p:nvSpPr>
        <p:spPr>
          <a:xfrm>
            <a:off x="9627875" y="2710137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DB</a:t>
            </a:r>
          </a:p>
        </p:txBody>
      </p:sp>
      <p:sp>
        <p:nvSpPr>
          <p:cNvPr id="15" name="원통 14"/>
          <p:cNvSpPr/>
          <p:nvPr/>
        </p:nvSpPr>
        <p:spPr>
          <a:xfrm>
            <a:off x="9475475" y="4745596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DB</a:t>
            </a:r>
          </a:p>
        </p:txBody>
      </p:sp>
      <p:sp>
        <p:nvSpPr>
          <p:cNvPr id="16" name="원통 15"/>
          <p:cNvSpPr/>
          <p:nvPr/>
        </p:nvSpPr>
        <p:spPr>
          <a:xfrm>
            <a:off x="9627875" y="4897996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DB</a:t>
            </a:r>
          </a:p>
        </p:txBody>
      </p:sp>
      <p:sp>
        <p:nvSpPr>
          <p:cNvPr id="17" name="원통 16"/>
          <p:cNvSpPr/>
          <p:nvPr/>
        </p:nvSpPr>
        <p:spPr>
          <a:xfrm>
            <a:off x="9475475" y="269033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DB</a:t>
            </a:r>
          </a:p>
        </p:txBody>
      </p:sp>
      <p:sp>
        <p:nvSpPr>
          <p:cNvPr id="18" name="원통 17"/>
          <p:cNvSpPr/>
          <p:nvPr/>
        </p:nvSpPr>
        <p:spPr>
          <a:xfrm>
            <a:off x="9627875" y="421433"/>
            <a:ext cx="1224136" cy="979277"/>
          </a:xfrm>
          <a:prstGeom prst="can">
            <a:avLst>
              <a:gd name="adj" fmla="val 25187"/>
            </a:avLst>
          </a:prstGeom>
          <a:gradFill flip="none" rotWithShape="1">
            <a:gsLst>
              <a:gs pos="0">
                <a:srgbClr val="CCECFF"/>
              </a:gs>
              <a:gs pos="34000">
                <a:srgbClr val="C1DEE5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5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Account DB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393017" y="4801970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Log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393017" y="1858464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393016" y="325407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545417" y="2010864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697817" y="2163264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386283" y="1996010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Game Proxy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415513" y="4881732"/>
            <a:ext cx="1239046" cy="55212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53000">
                <a:schemeClr val="accent2">
                  <a:lumMod val="45000"/>
                  <a:lumOff val="55000"/>
                </a:schemeClr>
              </a:gs>
              <a:gs pos="81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Market Service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393016" y="3406417"/>
            <a:ext cx="1248283" cy="56172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Market Server</a:t>
            </a:r>
            <a:endParaRPr lang="ko-KR" altLang="en-US" sz="1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34" name="직선 화살표 연결선 33"/>
          <p:cNvCxnSpPr>
            <a:stCxn id="27" idx="3"/>
            <a:endCxn id="10" idx="2"/>
          </p:cNvCxnSpPr>
          <p:nvPr/>
        </p:nvCxnSpPr>
        <p:spPr>
          <a:xfrm>
            <a:off x="6641299" y="606271"/>
            <a:ext cx="2681777" cy="1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29" idx="3"/>
            <a:endCxn id="2" idx="1"/>
          </p:cNvCxnSpPr>
          <p:nvPr/>
        </p:nvCxnSpPr>
        <p:spPr>
          <a:xfrm>
            <a:off x="6946099" y="2444128"/>
            <a:ext cx="580752" cy="450847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32" idx="3"/>
            <a:endCxn id="2" idx="1"/>
          </p:cNvCxnSpPr>
          <p:nvPr/>
        </p:nvCxnSpPr>
        <p:spPr>
          <a:xfrm flipV="1">
            <a:off x="6641299" y="2894974"/>
            <a:ext cx="885553" cy="792306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25" idx="3"/>
            <a:endCxn id="12" idx="2"/>
          </p:cNvCxnSpPr>
          <p:nvPr/>
        </p:nvCxnSpPr>
        <p:spPr>
          <a:xfrm>
            <a:off x="6641299" y="5082834"/>
            <a:ext cx="2681776" cy="1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2" idx="3"/>
            <a:endCxn id="11" idx="2"/>
          </p:cNvCxnSpPr>
          <p:nvPr/>
        </p:nvCxnSpPr>
        <p:spPr>
          <a:xfrm>
            <a:off x="8775135" y="2894975"/>
            <a:ext cx="547941" cy="1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3" idx="3"/>
            <a:endCxn id="78" idx="1"/>
          </p:cNvCxnSpPr>
          <p:nvPr/>
        </p:nvCxnSpPr>
        <p:spPr>
          <a:xfrm flipV="1">
            <a:off x="2197794" y="977557"/>
            <a:ext cx="1188488" cy="1299316"/>
          </a:xfrm>
          <a:prstGeom prst="straightConnector1">
            <a:avLst/>
          </a:prstGeom>
          <a:ln w="254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>
            <a:off x="4651920" y="2139326"/>
            <a:ext cx="745712" cy="2231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30" idx="3"/>
            <a:endCxn id="27" idx="1"/>
          </p:cNvCxnSpPr>
          <p:nvPr/>
        </p:nvCxnSpPr>
        <p:spPr>
          <a:xfrm flipV="1">
            <a:off x="4634565" y="606271"/>
            <a:ext cx="758450" cy="1670603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모서리가 둥근 직사각형 77"/>
          <p:cNvSpPr/>
          <p:nvPr/>
        </p:nvSpPr>
        <p:spPr>
          <a:xfrm>
            <a:off x="3386283" y="696694"/>
            <a:ext cx="1248283" cy="5617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Auth</a:t>
            </a:r>
            <a:r>
              <a:rPr lang="en-US" altLang="ko-KR" sz="120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Proxy</a:t>
            </a:r>
          </a:p>
        </p:txBody>
      </p:sp>
      <p:cxnSp>
        <p:nvCxnSpPr>
          <p:cNvPr id="81" name="직선 화살표 연결선 80"/>
          <p:cNvCxnSpPr>
            <a:stCxn id="3" idx="3"/>
            <a:endCxn id="30" idx="1"/>
          </p:cNvCxnSpPr>
          <p:nvPr/>
        </p:nvCxnSpPr>
        <p:spPr>
          <a:xfrm>
            <a:off x="2197794" y="2276873"/>
            <a:ext cx="1188488" cy="0"/>
          </a:xfrm>
          <a:prstGeom prst="straightConnector1">
            <a:avLst/>
          </a:prstGeom>
          <a:ln w="254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>
            <a:stCxn id="32" idx="0"/>
          </p:cNvCxnSpPr>
          <p:nvPr/>
        </p:nvCxnSpPr>
        <p:spPr>
          <a:xfrm flipV="1">
            <a:off x="6017158" y="2724992"/>
            <a:ext cx="6835" cy="681425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/>
          <p:cNvCxnSpPr>
            <a:stCxn id="26" idx="0"/>
          </p:cNvCxnSpPr>
          <p:nvPr/>
        </p:nvCxnSpPr>
        <p:spPr>
          <a:xfrm flipH="1" flipV="1">
            <a:off x="6012596" y="885323"/>
            <a:ext cx="4563" cy="973141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92"/>
          <p:cNvCxnSpPr>
            <a:stCxn id="27" idx="1"/>
            <a:endCxn id="25" idx="1"/>
          </p:cNvCxnSpPr>
          <p:nvPr/>
        </p:nvCxnSpPr>
        <p:spPr>
          <a:xfrm rot="10800000" flipH="1" flipV="1">
            <a:off x="5393015" y="606270"/>
            <a:ext cx="1" cy="4476563"/>
          </a:xfrm>
          <a:prstGeom prst="bentConnector3">
            <a:avLst>
              <a:gd name="adj1" fmla="val -22860000000"/>
            </a:avLst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>
            <a:stCxn id="25" idx="0"/>
            <a:endCxn id="32" idx="2"/>
          </p:cNvCxnSpPr>
          <p:nvPr/>
        </p:nvCxnSpPr>
        <p:spPr>
          <a:xfrm flipH="1" flipV="1">
            <a:off x="6017158" y="3968143"/>
            <a:ext cx="1" cy="833826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꺾인 연결선 97"/>
          <p:cNvCxnSpPr/>
          <p:nvPr/>
        </p:nvCxnSpPr>
        <p:spPr>
          <a:xfrm rot="5400000">
            <a:off x="3991302" y="3798582"/>
            <a:ext cx="2791107" cy="4616"/>
          </a:xfrm>
          <a:prstGeom prst="bentConnector4">
            <a:avLst>
              <a:gd name="adj1" fmla="val -5155"/>
              <a:gd name="adj2" fmla="val 7825650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>
            <a:stCxn id="3" idx="3"/>
            <a:endCxn id="31" idx="0"/>
          </p:cNvCxnSpPr>
          <p:nvPr/>
        </p:nvCxnSpPr>
        <p:spPr>
          <a:xfrm>
            <a:off x="2197794" y="2276873"/>
            <a:ext cx="1837242" cy="2604858"/>
          </a:xfrm>
          <a:prstGeom prst="straightConnector1">
            <a:avLst/>
          </a:prstGeom>
          <a:ln w="254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17998</TotalTime>
  <Words>4917</Words>
  <Application>Microsoft Office PowerPoint</Application>
  <PresentationFormat>와이드스크린</PresentationFormat>
  <Paragraphs>1883</Paragraphs>
  <Slides>135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135</vt:i4>
      </vt:variant>
    </vt:vector>
  </HeadingPairs>
  <TitlesOfParts>
    <vt:vector size="155" baseType="lpstr">
      <vt:lpstr>Adobe 고딕 Std B</vt:lpstr>
      <vt:lpstr>Brush Script Std</vt:lpstr>
      <vt:lpstr>Cooper Std Black</vt:lpstr>
      <vt:lpstr>HY견고딕</vt:lpstr>
      <vt:lpstr>HY동녘B</vt:lpstr>
      <vt:lpstr>HY중고딕</vt:lpstr>
      <vt:lpstr>HY헤드라인M</vt:lpstr>
      <vt:lpstr>나눔고딕</vt:lpstr>
      <vt:lpstr>나눔고딕 ExtraBold</vt:lpstr>
      <vt:lpstr>다음_Regular</vt:lpstr>
      <vt:lpstr>다음_SemiBold</vt:lpstr>
      <vt:lpstr>맑은 고딕</vt:lpstr>
      <vt:lpstr>한컴 윤체 B</vt:lpstr>
      <vt:lpstr>휴먼둥근헤드라인</vt:lpstr>
      <vt:lpstr>휴먼모음T</vt:lpstr>
      <vt:lpstr>휴먼엑스포</vt:lpstr>
      <vt:lpstr>Arial</vt:lpstr>
      <vt:lpstr>Hack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SnowFaily(c)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HelpPPT</dc:title>
  <dc:creator>JoSoowoon</dc:creator>
  <cp:keywords>help,ppt</cp:keywords>
  <cp:lastModifiedBy>JoSoowoon</cp:lastModifiedBy>
  <cp:revision>572</cp:revision>
  <dcterms:created xsi:type="dcterms:W3CDTF">2006-10-05T04:04:58Z</dcterms:created>
  <dcterms:modified xsi:type="dcterms:W3CDTF">2017-05-11T09:00:51Z</dcterms:modified>
  <cp:category>Reference</cp:category>
  <cp:contentStatus>편집중</cp:contentStatus>
</cp:coreProperties>
</file>