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9" r:id="rId4"/>
    <p:sldId id="266" r:id="rId5"/>
    <p:sldId id="261" r:id="rId6"/>
    <p:sldId id="258" r:id="rId7"/>
    <p:sldId id="260" r:id="rId8"/>
    <p:sldId id="264" r:id="rId9"/>
    <p:sldId id="262" r:id="rId10"/>
    <p:sldId id="265" r:id="rId11"/>
    <p:sldId id="263" r:id="rId12"/>
  </p:sldIdLst>
  <p:sldSz cx="9144000" cy="6858000" type="screen4x3"/>
  <p:notesSz cx="9926638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2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7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61E88-6924-4056-ADDD-3829DAA99B63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4312E-EE51-4E55-870F-77EACDDD71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79606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576064" y="2759"/>
            <a:ext cx="8532440" cy="710877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algn="l">
              <a:defRPr sz="24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BASIC LAYOUT</a:t>
            </a:r>
            <a:endParaRPr lang="ko-KR" alt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610032" y="0"/>
            <a:ext cx="1434068" cy="96011"/>
            <a:chOff x="1907704" y="2283718"/>
            <a:chExt cx="1434068" cy="72008"/>
          </a:xfrm>
        </p:grpSpPr>
        <p:sp>
          <p:nvSpPr>
            <p:cNvPr id="3" name="Rectangle 2"/>
            <p:cNvSpPr/>
            <p:nvPr userDrawn="1"/>
          </p:nvSpPr>
          <p:spPr>
            <a:xfrm>
              <a:off x="1907704" y="2283718"/>
              <a:ext cx="288032" cy="72008"/>
            </a:xfrm>
            <a:prstGeom prst="rect">
              <a:avLst/>
            </a:prstGeom>
            <a:solidFill>
              <a:srgbClr val="277D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" name="Rectangle 3"/>
            <p:cNvSpPr/>
            <p:nvPr userDrawn="1"/>
          </p:nvSpPr>
          <p:spPr>
            <a:xfrm>
              <a:off x="2196500" y="2283718"/>
              <a:ext cx="288032" cy="72008"/>
            </a:xfrm>
            <a:prstGeom prst="rect">
              <a:avLst/>
            </a:prstGeom>
            <a:solidFill>
              <a:srgbClr val="19A6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483768" y="2283718"/>
              <a:ext cx="288032" cy="72008"/>
            </a:xfrm>
            <a:prstGeom prst="rect">
              <a:avLst/>
            </a:prstGeom>
            <a:solidFill>
              <a:srgbClr val="9AB8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764944" y="2283718"/>
              <a:ext cx="288032" cy="72008"/>
            </a:xfrm>
            <a:prstGeom prst="rect">
              <a:avLst/>
            </a:prstGeom>
            <a:solidFill>
              <a:srgbClr val="EE9E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3053740" y="2283718"/>
              <a:ext cx="288032" cy="72008"/>
            </a:xfrm>
            <a:prstGeom prst="rect">
              <a:avLst/>
            </a:prstGeom>
            <a:solidFill>
              <a:srgbClr val="BA3C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pic>
        <p:nvPicPr>
          <p:cNvPr id="10" name="Picture 2" descr="\\nas\사업팀\중원게임즈CI\중원게임즈\ci_최종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453336"/>
            <a:ext cx="1072641" cy="25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직선 연결선 10"/>
          <p:cNvCxnSpPr/>
          <p:nvPr userDrawn="1"/>
        </p:nvCxnSpPr>
        <p:spPr>
          <a:xfrm>
            <a:off x="0" y="6337240"/>
            <a:ext cx="9144000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990144" y="642050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877B6-FB93-4D87-8419-2C8F8360F7B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6707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t>2016-06-08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ko-KR" altLang="en-US" sz="3200" b="1" dirty="0" smtClean="0"/>
              <a:t>프로젝트 </a:t>
            </a:r>
            <a:r>
              <a:rPr lang="en-US" altLang="ko-KR" sz="3200" b="1" dirty="0" smtClean="0"/>
              <a:t>NOX</a:t>
            </a:r>
            <a:r>
              <a:rPr lang="en-US" altLang="ko-KR" sz="3200" b="1" dirty="0"/>
              <a:t/>
            </a:r>
            <a:br>
              <a:rPr lang="en-US" altLang="ko-KR" sz="3200" b="1" dirty="0"/>
            </a:br>
            <a:r>
              <a:rPr lang="ko-KR" altLang="en-US" sz="3200" b="1" dirty="0" smtClean="0"/>
              <a:t>게임소개서</a:t>
            </a:r>
            <a:endParaRPr lang="ko-KR" altLang="en-US" sz="3200" b="1" dirty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457200" y="4221088"/>
            <a:ext cx="8229600" cy="1180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600" dirty="0" smtClean="0">
                <a:solidFill>
                  <a:schemeClr val="tx1"/>
                </a:solidFill>
              </a:rPr>
              <a:t>게임 일러스트 삽입 </a:t>
            </a:r>
            <a:r>
              <a:rPr lang="en-US" altLang="ko-KR" sz="1600" dirty="0" smtClean="0">
                <a:solidFill>
                  <a:schemeClr val="tx1"/>
                </a:solidFill>
              </a:rPr>
              <a:t>(</a:t>
            </a:r>
            <a:r>
              <a:rPr lang="ko-KR" altLang="en-US" sz="1600" dirty="0" smtClean="0">
                <a:solidFill>
                  <a:schemeClr val="tx1"/>
                </a:solidFill>
              </a:rPr>
              <a:t>메</a:t>
            </a:r>
            <a:r>
              <a:rPr lang="ko-KR" altLang="en-US" sz="1600" dirty="0">
                <a:solidFill>
                  <a:schemeClr val="tx1"/>
                </a:solidFill>
              </a:rPr>
              <a:t>인</a:t>
            </a:r>
            <a:r>
              <a:rPr lang="ko-KR" altLang="en-US" sz="1600" dirty="0" smtClean="0">
                <a:solidFill>
                  <a:schemeClr val="tx1"/>
                </a:solidFill>
              </a:rPr>
              <a:t> 일러스트</a:t>
            </a:r>
            <a:r>
              <a:rPr lang="en-US" altLang="ko-KR" sz="1600" dirty="0" smtClean="0">
                <a:solidFill>
                  <a:schemeClr val="tx1"/>
                </a:solidFill>
              </a:rPr>
              <a:t>)</a:t>
            </a:r>
            <a:r>
              <a:rPr lang="ko-KR" altLang="en-US" sz="1600" dirty="0" smtClean="0">
                <a:solidFill>
                  <a:schemeClr val="tx1"/>
                </a:solidFill>
              </a:rPr>
              <a:t>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l"/>
            <a:r>
              <a:rPr lang="ko-KR" altLang="en-US" sz="1600" dirty="0" smtClean="0">
                <a:solidFill>
                  <a:schemeClr val="tx1"/>
                </a:solidFill>
              </a:rPr>
              <a:t>로고 삽입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3563888" y="4667436"/>
            <a:ext cx="3384376" cy="73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전체 캐릭터가 나와있는 일러스트 선호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9163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2400" b="1" dirty="0" smtClean="0"/>
              <a:t>지속적 </a:t>
            </a:r>
            <a:r>
              <a:rPr lang="ko-KR" altLang="en-US" sz="2400" b="1" dirty="0" err="1" smtClean="0"/>
              <a:t>콘텐츠</a:t>
            </a:r>
            <a:r>
              <a:rPr lang="ko-KR" altLang="en-US" sz="2400" b="1" dirty="0" smtClean="0"/>
              <a:t> 추가</a:t>
            </a:r>
            <a:endParaRPr lang="ko-KR" altLang="en-US" sz="2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600" dirty="0" smtClean="0"/>
              <a:t>Ex) </a:t>
            </a:r>
            <a:r>
              <a:rPr lang="ko-KR" altLang="en-US" sz="1600" dirty="0" smtClean="0"/>
              <a:t>연 </a:t>
            </a:r>
            <a:r>
              <a:rPr lang="en-US" altLang="ko-KR" sz="1600" dirty="0" smtClean="0"/>
              <a:t>2</a:t>
            </a:r>
            <a:r>
              <a:rPr lang="ko-KR" altLang="en-US" sz="1600" dirty="0" smtClean="0"/>
              <a:t>회 대규모 업데이트 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후속 개발</a:t>
            </a:r>
            <a:r>
              <a:rPr lang="en-US" altLang="ko-KR" sz="1600" dirty="0" smtClean="0"/>
              <a:t>)</a:t>
            </a: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 smtClean="0"/>
              <a:t>     </a:t>
            </a:r>
            <a:r>
              <a:rPr lang="ko-KR" altLang="en-US" sz="1600" dirty="0" smtClean="0"/>
              <a:t>시스템 추가 등 차후 업데이트 요소</a:t>
            </a: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ko-KR" altLang="en-US" sz="1600" dirty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5283656" y="620688"/>
            <a:ext cx="3384376" cy="273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후</a:t>
            </a:r>
            <a:r>
              <a:rPr lang="ko-KR" altLang="en-US" sz="1200" dirty="0">
                <a:solidFill>
                  <a:srgbClr val="0F02BE"/>
                </a:solidFill>
                <a:latin typeface="+mn-ea"/>
              </a:rPr>
              <a:t>속</a:t>
            </a: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 개발 </a:t>
            </a:r>
            <a:r>
              <a:rPr lang="en-US" altLang="ko-KR" sz="1200" dirty="0">
                <a:solidFill>
                  <a:srgbClr val="0F02BE"/>
                </a:solidFill>
                <a:latin typeface="+mn-ea"/>
              </a:rPr>
              <a:t> </a:t>
            </a: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및 지속적</a:t>
            </a:r>
            <a:r>
              <a:rPr lang="en-US" altLang="ko-KR" sz="1200" dirty="0" smtClean="0">
                <a:solidFill>
                  <a:srgbClr val="0F02BE"/>
                </a:solidFill>
                <a:latin typeface="+mn-ea"/>
              </a:rPr>
              <a:t> </a:t>
            </a: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보수 유지에 대한 내용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>
              <a:solidFill>
                <a:srgbClr val="0F02BE"/>
              </a:solidFill>
              <a:latin typeface="+mn-ea"/>
            </a:endParaRPr>
          </a:p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차후 업데이트 계획에 대한 내용 필요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이외에 기타 </a:t>
            </a:r>
            <a:r>
              <a:rPr lang="ko-KR" altLang="en-US" sz="1200" dirty="0" err="1" smtClean="0">
                <a:solidFill>
                  <a:srgbClr val="0F02BE"/>
                </a:solidFill>
                <a:latin typeface="+mn-ea"/>
              </a:rPr>
              <a:t>중원쪽에서</a:t>
            </a: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 생각하는 관련 내용 기술 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76768" y="2564904"/>
            <a:ext cx="8291264" cy="403244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실시간 파티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균열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/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초월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실시간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2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인 파티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초월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개인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파티 랭킹 시스템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수호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레이드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월드 보스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)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실시간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4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인 파티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용맹전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계획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)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계정 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내 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4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인 캐릭터 활용한 특별 모드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1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회 시도로 최고의 단계까지 도전하는 무한의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50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레벨 이상 입장 가능한 </a:t>
            </a:r>
            <a:r>
              <a:rPr lang="ko-KR" altLang="en-US" sz="1000" dirty="0" err="1">
                <a:solidFill>
                  <a:schemeClr val="tx1"/>
                </a:solidFill>
                <a:latin typeface="+mn-ea"/>
              </a:rPr>
              <a:t>컨텐츠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. 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계정 내 모든 클래스 성장에 대한 의미 부여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수호자 레벨 공유로 타 클래스 성장에 대한 부담감 최소화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용맹전을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통해서만 획득이 가능한 특수 보상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: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랜덤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버프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물약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용맹전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아바타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등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랜덤 </a:t>
            </a:r>
            <a:r>
              <a:rPr lang="ko-KR" altLang="en-US" sz="1000" dirty="0" err="1">
                <a:solidFill>
                  <a:schemeClr val="tx1"/>
                </a:solidFill>
                <a:latin typeface="+mn-ea"/>
              </a:rPr>
              <a:t>버프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물약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: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전투에 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효율을 극대화하는 성능 중 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1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개를 </a:t>
            </a:r>
            <a:r>
              <a:rPr lang="ko-KR" altLang="en-US" sz="1000" dirty="0" err="1">
                <a:solidFill>
                  <a:schemeClr val="tx1"/>
                </a:solidFill>
                <a:latin typeface="+mn-ea"/>
              </a:rPr>
              <a:t>랜덤하게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 적용해줌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정복전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계획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)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캐릭터가 소유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소환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한 조력자들을 통해 부대 단위로 상대방의 조력자 부대와 전투하는 모드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소환 상태 조력자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10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개체 이상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소유 캐릭터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상위 또는 높은 등급의 조력자 조각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완제품 획득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조력자 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수집 및 강화 활성화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길드 내 조력자 조각 기부 활성화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길드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레이드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계획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)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길드 구성원들의 활동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열쇠 소모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젬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소모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기타 결제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등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에 대한 설정되는 길드 포인트로 길드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레이드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보스를 소환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(1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회 다수 소환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하여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정해진 기간 내에 해당 보스를 제거해야 하는 모드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보스별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1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일 제한 시도 회수 동안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길드원마다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레이드의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해당되는 대상 보스 처치해야 한다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자신인 속한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길드원들이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매일 접속하여 길드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레이드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보스의 체력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길드원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누적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데미지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을 개별적으로 차감하는 형태이다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클리어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보상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: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길드 전용 아이템 지급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.(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미정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)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클리어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보상 외 도전 보상으로 골드를 제공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endParaRPr lang="ko-KR" altLang="en-US" sz="10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endParaRPr lang="ko-KR" altLang="en-US" sz="1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47688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2400" b="1" dirty="0" smtClean="0"/>
              <a:t>개발 일정</a:t>
            </a:r>
            <a:endParaRPr lang="ko-KR" altLang="en-US" sz="2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600" dirty="0" smtClean="0"/>
              <a:t>개발 일정 </a:t>
            </a:r>
            <a:r>
              <a:rPr lang="ko-KR" altLang="en-US" sz="1600" dirty="0" err="1" smtClean="0"/>
              <a:t>마일스톤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ko-KR" altLang="en-US" sz="1600" dirty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5076056" y="692696"/>
            <a:ext cx="3384376" cy="273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dirty="0" err="1" smtClean="0">
                <a:solidFill>
                  <a:srgbClr val="0F02BE"/>
                </a:solidFill>
                <a:latin typeface="+mn-ea"/>
              </a:rPr>
              <a:t>마일스톤</a:t>
            </a: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 및</a:t>
            </a:r>
            <a:r>
              <a:rPr lang="en-US" altLang="ko-KR" sz="1200" dirty="0">
                <a:solidFill>
                  <a:srgbClr val="0F02BE"/>
                </a:solidFill>
                <a:latin typeface="+mn-ea"/>
              </a:rPr>
              <a:t> 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일정에 따른 개발 상세 내용 기술 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95536" y="3436489"/>
            <a:ext cx="8291264" cy="41057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별도 파일 첨부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 - NOX_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게임 </a:t>
            </a:r>
            <a:r>
              <a:rPr lang="ko-KR" altLang="en-US" sz="1000" dirty="0" err="1">
                <a:solidFill>
                  <a:schemeClr val="tx1"/>
                </a:solidFill>
                <a:latin typeface="+mn-ea"/>
              </a:rPr>
              <a:t>개발마일스톤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_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JoongwonGames_20160513</a:t>
            </a:r>
          </a:p>
          <a:p>
            <a:endParaRPr lang="ko-KR" altLang="en-US" sz="1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84847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2400" b="1" dirty="0" smtClean="0"/>
              <a:t>게임 영상 소개</a:t>
            </a:r>
            <a:endParaRPr lang="ko-KR" altLang="en-US" sz="2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600" dirty="0" smtClean="0"/>
              <a:t>영상 삽입</a:t>
            </a:r>
            <a:endParaRPr lang="en-US" altLang="ko-KR" sz="1600" dirty="0" smtClean="0"/>
          </a:p>
          <a:p>
            <a:pPr marL="0" indent="0">
              <a:buNone/>
            </a:pPr>
            <a:endParaRPr lang="ko-KR" altLang="en-US" sz="1600" dirty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1979712" y="2348880"/>
            <a:ext cx="3384376" cy="73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영상 </a:t>
            </a:r>
            <a:r>
              <a:rPr lang="en-US" altLang="ko-KR" sz="1200" dirty="0" smtClean="0">
                <a:solidFill>
                  <a:srgbClr val="0F02BE"/>
                </a:solidFill>
                <a:latin typeface="+mn-ea"/>
              </a:rPr>
              <a:t>6</a:t>
            </a: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월 초 전달 예정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66134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2400" b="1" dirty="0" smtClean="0"/>
              <a:t>장르 및 포지션 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진화 된 장르</a:t>
            </a:r>
            <a:r>
              <a:rPr lang="en-US" altLang="ko-KR" sz="2400" b="1" dirty="0" smtClean="0"/>
              <a:t>)</a:t>
            </a:r>
            <a:endParaRPr lang="ko-KR" altLang="en-US" sz="2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600" dirty="0" smtClean="0"/>
              <a:t>장르 정의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명칭</a:t>
            </a:r>
            <a:r>
              <a:rPr lang="en-US" altLang="ko-KR" sz="1600" dirty="0" smtClean="0"/>
              <a:t>) </a:t>
            </a:r>
          </a:p>
          <a:p>
            <a:pPr marL="0" indent="0">
              <a:buNone/>
            </a:pPr>
            <a:r>
              <a:rPr lang="ko-KR" altLang="en-US" sz="1600" dirty="0" smtClean="0"/>
              <a:t>장르의 구성요소</a:t>
            </a:r>
            <a:endParaRPr lang="en-US" altLang="ko-KR" sz="1600" dirty="0" smtClean="0"/>
          </a:p>
          <a:p>
            <a:pPr marL="0" indent="0">
              <a:buNone/>
            </a:pPr>
            <a:r>
              <a:rPr lang="ko-KR" altLang="en-US" sz="1600" dirty="0" smtClean="0"/>
              <a:t>해당 장르 포지션</a:t>
            </a: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 smtClean="0"/>
              <a:t>장르의 강점 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재미 등</a:t>
            </a:r>
            <a:r>
              <a:rPr lang="en-US" altLang="ko-KR" sz="1600" dirty="0" smtClean="0"/>
              <a:t>)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4860032" y="1402737"/>
            <a:ext cx="3384376" cy="73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장르에 대한 설명 및 내용 서술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필요 시 그래프 등 활용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39552" y="2852936"/>
            <a:ext cx="8291264" cy="38884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장르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:  Action RPG + Gathering RPG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의 조화라고 표현합니다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 (SRPG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와는 개념 차이가 많이 납니다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.)</a:t>
            </a:r>
          </a:p>
          <a:p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액션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RPG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포화 시장에서 경쟁력을 갖추기 위해 최근 추세에 맞는 다중 성장 또는 영웅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메인 캐릭터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역할 대체 형 객체 중 후자를 선택하여 수집요소를 추가하였다고 보시면 됩니다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 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저희 게임은 바탕은 액션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RPG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입니다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수집 형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RPG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요소를 추가하여 다양한 모드에서 전략을 추구할 수 있도록 보조해주는 것이 목표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 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수집 형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RPG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의 예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: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도타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드레곤라자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M</a:t>
            </a:r>
          </a:p>
          <a:p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근간은 액션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RPG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이며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수집 형 객체 자체는 게임에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자연스럽게 녹아들 수 있는 조화로운 설계를 목표로 합니다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장르의 구성요소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영웅 캐릭터의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무한 성장요소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특화된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스킬을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통해 전투의 능력을 향상시켜주는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수호석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아이템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영웅의 전술을 보조하는 조력자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장르의 포지션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: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다음 페이지 참고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장르의 강점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: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캐릭터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영웅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)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성장 중심 기반인 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액션 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RPG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게임들은 대부분 자동 전투를 통한 단순 성장과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파밍이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아닌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녹스의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경우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수호석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및 조력자와 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관련된 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전투 </a:t>
            </a:r>
            <a:r>
              <a:rPr lang="ko-KR" altLang="en-US" sz="1000" dirty="0" err="1">
                <a:solidFill>
                  <a:schemeClr val="tx1"/>
                </a:solidFill>
                <a:latin typeface="+mn-ea"/>
              </a:rPr>
              <a:t>컨텐츠를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 지속적으로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제공함으로써 단순 전투 및 성장의 지루함을 덜어줄 수 있다고 본다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또한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en-US" altLang="ko-KR" sz="1000" dirty="0" err="1" smtClean="0">
                <a:solidFill>
                  <a:schemeClr val="tx1"/>
                </a:solidFill>
                <a:latin typeface="+mn-ea"/>
              </a:rPr>
              <a:t>Hack&amp;Slash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온라인 게임을 즐겼던 유저에게 익숙한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컨텐츠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구성을 제공하기 때문에 게임의 친밀도가 높을 것으로 기대하며 그에 따른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접근성이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용이하다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245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Differentiation Strategy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6877B6-FB93-4D87-8419-2C8F8360F7BE}" type="slidenum">
              <a:rPr lang="ko-KR" altLang="en-US" smtClean="0"/>
              <a:t>4</a:t>
            </a:fld>
            <a:endParaRPr lang="ko-KR" altLang="en-US" dirty="0"/>
          </a:p>
        </p:txBody>
      </p:sp>
      <p:grpSp>
        <p:nvGrpSpPr>
          <p:cNvPr id="20" name="그룹 19"/>
          <p:cNvGrpSpPr/>
          <p:nvPr/>
        </p:nvGrpSpPr>
        <p:grpSpPr>
          <a:xfrm>
            <a:off x="467544" y="1196752"/>
            <a:ext cx="7784916" cy="4821410"/>
            <a:chOff x="467544" y="1196752"/>
            <a:chExt cx="7784916" cy="4821410"/>
          </a:xfrm>
        </p:grpSpPr>
        <p:sp>
          <p:nvSpPr>
            <p:cNvPr id="40" name="직사각형 39"/>
            <p:cNvSpPr/>
            <p:nvPr/>
          </p:nvSpPr>
          <p:spPr>
            <a:xfrm>
              <a:off x="1511687" y="2888921"/>
              <a:ext cx="6221940" cy="2959420"/>
            </a:xfrm>
            <a:prstGeom prst="rect">
              <a:avLst/>
            </a:prstGeom>
            <a:solidFill>
              <a:schemeClr val="tx1">
                <a:lumMod val="75000"/>
                <a:alpha val="17000"/>
              </a:schemeClr>
            </a:solidFill>
            <a:ln w="19050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215" dirty="0">
                <a:solidFill>
                  <a:srgbClr val="FFFFFF">
                    <a:lumMod val="75000"/>
                  </a:srgbClr>
                </a:solidFill>
                <a:sym typeface="Times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16867" y="1238414"/>
              <a:ext cx="6122639" cy="3763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844083" latinLnBrk="0">
                <a:defRPr/>
              </a:pPr>
              <a:r>
                <a:rPr lang="en-US" altLang="ko-KR" sz="1846" b="1" i="1" kern="0" dirty="0" smtClean="0">
                  <a:solidFill>
                    <a:srgbClr val="C0504D"/>
                  </a:solidFill>
                  <a:latin typeface="맑은 고딕" pitchFamily="50" charset="-127"/>
                  <a:ea typeface="맑은 고딕" pitchFamily="50" charset="-127"/>
                </a:rPr>
                <a:t>ARPG</a:t>
              </a:r>
              <a:r>
                <a:rPr lang="ko-KR" altLang="en-US" sz="1846" b="1" i="1" kern="0" dirty="0" smtClean="0">
                  <a:solidFill>
                    <a:srgbClr val="C0504D"/>
                  </a:solidFill>
                  <a:latin typeface="맑은 고딕" pitchFamily="50" charset="-127"/>
                  <a:ea typeface="맑은 고딕" pitchFamily="50" charset="-127"/>
                </a:rPr>
                <a:t>에 수집과 </a:t>
              </a:r>
              <a:r>
                <a:rPr lang="ko-KR" altLang="en-US" sz="1846" b="1" i="1" kern="0" dirty="0">
                  <a:solidFill>
                    <a:srgbClr val="C0504D"/>
                  </a:solidFill>
                  <a:latin typeface="맑은 고딕" pitchFamily="50" charset="-127"/>
                  <a:ea typeface="맑은 고딕" pitchFamily="50" charset="-127"/>
                </a:rPr>
                <a:t>전략요소가 결합된 장르의 </a:t>
              </a:r>
              <a:r>
                <a:rPr lang="ko-KR" altLang="en-US" sz="1846" b="1" i="1" kern="0" dirty="0" smtClean="0">
                  <a:solidFill>
                    <a:srgbClr val="C0504D"/>
                  </a:solidFill>
                  <a:latin typeface="맑은 고딕" pitchFamily="50" charset="-127"/>
                  <a:ea typeface="맑은 고딕" pitchFamily="50" charset="-127"/>
                </a:rPr>
                <a:t>차별화</a:t>
              </a:r>
              <a:endParaRPr lang="ko-KR" altLang="en-US" sz="1846" b="1" i="1" kern="0" dirty="0">
                <a:solidFill>
                  <a:srgbClr val="C0504D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70418" y="1560479"/>
              <a:ext cx="7482042" cy="731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58265" indent="-158265">
                <a:lnSpc>
                  <a:spcPct val="150000"/>
                </a:lnSpc>
                <a:buFont typeface="Wingdings" pitchFamily="2" charset="2"/>
                <a:buChar char="l"/>
              </a:pPr>
              <a:r>
                <a:rPr lang="ko-KR" altLang="en-US" sz="923" dirty="0">
                  <a:latin typeface="+mn-ea"/>
                </a:rPr>
                <a:t>기존의 </a:t>
              </a:r>
              <a:r>
                <a:rPr lang="en-US" altLang="ko-KR" sz="923" dirty="0">
                  <a:latin typeface="+mn-ea"/>
                </a:rPr>
                <a:t>Action</a:t>
              </a:r>
              <a:r>
                <a:rPr lang="ko-KR" altLang="en-US" sz="923" dirty="0">
                  <a:latin typeface="+mn-ea"/>
                </a:rPr>
                <a:t> </a:t>
              </a:r>
              <a:r>
                <a:rPr lang="en-US" altLang="ko-KR" sz="923" dirty="0">
                  <a:latin typeface="+mn-ea"/>
                </a:rPr>
                <a:t>RPG</a:t>
              </a:r>
              <a:r>
                <a:rPr lang="ko-KR" altLang="en-US" sz="923" dirty="0">
                  <a:latin typeface="+mn-ea"/>
                </a:rPr>
                <a:t>에 </a:t>
              </a:r>
              <a:r>
                <a:rPr lang="ko-KR" altLang="en-US" sz="923" dirty="0" smtClean="0">
                  <a:latin typeface="+mn-ea"/>
                </a:rPr>
                <a:t>능력 </a:t>
              </a:r>
              <a:r>
                <a:rPr lang="ko-KR" altLang="en-US" sz="923" dirty="0" err="1" smtClean="0">
                  <a:latin typeface="+mn-ea"/>
                </a:rPr>
                <a:t>소유형</a:t>
              </a:r>
              <a:r>
                <a:rPr lang="ko-KR" altLang="en-US" sz="923" dirty="0" smtClean="0">
                  <a:latin typeface="+mn-ea"/>
                </a:rPr>
                <a:t> 수집 요소</a:t>
              </a:r>
              <a:r>
                <a:rPr lang="en-US" altLang="ko-KR" sz="923" dirty="0" smtClean="0">
                  <a:latin typeface="+mn-ea"/>
                </a:rPr>
                <a:t>(</a:t>
              </a:r>
              <a:r>
                <a:rPr lang="ko-KR" altLang="en-US" sz="923" dirty="0" err="1" smtClean="0">
                  <a:latin typeface="+mn-ea"/>
                </a:rPr>
                <a:t>수호석</a:t>
              </a:r>
              <a:r>
                <a:rPr lang="en-US" altLang="ko-KR" sz="923" dirty="0" smtClean="0">
                  <a:latin typeface="+mn-ea"/>
                </a:rPr>
                <a:t>, </a:t>
              </a:r>
              <a:r>
                <a:rPr lang="ko-KR" altLang="en-US" sz="923" dirty="0" smtClean="0">
                  <a:latin typeface="+mn-ea"/>
                </a:rPr>
                <a:t>조력자</a:t>
              </a:r>
              <a:r>
                <a:rPr lang="en-US" altLang="ko-KR" sz="923" dirty="0" smtClean="0">
                  <a:latin typeface="+mn-ea"/>
                </a:rPr>
                <a:t>)</a:t>
              </a:r>
              <a:r>
                <a:rPr lang="ko-KR" altLang="en-US" sz="923" dirty="0" smtClean="0">
                  <a:latin typeface="+mn-ea"/>
                </a:rPr>
                <a:t>를 통해</a:t>
              </a:r>
              <a:r>
                <a:rPr lang="en-US" altLang="ko-KR" sz="923" dirty="0" smtClean="0">
                  <a:latin typeface="+mn-ea"/>
                </a:rPr>
                <a:t>, </a:t>
              </a:r>
              <a:r>
                <a:rPr lang="ko-KR" altLang="en-US" sz="923" dirty="0" smtClean="0">
                  <a:latin typeface="+mn-ea"/>
                </a:rPr>
                <a:t>기존 액션 </a:t>
              </a:r>
              <a:r>
                <a:rPr lang="en-US" altLang="ko-KR" sz="923" dirty="0" smtClean="0">
                  <a:latin typeface="+mn-ea"/>
                </a:rPr>
                <a:t>RPG</a:t>
              </a:r>
              <a:r>
                <a:rPr lang="ko-KR" altLang="en-US" sz="923" dirty="0" smtClean="0">
                  <a:latin typeface="+mn-ea"/>
                </a:rPr>
                <a:t>의 모습과 차별을 둠</a:t>
              </a:r>
              <a:r>
                <a:rPr lang="en-US" altLang="ko-KR" sz="923" dirty="0" smtClean="0">
                  <a:latin typeface="+mn-ea"/>
                </a:rPr>
                <a:t>.</a:t>
              </a:r>
              <a:endParaRPr lang="en-US" altLang="ko-KR" sz="923" dirty="0">
                <a:latin typeface="+mn-ea"/>
              </a:endParaRPr>
            </a:p>
            <a:p>
              <a:pPr marL="158265" indent="-158265">
                <a:lnSpc>
                  <a:spcPct val="150000"/>
                </a:lnSpc>
                <a:buFont typeface="Wingdings" pitchFamily="2" charset="2"/>
                <a:buChar char="l"/>
              </a:pPr>
              <a:r>
                <a:rPr lang="ko-KR" altLang="en-US" sz="923" dirty="0">
                  <a:latin typeface="+mn-ea"/>
                </a:rPr>
                <a:t>검증된 모델인 </a:t>
              </a:r>
              <a:r>
                <a:rPr lang="ko-KR" altLang="en-US" sz="923" dirty="0" smtClean="0">
                  <a:latin typeface="+mn-ea"/>
                </a:rPr>
                <a:t>히트</a:t>
              </a:r>
              <a:r>
                <a:rPr lang="en-US" altLang="ko-KR" sz="923" dirty="0" smtClean="0">
                  <a:latin typeface="+mn-ea"/>
                </a:rPr>
                <a:t>(</a:t>
              </a:r>
              <a:r>
                <a:rPr lang="ko-KR" altLang="en-US" sz="923" dirty="0" smtClean="0">
                  <a:latin typeface="+mn-ea"/>
                </a:rPr>
                <a:t>액션 기반</a:t>
              </a:r>
              <a:r>
                <a:rPr lang="en-US" altLang="ko-KR" sz="923" dirty="0" smtClean="0">
                  <a:latin typeface="+mn-ea"/>
                </a:rPr>
                <a:t>)</a:t>
              </a:r>
              <a:r>
                <a:rPr lang="ko-KR" altLang="en-US" sz="923" dirty="0" smtClean="0">
                  <a:latin typeface="+mn-ea"/>
                </a:rPr>
                <a:t>에 다양한 </a:t>
              </a:r>
              <a:r>
                <a:rPr lang="ko-KR" altLang="en-US" sz="923" dirty="0" err="1" smtClean="0">
                  <a:latin typeface="+mn-ea"/>
                </a:rPr>
                <a:t>수집형</a:t>
              </a:r>
              <a:r>
                <a:rPr lang="ko-KR" altLang="en-US" sz="923" dirty="0" smtClean="0">
                  <a:latin typeface="+mn-ea"/>
                </a:rPr>
                <a:t> 객체</a:t>
              </a:r>
              <a:r>
                <a:rPr lang="en-US" altLang="ko-KR" sz="923" dirty="0" smtClean="0">
                  <a:latin typeface="+mn-ea"/>
                </a:rPr>
                <a:t>(</a:t>
              </a:r>
              <a:r>
                <a:rPr lang="ko-KR" altLang="en-US" sz="923" dirty="0" err="1" smtClean="0">
                  <a:latin typeface="+mn-ea"/>
                </a:rPr>
                <a:t>수호석</a:t>
              </a:r>
              <a:r>
                <a:rPr lang="en-US" altLang="ko-KR" sz="923" dirty="0" smtClean="0">
                  <a:latin typeface="+mn-ea"/>
                </a:rPr>
                <a:t>, </a:t>
              </a:r>
              <a:r>
                <a:rPr lang="ko-KR" altLang="en-US" sz="923" dirty="0" smtClean="0">
                  <a:latin typeface="+mn-ea"/>
                </a:rPr>
                <a:t>조력자</a:t>
              </a:r>
              <a:r>
                <a:rPr lang="en-US" altLang="ko-KR" sz="923" dirty="0" smtClean="0">
                  <a:latin typeface="+mn-ea"/>
                </a:rPr>
                <a:t>)</a:t>
              </a:r>
              <a:r>
                <a:rPr lang="ko-KR" altLang="en-US" sz="923" dirty="0" smtClean="0">
                  <a:latin typeface="+mn-ea"/>
                </a:rPr>
                <a:t>의 능력을 발휘할 수 있도록 전투에 특징을 부여함</a:t>
              </a:r>
              <a:r>
                <a:rPr lang="en-US" altLang="ko-KR" sz="923" dirty="0" smtClean="0">
                  <a:latin typeface="+mn-ea"/>
                </a:rPr>
                <a:t>.</a:t>
              </a:r>
            </a:p>
            <a:p>
              <a:pPr marL="158265" indent="-158265">
                <a:lnSpc>
                  <a:spcPct val="150000"/>
                </a:lnSpc>
                <a:buFont typeface="Wingdings" pitchFamily="2" charset="2"/>
                <a:buChar char="l"/>
              </a:pPr>
              <a:r>
                <a:rPr lang="en-US" altLang="ko-KR" sz="923" dirty="0" smtClean="0">
                  <a:latin typeface="+mn-ea"/>
                </a:rPr>
                <a:t>Hack &amp; Slash </a:t>
              </a:r>
              <a:r>
                <a:rPr lang="ko-KR" altLang="en-US" sz="923" dirty="0" smtClean="0">
                  <a:latin typeface="+mn-ea"/>
                </a:rPr>
                <a:t>온라인 게임과 같은 경험을 즐길 수 있게 </a:t>
              </a:r>
              <a:r>
                <a:rPr lang="en-US" altLang="ko-KR" sz="923" dirty="0" smtClean="0">
                  <a:latin typeface="+mn-ea"/>
                </a:rPr>
                <a:t>Light </a:t>
              </a:r>
              <a:r>
                <a:rPr lang="en-US" altLang="ko-KR" sz="923" dirty="0">
                  <a:latin typeface="+mn-ea"/>
                </a:rPr>
                <a:t>~ Middle Core User </a:t>
              </a:r>
              <a:r>
                <a:rPr lang="ko-KR" altLang="en-US" sz="923" dirty="0">
                  <a:latin typeface="+mn-ea"/>
                </a:rPr>
                <a:t>공략</a:t>
              </a:r>
              <a:endParaRPr lang="en-US" altLang="ko-KR" sz="923" dirty="0">
                <a:latin typeface="+mn-ea"/>
              </a:endParaRPr>
            </a:p>
          </p:txBody>
        </p:sp>
        <p:grpSp>
          <p:nvGrpSpPr>
            <p:cNvPr id="43" name="그룹 28"/>
            <p:cNvGrpSpPr/>
            <p:nvPr/>
          </p:nvGrpSpPr>
          <p:grpSpPr>
            <a:xfrm>
              <a:off x="1433567" y="2355906"/>
              <a:ext cx="4481913" cy="466548"/>
              <a:chOff x="774668" y="637359"/>
              <a:chExt cx="9286940" cy="1238481"/>
            </a:xfrm>
            <a:gradFill>
              <a:gsLst>
                <a:gs pos="81250">
                  <a:schemeClr val="bg1">
                    <a:lumMod val="75000"/>
                    <a:lumOff val="25000"/>
                  </a:schemeClr>
                </a:gs>
                <a:gs pos="0">
                  <a:schemeClr val="tx1">
                    <a:lumMod val="50000"/>
                  </a:schemeClr>
                </a:gs>
                <a:gs pos="50000">
                  <a:schemeClr val="bg1">
                    <a:lumMod val="65000"/>
                    <a:lumOff val="35000"/>
                  </a:schemeClr>
                </a:gs>
                <a:gs pos="100000">
                  <a:schemeClr val="tx1">
                    <a:lumMod val="50000"/>
                  </a:schemeClr>
                </a:gs>
              </a:gsLst>
              <a:lin ang="0" scaled="0"/>
            </a:gradFill>
          </p:grpSpPr>
          <p:sp>
            <p:nvSpPr>
              <p:cNvPr id="44" name="오른쪽 화살표 43"/>
              <p:cNvSpPr/>
              <p:nvPr/>
            </p:nvSpPr>
            <p:spPr>
              <a:xfrm>
                <a:off x="7561278" y="637359"/>
                <a:ext cx="2500330" cy="1238481"/>
              </a:xfrm>
              <a:prstGeom prst="rightArrow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ko-KR" altLang="en-US" sz="1662" dirty="0"/>
              </a:p>
            </p:txBody>
          </p:sp>
          <p:sp>
            <p:nvSpPr>
              <p:cNvPr id="45" name="직사각형 44"/>
              <p:cNvSpPr/>
              <p:nvPr/>
            </p:nvSpPr>
            <p:spPr>
              <a:xfrm>
                <a:off x="774668" y="945573"/>
                <a:ext cx="7000924" cy="6204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ko-KR" altLang="en-US" sz="1662" dirty="0"/>
              </a:p>
            </p:txBody>
          </p:sp>
        </p:grpSp>
        <p:sp>
          <p:nvSpPr>
            <p:cNvPr id="47" name="모서리가 둥근 직사각형 46"/>
            <p:cNvSpPr/>
            <p:nvPr/>
          </p:nvSpPr>
          <p:spPr>
            <a:xfrm>
              <a:off x="1019265" y="2472012"/>
              <a:ext cx="244131" cy="23595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defTabSz="844083" latinLnBrk="0">
                <a:defRPr/>
              </a:pPr>
              <a:r>
                <a:rPr lang="en-US" altLang="ko-KR" sz="923" b="1" kern="0" dirty="0">
                  <a:solidFill>
                    <a:sysClr val="window" lastClr="FFFFFF"/>
                  </a:solidFill>
                  <a:latin typeface="맑은 고딕"/>
                  <a:ea typeface="맑은 고딕"/>
                </a:rPr>
                <a:t> </a:t>
              </a:r>
            </a:p>
          </p:txBody>
        </p:sp>
        <p:cxnSp>
          <p:nvCxnSpPr>
            <p:cNvPr id="52" name="직선 연결선 51"/>
            <p:cNvCxnSpPr>
              <a:stCxn id="40" idx="0"/>
              <a:endCxn id="40" idx="2"/>
            </p:cNvCxnSpPr>
            <p:nvPr/>
          </p:nvCxnSpPr>
          <p:spPr>
            <a:xfrm>
              <a:off x="4622657" y="2888921"/>
              <a:ext cx="0" cy="2959420"/>
            </a:xfrm>
            <a:prstGeom prst="line">
              <a:avLst/>
            </a:prstGeom>
            <a:ln w="19050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5924795" y="2392980"/>
              <a:ext cx="1812007" cy="3338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569" b="1" dirty="0" smtClean="0">
                  <a:solidFill>
                    <a:srgbClr val="C00000"/>
                  </a:solidFill>
                </a:rPr>
                <a:t>성장</a:t>
              </a:r>
              <a:r>
                <a:rPr lang="en-US" altLang="ko-KR" sz="1569" b="1" dirty="0">
                  <a:solidFill>
                    <a:srgbClr val="C00000"/>
                  </a:solidFill>
                </a:rPr>
                <a:t> </a:t>
              </a:r>
              <a:r>
                <a:rPr lang="ko-KR" altLang="en-US" sz="1569" b="1" dirty="0" smtClean="0">
                  <a:solidFill>
                    <a:srgbClr val="C00000"/>
                  </a:solidFill>
                </a:rPr>
                <a:t>및 수집</a:t>
              </a:r>
              <a:endParaRPr lang="ko-KR" altLang="en-US" sz="1569" b="1" dirty="0">
                <a:solidFill>
                  <a:srgbClr val="C00000"/>
                </a:solidFill>
              </a:endParaRPr>
            </a:p>
          </p:txBody>
        </p:sp>
        <p:sp>
          <p:nvSpPr>
            <p:cNvPr id="58" name="덧셈 기호 57"/>
            <p:cNvSpPr/>
            <p:nvPr/>
          </p:nvSpPr>
          <p:spPr>
            <a:xfrm>
              <a:off x="5508289" y="3671030"/>
              <a:ext cx="237363" cy="280958"/>
            </a:xfrm>
            <a:prstGeom prst="mathPlus">
              <a:avLst/>
            </a:prstGeom>
            <a:solidFill>
              <a:schemeClr val="tx1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215" dirty="0">
                <a:solidFill>
                  <a:srgbClr val="FFFFFF">
                    <a:lumMod val="75000"/>
                  </a:srgbClr>
                </a:solidFill>
                <a:sym typeface="Times" pitchFamily="18" charset="0"/>
              </a:endParaRPr>
            </a:p>
          </p:txBody>
        </p:sp>
        <p:sp>
          <p:nvSpPr>
            <p:cNvPr id="61" name="아래쪽 화살표 60"/>
            <p:cNvSpPr/>
            <p:nvPr/>
          </p:nvSpPr>
          <p:spPr>
            <a:xfrm>
              <a:off x="5457671" y="4333715"/>
              <a:ext cx="1416015" cy="564649"/>
            </a:xfrm>
            <a:prstGeom prst="downArrow">
              <a:avLst>
                <a:gd name="adj1" fmla="val 50000"/>
                <a:gd name="adj2" fmla="val 52930"/>
              </a:avLst>
            </a:prstGeom>
            <a:gradFill flip="none" rotWithShape="1">
              <a:gsLst>
                <a:gs pos="0">
                  <a:sysClr val="window" lastClr="FFFFFF">
                    <a:lumMod val="0"/>
                    <a:lumOff val="100000"/>
                    <a:alpha val="0"/>
                  </a:sysClr>
                </a:gs>
                <a:gs pos="100000">
                  <a:srgbClr val="D50D2E"/>
                </a:gs>
              </a:gsLst>
              <a:lin ang="5400000" scaled="1"/>
              <a:tileRect/>
            </a:gradFill>
            <a:ln w="25400" cap="flat" cmpd="sng" algn="ctr">
              <a:noFill/>
              <a:prstDash val="solid"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 defTabSz="844083" latinLnBrk="0">
                <a:defRPr/>
              </a:pPr>
              <a:endParaRPr lang="ko-KR" altLang="en-US" sz="1662" kern="0" dirty="0">
                <a:solidFill>
                  <a:sysClr val="window" lastClr="FFFFFF"/>
                </a:solidFill>
                <a:latin typeface="맑은 고딕"/>
                <a:ea typeface="맑은 고딕"/>
              </a:endParaRPr>
            </a:p>
          </p:txBody>
        </p:sp>
        <p:grpSp>
          <p:nvGrpSpPr>
            <p:cNvPr id="17" name="그룹 16"/>
            <p:cNvGrpSpPr/>
            <p:nvPr/>
          </p:nvGrpSpPr>
          <p:grpSpPr>
            <a:xfrm>
              <a:off x="4678844" y="3408462"/>
              <a:ext cx="833106" cy="832655"/>
              <a:chOff x="6737448" y="117581"/>
              <a:chExt cx="1040400" cy="1039837"/>
            </a:xfrm>
          </p:grpSpPr>
          <p:sp>
            <p:nvSpPr>
              <p:cNvPr id="64" name="Oval 193">
                <a:hlinkClick r:id="" action="ppaction://noaction"/>
              </p:cNvPr>
              <p:cNvSpPr>
                <a:spLocks noChangeArrowheads="1"/>
              </p:cNvSpPr>
              <p:nvPr/>
            </p:nvSpPr>
            <p:spPr bwMode="auto">
              <a:xfrm>
                <a:off x="6755781" y="131699"/>
                <a:ext cx="1015865" cy="1015865"/>
              </a:xfrm>
              <a:prstGeom prst="ellipse">
                <a:avLst/>
              </a:prstGeom>
              <a:solidFill>
                <a:srgbClr val="FF802F"/>
              </a:solidFill>
              <a:ln w="12700" algn="ctr">
                <a:noFill/>
                <a:round/>
                <a:headEnd/>
                <a:tailEnd/>
              </a:ln>
              <a:effectLst>
                <a:prstShdw prst="shdw17" dist="17961" dir="2700000">
                  <a:srgbClr val="FFCC66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ko-KR" altLang="en-US" sz="1400" b="1" dirty="0" smtClean="0">
                    <a:solidFill>
                      <a:schemeClr val="bg1">
                        <a:lumMod val="95000"/>
                      </a:schemeClr>
                    </a:solidFill>
                  </a:rPr>
                  <a:t>무한성장</a:t>
                </a:r>
                <a:endParaRPr lang="en-US" altLang="ko-KR" sz="14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65" name="타원 64"/>
              <p:cNvSpPr/>
              <p:nvPr/>
            </p:nvSpPr>
            <p:spPr>
              <a:xfrm>
                <a:off x="6737448" y="117581"/>
                <a:ext cx="1040400" cy="1039837"/>
              </a:xfrm>
              <a:prstGeom prst="ellipse">
                <a:avLst/>
              </a:prstGeom>
              <a:noFill/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 sz="14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p:grpSp>
        <p:grpSp>
          <p:nvGrpSpPr>
            <p:cNvPr id="107" name="그룹 28"/>
            <p:cNvGrpSpPr/>
            <p:nvPr/>
          </p:nvGrpSpPr>
          <p:grpSpPr>
            <a:xfrm rot="5400000">
              <a:off x="-229529" y="3907016"/>
              <a:ext cx="2721978" cy="488264"/>
              <a:chOff x="774668" y="637359"/>
              <a:chExt cx="9286940" cy="1238481"/>
            </a:xfrm>
            <a:gradFill>
              <a:gsLst>
                <a:gs pos="81250">
                  <a:schemeClr val="bg1">
                    <a:lumMod val="75000"/>
                    <a:lumOff val="25000"/>
                  </a:schemeClr>
                </a:gs>
                <a:gs pos="0">
                  <a:schemeClr val="tx1">
                    <a:lumMod val="50000"/>
                  </a:schemeClr>
                </a:gs>
                <a:gs pos="50000">
                  <a:schemeClr val="bg1">
                    <a:lumMod val="65000"/>
                    <a:lumOff val="35000"/>
                  </a:schemeClr>
                </a:gs>
                <a:gs pos="100000">
                  <a:schemeClr val="tx1">
                    <a:lumMod val="50000"/>
                  </a:schemeClr>
                </a:gs>
              </a:gsLst>
              <a:lin ang="0" scaled="0"/>
            </a:gradFill>
          </p:grpSpPr>
          <p:sp>
            <p:nvSpPr>
              <p:cNvPr id="108" name="오른쪽 화살표 107"/>
              <p:cNvSpPr/>
              <p:nvPr/>
            </p:nvSpPr>
            <p:spPr>
              <a:xfrm>
                <a:off x="7561278" y="637359"/>
                <a:ext cx="2500330" cy="1238481"/>
              </a:xfrm>
              <a:prstGeom prst="rightArrow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ko-KR" altLang="en-US" sz="1662" dirty="0"/>
              </a:p>
            </p:txBody>
          </p:sp>
          <p:sp>
            <p:nvSpPr>
              <p:cNvPr id="109" name="직사각형 108"/>
              <p:cNvSpPr/>
              <p:nvPr/>
            </p:nvSpPr>
            <p:spPr>
              <a:xfrm>
                <a:off x="774668" y="945573"/>
                <a:ext cx="7000924" cy="6204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ko-KR" altLang="en-US" sz="1662" dirty="0"/>
              </a:p>
            </p:txBody>
          </p:sp>
        </p:grpSp>
        <p:sp>
          <p:nvSpPr>
            <p:cNvPr id="110" name="TextBox 109"/>
            <p:cNvSpPr txBox="1"/>
            <p:nvPr/>
          </p:nvSpPr>
          <p:spPr>
            <a:xfrm>
              <a:off x="467544" y="5540337"/>
              <a:ext cx="1327831" cy="3338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569" b="1" dirty="0" smtClean="0">
                  <a:solidFill>
                    <a:srgbClr val="C00000"/>
                  </a:solidFill>
                </a:rPr>
                <a:t>액션</a:t>
              </a:r>
              <a:endParaRPr lang="en-US" altLang="ko-KR" sz="1569" b="1" dirty="0" smtClean="0">
                <a:solidFill>
                  <a:srgbClr val="C00000"/>
                </a:solidFill>
              </a:endParaRPr>
            </a:p>
          </p:txBody>
        </p:sp>
        <p:sp>
          <p:nvSpPr>
            <p:cNvPr id="2" name="직사각형 1"/>
            <p:cNvSpPr/>
            <p:nvPr/>
          </p:nvSpPr>
          <p:spPr>
            <a:xfrm>
              <a:off x="5862634" y="5571607"/>
              <a:ext cx="74238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i="1" dirty="0" smtClean="0">
                  <a:solidFill>
                    <a:srgbClr val="FF0000"/>
                  </a:solidFill>
                  <a:latin typeface="Arita Sans SemiBold" panose="020B0703040000000003" pitchFamily="34" charset="0"/>
                </a:rPr>
                <a:t>NOX </a:t>
              </a:r>
              <a:endParaRPr lang="ko-KR" altLang="en-US" i="1" dirty="0">
                <a:solidFill>
                  <a:srgbClr val="FF0000"/>
                </a:solidFill>
                <a:latin typeface="Arita Sans SemiBold" panose="020B0703040000000003" pitchFamily="34" charset="0"/>
              </a:endParaRPr>
            </a:p>
          </p:txBody>
        </p:sp>
        <p:sp>
          <p:nvSpPr>
            <p:cNvPr id="73" name="아래쪽 화살표 72"/>
            <p:cNvSpPr/>
            <p:nvPr/>
          </p:nvSpPr>
          <p:spPr>
            <a:xfrm rot="18900000">
              <a:off x="2480705" y="3734083"/>
              <a:ext cx="221297" cy="485364"/>
            </a:xfrm>
            <a:prstGeom prst="downArrow">
              <a:avLst>
                <a:gd name="adj1" fmla="val 50000"/>
                <a:gd name="adj2" fmla="val 52930"/>
              </a:avLst>
            </a:prstGeom>
            <a:gradFill flip="none" rotWithShape="1">
              <a:gsLst>
                <a:gs pos="0">
                  <a:sysClr val="window" lastClr="FFFFFF">
                    <a:lumMod val="0"/>
                    <a:lumOff val="100000"/>
                    <a:alpha val="0"/>
                  </a:sysClr>
                </a:gs>
                <a:gs pos="100000">
                  <a:srgbClr val="D50D2E"/>
                </a:gs>
              </a:gsLst>
              <a:lin ang="5400000" scaled="1"/>
              <a:tileRect/>
            </a:gradFill>
            <a:ln w="25400" cap="flat" cmpd="sng" algn="ctr">
              <a:noFill/>
              <a:prstDash val="solid"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 defTabSz="844083" latinLnBrk="0">
                <a:defRPr/>
              </a:pPr>
              <a:endParaRPr lang="ko-KR" altLang="en-US" sz="1662" kern="0" dirty="0">
                <a:latin typeface="맑은 고딕"/>
                <a:ea typeface="맑은 고딕"/>
              </a:endParaRPr>
            </a:p>
          </p:txBody>
        </p:sp>
        <p:sp>
          <p:nvSpPr>
            <p:cNvPr id="74" name="아래쪽 화살표 73"/>
            <p:cNvSpPr/>
            <p:nvPr/>
          </p:nvSpPr>
          <p:spPr>
            <a:xfrm rot="18900000">
              <a:off x="3337682" y="4559839"/>
              <a:ext cx="221297" cy="485364"/>
            </a:xfrm>
            <a:prstGeom prst="downArrow">
              <a:avLst>
                <a:gd name="adj1" fmla="val 50000"/>
                <a:gd name="adj2" fmla="val 52930"/>
              </a:avLst>
            </a:prstGeom>
            <a:gradFill flip="none" rotWithShape="1">
              <a:gsLst>
                <a:gs pos="0">
                  <a:sysClr val="window" lastClr="FFFFFF">
                    <a:lumMod val="0"/>
                    <a:lumOff val="100000"/>
                    <a:alpha val="0"/>
                  </a:sysClr>
                </a:gs>
                <a:gs pos="100000">
                  <a:srgbClr val="D50D2E"/>
                </a:gs>
              </a:gsLst>
              <a:lin ang="5400000" scaled="1"/>
              <a:tileRect/>
            </a:gradFill>
            <a:ln w="25400" cap="flat" cmpd="sng" algn="ctr">
              <a:noFill/>
              <a:prstDash val="solid"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 defTabSz="844083" latinLnBrk="0">
                <a:defRPr/>
              </a:pPr>
              <a:endParaRPr lang="ko-KR" altLang="en-US" sz="1662" kern="0" dirty="0">
                <a:latin typeface="맑은 고딕"/>
                <a:ea typeface="맑은 고딕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32673" y="3148800"/>
              <a:ext cx="694067" cy="694067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682015" y="3827291"/>
              <a:ext cx="86978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900" dirty="0" smtClean="0">
                  <a:solidFill>
                    <a:schemeClr val="accent2"/>
                  </a:solidFill>
                </a:rPr>
                <a:t>세븐나이츠</a:t>
              </a:r>
              <a:endParaRPr lang="ko-KR" altLang="en-US" sz="900" dirty="0">
                <a:solidFill>
                  <a:schemeClr val="accent2"/>
                </a:solidFill>
              </a:endParaRPr>
            </a:p>
          </p:txBody>
        </p:sp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27884" y="4151768"/>
              <a:ext cx="699575" cy="694067"/>
            </a:xfrm>
            <a:prstGeom prst="rect">
              <a:avLst/>
            </a:prstGeom>
          </p:spPr>
        </p:pic>
        <p:sp>
          <p:nvSpPr>
            <p:cNvPr id="38" name="TextBox 37"/>
            <p:cNvSpPr txBox="1"/>
            <p:nvPr/>
          </p:nvSpPr>
          <p:spPr>
            <a:xfrm>
              <a:off x="1677994" y="4842112"/>
              <a:ext cx="86978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dirty="0" smtClean="0">
                  <a:solidFill>
                    <a:schemeClr val="accent2"/>
                  </a:solidFill>
                </a:rPr>
                <a:t>레이븐</a:t>
              </a:r>
              <a:endParaRPr lang="ko-KR" altLang="en-US" sz="900" dirty="0">
                <a:solidFill>
                  <a:schemeClr val="accent2"/>
                </a:solidFill>
              </a:endParaRPr>
            </a:p>
          </p:txBody>
        </p:sp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27884" y="5001226"/>
              <a:ext cx="698856" cy="698856"/>
            </a:xfrm>
            <a:prstGeom prst="rect">
              <a:avLst/>
            </a:prstGeom>
          </p:spPr>
        </p:pic>
        <p:sp>
          <p:nvSpPr>
            <p:cNvPr id="50" name="TextBox 49"/>
            <p:cNvSpPr txBox="1"/>
            <p:nvPr/>
          </p:nvSpPr>
          <p:spPr>
            <a:xfrm>
              <a:off x="1683251" y="5671933"/>
              <a:ext cx="86978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dirty="0" smtClean="0">
                  <a:solidFill>
                    <a:schemeClr val="accent2"/>
                  </a:solidFill>
                </a:rPr>
                <a:t>히트</a:t>
              </a:r>
              <a:endParaRPr lang="ko-KR" altLang="en-US" sz="900" dirty="0">
                <a:solidFill>
                  <a:schemeClr val="accent2"/>
                </a:solidFill>
              </a:endParaRPr>
            </a:p>
          </p:txBody>
        </p:sp>
        <p:grpSp>
          <p:nvGrpSpPr>
            <p:cNvPr id="11" name="그룹 10"/>
            <p:cNvGrpSpPr/>
            <p:nvPr/>
          </p:nvGrpSpPr>
          <p:grpSpPr>
            <a:xfrm>
              <a:off x="3629475" y="4931489"/>
              <a:ext cx="2923987" cy="779205"/>
              <a:chOff x="3675315" y="4933734"/>
              <a:chExt cx="2923987" cy="779205"/>
            </a:xfrm>
          </p:grpSpPr>
          <p:pic>
            <p:nvPicPr>
              <p:cNvPr id="51" name="Picture 5"/>
              <p:cNvPicPr>
                <a:picLocks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578" t="13300" r="34429" b="62698"/>
              <a:stretch/>
            </p:blipFill>
            <p:spPr bwMode="auto">
              <a:xfrm>
                <a:off x="5868144" y="4933734"/>
                <a:ext cx="731158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8" name="직사각형 7"/>
              <p:cNvSpPr/>
              <p:nvPr/>
            </p:nvSpPr>
            <p:spPr>
              <a:xfrm>
                <a:off x="5868144" y="5515263"/>
                <a:ext cx="728882" cy="131117"/>
              </a:xfrm>
              <a:prstGeom prst="rect">
                <a:avLst/>
              </a:prstGeom>
              <a:solidFill>
                <a:srgbClr val="262626">
                  <a:alpha val="45098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spc="-15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직사각형 8"/>
              <p:cNvSpPr/>
              <p:nvPr/>
            </p:nvSpPr>
            <p:spPr>
              <a:xfrm>
                <a:off x="6048468" y="5463556"/>
                <a:ext cx="377026" cy="2077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ko-KR" altLang="en-US" sz="750" b="1" dirty="0" err="1" smtClean="0">
                    <a:solidFill>
                      <a:schemeClr val="bg1"/>
                    </a:solidFill>
                    <a:latin typeface="+mn-ea"/>
                    <a:cs typeface="Arial" pitchFamily="34" charset="0"/>
                  </a:rPr>
                  <a:t>녹스</a:t>
                </a:r>
                <a:endParaRPr lang="ko-KR" altLang="en-US" sz="750" b="1" dirty="0">
                  <a:solidFill>
                    <a:schemeClr val="bg1"/>
                  </a:solidFill>
                  <a:latin typeface="+mn-ea"/>
                  <a:cs typeface="Arial" pitchFamily="34" charset="0"/>
                </a:endParaRPr>
              </a:p>
            </p:txBody>
          </p:sp>
          <p:pic>
            <p:nvPicPr>
              <p:cNvPr id="55" name="Picture 5"/>
              <p:cNvPicPr>
                <a:picLocks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578" t="13300" r="34429" b="62698"/>
              <a:stretch/>
            </p:blipFill>
            <p:spPr bwMode="auto">
              <a:xfrm>
                <a:off x="3675315" y="4992859"/>
                <a:ext cx="731158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2" name="직사각형 11"/>
            <p:cNvSpPr/>
            <p:nvPr/>
          </p:nvSpPr>
          <p:spPr>
            <a:xfrm>
              <a:off x="590906" y="1196752"/>
              <a:ext cx="7452320" cy="4821410"/>
            </a:xfrm>
            <a:prstGeom prst="rect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8" name="그룹 17"/>
            <p:cNvGrpSpPr/>
            <p:nvPr/>
          </p:nvGrpSpPr>
          <p:grpSpPr>
            <a:xfrm>
              <a:off x="5757923" y="3418297"/>
              <a:ext cx="831600" cy="831600"/>
              <a:chOff x="8252460" y="2593003"/>
              <a:chExt cx="1040400" cy="1039837"/>
            </a:xfrm>
          </p:grpSpPr>
          <p:sp>
            <p:nvSpPr>
              <p:cNvPr id="59" name="Oval 193">
                <a:hlinkClick r:id="" action="ppaction://noaction"/>
              </p:cNvPr>
              <p:cNvSpPr>
                <a:spLocks noChangeArrowheads="1"/>
              </p:cNvSpPr>
              <p:nvPr/>
            </p:nvSpPr>
            <p:spPr bwMode="auto">
              <a:xfrm>
                <a:off x="8270794" y="2607123"/>
                <a:ext cx="1011600" cy="1011600"/>
              </a:xfrm>
              <a:prstGeom prst="ellipse">
                <a:avLst/>
              </a:prstGeom>
              <a:solidFill>
                <a:srgbClr val="2D926C"/>
              </a:solidFill>
              <a:ln w="12700" algn="ctr">
                <a:noFill/>
                <a:round/>
                <a:headEnd/>
                <a:tailEnd/>
              </a:ln>
              <a:effectLst>
                <a:prstShdw prst="shdw17" dist="17961" dir="2700000">
                  <a:srgbClr val="FFCC66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ko-KR" altLang="en-US" sz="1400" b="1" dirty="0" smtClean="0">
                    <a:solidFill>
                      <a:schemeClr val="bg1">
                        <a:lumMod val="95000"/>
                      </a:schemeClr>
                    </a:solidFill>
                  </a:rPr>
                  <a:t>전략</a:t>
                </a:r>
                <a:endParaRPr lang="en-US" altLang="ko-KR" sz="14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60" name="타원 59"/>
              <p:cNvSpPr/>
              <p:nvPr/>
            </p:nvSpPr>
            <p:spPr>
              <a:xfrm>
                <a:off x="8252460" y="2593003"/>
                <a:ext cx="1040400" cy="1039837"/>
              </a:xfrm>
              <a:prstGeom prst="ellipse">
                <a:avLst/>
              </a:prstGeom>
              <a:noFill/>
              <a:ln>
                <a:solidFill>
                  <a:srgbClr val="00808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 sz="14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p:grpSp>
        <p:grpSp>
          <p:nvGrpSpPr>
            <p:cNvPr id="19" name="그룹 18"/>
            <p:cNvGrpSpPr/>
            <p:nvPr/>
          </p:nvGrpSpPr>
          <p:grpSpPr>
            <a:xfrm>
              <a:off x="6839507" y="3418691"/>
              <a:ext cx="831600" cy="831600"/>
              <a:chOff x="8244408" y="3901331"/>
              <a:chExt cx="1040400" cy="1039837"/>
            </a:xfrm>
          </p:grpSpPr>
          <p:sp>
            <p:nvSpPr>
              <p:cNvPr id="69" name="Oval 193">
                <a:hlinkClick r:id="" action="ppaction://noaction"/>
              </p:cNvPr>
              <p:cNvSpPr>
                <a:spLocks noChangeArrowheads="1"/>
              </p:cNvSpPr>
              <p:nvPr/>
            </p:nvSpPr>
            <p:spPr bwMode="auto">
              <a:xfrm>
                <a:off x="8256351" y="3906699"/>
                <a:ext cx="1018800" cy="1018800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12700" algn="ctr">
                <a:noFill/>
                <a:round/>
                <a:headEnd/>
                <a:tailEnd/>
              </a:ln>
              <a:effectLst>
                <a:prstShdw prst="shdw17" dist="17961" dir="2700000">
                  <a:srgbClr val="FFCC66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ko-KR" altLang="en-US" sz="1400" b="1" dirty="0" smtClean="0">
                    <a:solidFill>
                      <a:schemeClr val="bg1">
                        <a:lumMod val="95000"/>
                      </a:schemeClr>
                    </a:solidFill>
                  </a:rPr>
                  <a:t>수집</a:t>
                </a:r>
                <a:endParaRPr lang="en-US" altLang="ko-KR" sz="14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71" name="타원 70"/>
              <p:cNvSpPr/>
              <p:nvPr/>
            </p:nvSpPr>
            <p:spPr>
              <a:xfrm>
                <a:off x="8244408" y="3901331"/>
                <a:ext cx="1040400" cy="1039837"/>
              </a:xfrm>
              <a:prstGeom prst="ellipse">
                <a:avLst/>
              </a:prstGeom>
              <a:noFill/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 sz="1400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p:grpSp>
        <p:sp>
          <p:nvSpPr>
            <p:cNvPr id="75" name="덧셈 기호 74"/>
            <p:cNvSpPr/>
            <p:nvPr/>
          </p:nvSpPr>
          <p:spPr>
            <a:xfrm>
              <a:off x="6609766" y="3678534"/>
              <a:ext cx="237363" cy="280958"/>
            </a:xfrm>
            <a:prstGeom prst="mathPlus">
              <a:avLst/>
            </a:prstGeom>
            <a:solidFill>
              <a:schemeClr val="tx1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215" dirty="0">
                <a:solidFill>
                  <a:srgbClr val="FFFFFF">
                    <a:lumMod val="75000"/>
                  </a:srgbClr>
                </a:solidFill>
                <a:sym typeface="Times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242175" y="4945934"/>
              <a:ext cx="1812007" cy="3338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69" b="1" dirty="0">
                  <a:solidFill>
                    <a:srgbClr val="C00000"/>
                  </a:solidFill>
                </a:rPr>
                <a:t>Next Generation</a:t>
              </a:r>
              <a:endParaRPr lang="ko-KR" altLang="en-US" sz="1569" b="1" dirty="0">
                <a:solidFill>
                  <a:srgbClr val="C00000"/>
                </a:solidFill>
              </a:endParaRPr>
            </a:p>
          </p:txBody>
        </p:sp>
        <p:sp>
          <p:nvSpPr>
            <p:cNvPr id="57" name="직사각형 56"/>
            <p:cNvSpPr/>
            <p:nvPr/>
          </p:nvSpPr>
          <p:spPr>
            <a:xfrm>
              <a:off x="3592109" y="5570708"/>
              <a:ext cx="74238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i="1" dirty="0" smtClean="0">
                  <a:solidFill>
                    <a:srgbClr val="FF0000"/>
                  </a:solidFill>
                  <a:latin typeface="Arita Sans SemiBold" panose="020B0703040000000003" pitchFamily="34" charset="0"/>
                </a:rPr>
                <a:t>NOX </a:t>
              </a:r>
              <a:endParaRPr lang="ko-KR" altLang="en-US" i="1" dirty="0">
                <a:solidFill>
                  <a:srgbClr val="FF0000"/>
                </a:solidFill>
                <a:latin typeface="Arita Sans SemiBold" panose="020B0703040000000003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07722" y="3784139"/>
              <a:ext cx="1147318" cy="433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8" dirty="0" smtClean="0">
                  <a:solidFill>
                    <a:srgbClr val="FF0000"/>
                  </a:solidFill>
                </a:rPr>
                <a:t>영웅 중심</a:t>
              </a:r>
              <a:endParaRPr lang="en-US" altLang="ko-KR" sz="1108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ko-KR" altLang="en-US" sz="1108" dirty="0" smtClean="0">
                  <a:solidFill>
                    <a:srgbClr val="FF0000"/>
                  </a:solidFill>
                </a:rPr>
                <a:t>전투</a:t>
              </a:r>
              <a:endParaRPr lang="en-US" altLang="ko-KR" sz="1108" dirty="0">
                <a:solidFill>
                  <a:srgbClr val="FF0000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52877" y="3811509"/>
              <a:ext cx="86978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900" dirty="0" err="1" smtClean="0">
                  <a:solidFill>
                    <a:schemeClr val="accent2"/>
                  </a:solidFill>
                </a:rPr>
                <a:t>도탑전기</a:t>
              </a:r>
              <a:endParaRPr lang="ko-KR" altLang="en-US" sz="900" dirty="0">
                <a:solidFill>
                  <a:schemeClr val="accent2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735569" y="3827291"/>
              <a:ext cx="86978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900" dirty="0" smtClean="0">
                  <a:solidFill>
                    <a:schemeClr val="accent2"/>
                  </a:solidFill>
                </a:rPr>
                <a:t>불멸의 전사</a:t>
              </a:r>
              <a:r>
                <a:rPr lang="en-US" altLang="ko-KR" sz="900" dirty="0" smtClean="0">
                  <a:solidFill>
                    <a:schemeClr val="accent2"/>
                  </a:solidFill>
                </a:rPr>
                <a:t>2</a:t>
              </a:r>
              <a:endParaRPr lang="ko-KR" altLang="en-US" sz="900" dirty="0">
                <a:solidFill>
                  <a:schemeClr val="accent2"/>
                </a:solidFill>
              </a:endParaRPr>
            </a:p>
          </p:txBody>
        </p:sp>
      </p:grpSp>
      <p:pic>
        <p:nvPicPr>
          <p:cNvPr id="10" name="그림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689" y="3131767"/>
            <a:ext cx="675590" cy="675590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493" y="3135140"/>
            <a:ext cx="704894" cy="704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27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2400" b="1" dirty="0" smtClean="0"/>
              <a:t>글로벌 서비스 특화</a:t>
            </a:r>
            <a:endParaRPr lang="ko-KR" altLang="en-US" sz="2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600" dirty="0" smtClean="0"/>
              <a:t>단말 </a:t>
            </a:r>
            <a:r>
              <a:rPr lang="ko-KR" altLang="en-US" sz="1600" dirty="0" err="1" smtClean="0"/>
              <a:t>대응성</a:t>
            </a: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 err="1" smtClean="0"/>
              <a:t>고퀄리티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– </a:t>
            </a:r>
            <a:r>
              <a:rPr lang="ko-KR" altLang="en-US" sz="1600" dirty="0" smtClean="0"/>
              <a:t>최소 사양 </a:t>
            </a: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 smtClean="0"/>
              <a:t>용량 최소화 및 최고의 서버 기술</a:t>
            </a: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ko-KR" altLang="en-US" sz="1600" dirty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4788024" y="1631782"/>
            <a:ext cx="3384376" cy="73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글로벌 서비스에 적합한 제품 특성 기</a:t>
            </a:r>
            <a:r>
              <a:rPr lang="ko-KR" altLang="en-US" sz="1200" dirty="0">
                <a:solidFill>
                  <a:srgbClr val="0F02BE"/>
                </a:solidFill>
                <a:latin typeface="+mn-ea"/>
              </a:rPr>
              <a:t>술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필요 시 그래프나 표 그림 등 활용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82807" y="3709473"/>
            <a:ext cx="8291264" cy="24482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옵티머스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LTE (1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세대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)</a:t>
            </a:r>
          </a:p>
          <a:p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기존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갤럭시노트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2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외에 현재 확인된 저급 사양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1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기종에 대하여 추가했습니다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endParaRPr lang="ko-KR" altLang="en-US" sz="1000" dirty="0">
              <a:solidFill>
                <a:schemeClr val="tx1"/>
              </a:solidFill>
              <a:latin typeface="+mn-ea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799762"/>
              </p:ext>
            </p:extLst>
          </p:nvPr>
        </p:nvGraphicFramePr>
        <p:xfrm>
          <a:off x="485647" y="4005064"/>
          <a:ext cx="8085584" cy="1127760"/>
        </p:xfrm>
        <a:graphic>
          <a:graphicData uri="http://schemas.openxmlformats.org/drawingml/2006/table">
            <a:tbl>
              <a:tblPr/>
              <a:tblGrid>
                <a:gridCol w="778227"/>
                <a:gridCol w="869300"/>
                <a:gridCol w="2546924"/>
                <a:gridCol w="3891133"/>
              </a:tblGrid>
              <a:tr h="0">
                <a:tc rowSpan="2">
                  <a:txBody>
                    <a:bodyPr/>
                    <a:lstStyle/>
                    <a:p>
                      <a:r>
                        <a:rPr lang="ko-KR" altLang="en-US" sz="1000" u="none" dirty="0" smtClean="0">
                          <a:latin typeface="+mn-ea"/>
                          <a:ea typeface="+mn-ea"/>
                        </a:rPr>
                        <a:t>프로세서</a:t>
                      </a:r>
                      <a:endParaRPr lang="ko-KR" altLang="en-US" sz="1000" u="none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008000"/>
                          </a:solidFill>
                          <a:effectLst/>
                          <a:latin typeface="+mn-ea"/>
                          <a:ea typeface="+mn-ea"/>
                        </a:rPr>
                        <a:t>UMTS</a:t>
                      </a:r>
                      <a:endParaRPr lang="en-US" sz="10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000" dirty="0" err="1">
                          <a:latin typeface="+mn-ea"/>
                          <a:ea typeface="+mn-ea"/>
                        </a:rPr>
                        <a:t>퀄컴</a:t>
                      </a:r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dirty="0" err="1">
                          <a:latin typeface="+mn-ea"/>
                          <a:ea typeface="+mn-ea"/>
                        </a:rPr>
                        <a:t>스냅드래곤</a:t>
                      </a:r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000" dirty="0">
                          <a:latin typeface="+mn-ea"/>
                          <a:ea typeface="+mn-ea"/>
                        </a:rPr>
                        <a:t>S3 APQ8060 </a:t>
                      </a:r>
                      <a:r>
                        <a:rPr lang="en-US" altLang="ko-KR" sz="1000" dirty="0" err="1">
                          <a:latin typeface="+mn-ea"/>
                          <a:ea typeface="+mn-ea"/>
                        </a:rPr>
                        <a:t>SoC.</a:t>
                      </a:r>
                      <a:r>
                        <a:rPr lang="en-US" altLang="ko-KR" sz="1000" dirty="0">
                          <a:latin typeface="+mn-ea"/>
                          <a:ea typeface="+mn-ea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00" dirty="0">
                          <a:latin typeface="+mn-ea"/>
                          <a:ea typeface="+mn-ea"/>
                        </a:rPr>
                        <a:t>Qualcomm Scorpion MP2 1.5 GHz CPU, </a:t>
                      </a:r>
                      <a:r>
                        <a:rPr lang="ko-KR" altLang="en-US" sz="1000" dirty="0" err="1">
                          <a:latin typeface="+mn-ea"/>
                          <a:ea typeface="+mn-ea"/>
                        </a:rPr>
                        <a:t>퀄컴</a:t>
                      </a:r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sz="1000" dirty="0">
                          <a:latin typeface="+mn-ea"/>
                          <a:ea typeface="+mn-ea"/>
                        </a:rPr>
                        <a:t>Adreno </a:t>
                      </a:r>
                      <a:r>
                        <a:rPr lang="en-US" sz="1000" dirty="0" smtClean="0">
                          <a:latin typeface="+mn-ea"/>
                          <a:ea typeface="+mn-ea"/>
                        </a:rPr>
                        <a:t>220 GPU</a:t>
                      </a:r>
                      <a:endParaRPr 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CDMA</a:t>
                      </a:r>
                      <a:endParaRPr lang="en-US" sz="10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000" dirty="0" err="1">
                          <a:latin typeface="+mn-ea"/>
                          <a:ea typeface="+mn-ea"/>
                        </a:rPr>
                        <a:t>퀄컴</a:t>
                      </a:r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dirty="0" err="1">
                          <a:latin typeface="+mn-ea"/>
                          <a:ea typeface="+mn-ea"/>
                        </a:rPr>
                        <a:t>스냅드래곤</a:t>
                      </a:r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000" dirty="0">
                          <a:latin typeface="+mn-ea"/>
                          <a:ea typeface="+mn-ea"/>
                        </a:rPr>
                        <a:t>S3 MSM8660 </a:t>
                      </a:r>
                      <a:r>
                        <a:rPr lang="en-US" altLang="ko-KR" sz="1000" dirty="0" err="1">
                          <a:latin typeface="+mn-ea"/>
                          <a:ea typeface="+mn-ea"/>
                        </a:rPr>
                        <a:t>SoC.</a:t>
                      </a:r>
                      <a:r>
                        <a:rPr lang="en-US" altLang="ko-KR" sz="1000" dirty="0">
                          <a:latin typeface="+mn-ea"/>
                          <a:ea typeface="+mn-ea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r>
                        <a:rPr lang="ko-KR" altLang="en-US" sz="1000" u="none" dirty="0">
                          <a:latin typeface="+mn-ea"/>
                          <a:ea typeface="+mn-ea"/>
                        </a:rPr>
                        <a:t>메모리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ko-KR" sz="1000">
                          <a:latin typeface="+mn-ea"/>
                          <a:ea typeface="+mn-ea"/>
                        </a:rPr>
                        <a:t>1 GB LPDDR2 SDRAM, 4 GB </a:t>
                      </a:r>
                      <a:r>
                        <a:rPr lang="ko-KR" altLang="en-US" sz="1000">
                          <a:latin typeface="+mn-ea"/>
                          <a:ea typeface="+mn-ea"/>
                        </a:rPr>
                        <a:t>내장 메모리</a:t>
                      </a:r>
                      <a:r>
                        <a:rPr lang="en-US" altLang="ko-KR" sz="1000">
                          <a:latin typeface="+mn-ea"/>
                          <a:ea typeface="+mn-ea"/>
                        </a:rPr>
                        <a:t>, micro SDHC (</a:t>
                      </a:r>
                      <a:r>
                        <a:rPr lang="ko-KR" altLang="en-US" sz="1000">
                          <a:latin typeface="+mn-ea"/>
                          <a:ea typeface="+mn-ea"/>
                        </a:rPr>
                        <a:t>최대 </a:t>
                      </a:r>
                      <a:r>
                        <a:rPr lang="en-US" altLang="ko-KR" sz="1000">
                          <a:latin typeface="+mn-ea"/>
                          <a:ea typeface="+mn-ea"/>
                        </a:rPr>
                        <a:t>32 GB </a:t>
                      </a:r>
                      <a:r>
                        <a:rPr lang="ko-KR" altLang="en-US" sz="1000">
                          <a:latin typeface="+mn-ea"/>
                          <a:ea typeface="+mn-ea"/>
                        </a:rPr>
                        <a:t>지원</a:t>
                      </a:r>
                      <a:r>
                        <a:rPr lang="en-US" altLang="ko-KR" sz="1000">
                          <a:latin typeface="+mn-ea"/>
                          <a:ea typeface="+mn-ea"/>
                        </a:rPr>
                        <a:t>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r>
                        <a:rPr lang="ko-KR" altLang="en-US" sz="1000" u="none" dirty="0" smtClean="0">
                          <a:latin typeface="+mn-ea"/>
                          <a:ea typeface="+mn-ea"/>
                        </a:rPr>
                        <a:t>디스플레이</a:t>
                      </a:r>
                      <a:r>
                        <a:rPr lang="ko-KR" altLang="en-US" sz="1000" u="sng" dirty="0">
                          <a:latin typeface="+mn-ea"/>
                          <a:ea typeface="+mn-ea"/>
                        </a:rPr>
                        <a:t/>
                      </a:r>
                      <a:br>
                        <a:rPr lang="ko-KR" altLang="en-US" sz="1000" u="sng" dirty="0">
                          <a:latin typeface="+mn-ea"/>
                          <a:ea typeface="+mn-ea"/>
                        </a:rPr>
                      </a:br>
                      <a:endParaRPr lang="ko-KR" altLang="en-US" sz="1000" u="sng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ko-KR" sz="1000" dirty="0">
                          <a:latin typeface="+mn-ea"/>
                          <a:ea typeface="+mn-ea"/>
                        </a:rPr>
                        <a:t>4.5</a:t>
                      </a:r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인치 </a:t>
                      </a:r>
                      <a:r>
                        <a:rPr lang="en-US" altLang="ko-KR" sz="1000" b="1" dirty="0">
                          <a:latin typeface="+mn-ea"/>
                          <a:ea typeface="+mn-ea"/>
                        </a:rPr>
                        <a:t>HD</a:t>
                      </a:r>
                      <a:r>
                        <a:rPr lang="en-US" altLang="ko-KR" sz="10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lang="en-US" altLang="ko-KR" sz="1000" b="1" dirty="0">
                          <a:latin typeface="+mn-ea"/>
                          <a:ea typeface="+mn-ea"/>
                        </a:rPr>
                        <a:t>1280 x 720</a:t>
                      </a:r>
                      <a:r>
                        <a:rPr lang="en-US" altLang="ko-KR" sz="1000" dirty="0">
                          <a:latin typeface="+mn-ea"/>
                          <a:ea typeface="+mn-ea"/>
                        </a:rPr>
                        <a:t>) RGB </a:t>
                      </a:r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서브픽셀 방식의 </a:t>
                      </a:r>
                      <a:r>
                        <a:rPr lang="en-US" altLang="ko-KR" sz="1000" dirty="0">
                          <a:latin typeface="+mn-ea"/>
                          <a:ea typeface="+mn-ea"/>
                        </a:rPr>
                        <a:t>LGD</a:t>
                      </a:r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000" dirty="0">
                          <a:latin typeface="+mn-ea"/>
                          <a:ea typeface="+mn-ea"/>
                        </a:rPr>
                        <a:t>IPS True HD TFT-LCD</a:t>
                      </a:r>
                      <a:br>
                        <a:rPr lang="en-US" altLang="ko-KR" sz="1000" dirty="0">
                          <a:latin typeface="+mn-ea"/>
                          <a:ea typeface="+mn-ea"/>
                        </a:rPr>
                      </a:br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멀티터치 지원 </a:t>
                      </a:r>
                      <a:r>
                        <a:rPr lang="ko-KR" altLang="en-US" sz="1000" dirty="0" err="1">
                          <a:latin typeface="+mn-ea"/>
                          <a:ea typeface="+mn-ea"/>
                        </a:rPr>
                        <a:t>정전식</a:t>
                      </a:r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 터치 스크린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819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2400" b="1" dirty="0" smtClean="0"/>
              <a:t>탄탄한 기본기</a:t>
            </a:r>
            <a:endParaRPr lang="ko-KR" altLang="en-US" sz="2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600" dirty="0" smtClean="0"/>
              <a:t>고화질 그래픽</a:t>
            </a:r>
            <a:endParaRPr lang="en-US" altLang="ko-KR" sz="1600" dirty="0" smtClean="0"/>
          </a:p>
          <a:p>
            <a:pPr marL="0" indent="0">
              <a:buNone/>
            </a:pPr>
            <a:r>
              <a:rPr lang="ko-KR" altLang="en-US" sz="1600" dirty="0" smtClean="0"/>
              <a:t>하드코어 </a:t>
            </a:r>
            <a:r>
              <a:rPr lang="ko-KR" altLang="en-US" sz="1600" dirty="0" err="1" smtClean="0"/>
              <a:t>액션감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/ </a:t>
            </a:r>
            <a:r>
              <a:rPr lang="ko-KR" altLang="en-US" sz="1600" dirty="0" err="1" smtClean="0"/>
              <a:t>타격감</a:t>
            </a:r>
            <a:endParaRPr lang="en-US" altLang="ko-KR" sz="1600" dirty="0" smtClean="0"/>
          </a:p>
          <a:p>
            <a:pPr marL="0" indent="0">
              <a:buNone/>
            </a:pPr>
            <a:r>
              <a:rPr lang="ko-KR" altLang="en-US" sz="1600" dirty="0" smtClean="0"/>
              <a:t>검증된 시스템 차용</a:t>
            </a: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600" dirty="0" smtClean="0"/>
              <a:t>3D </a:t>
            </a:r>
            <a:r>
              <a:rPr lang="ko-KR" altLang="en-US" sz="1600" dirty="0" err="1" smtClean="0"/>
              <a:t>쿼터뷰</a:t>
            </a: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 smtClean="0"/>
              <a:t>매력적인 캐릭터 </a:t>
            </a:r>
            <a:r>
              <a:rPr lang="en-US" altLang="ko-KR" sz="1600" dirty="0" smtClean="0"/>
              <a:t>/ </a:t>
            </a:r>
            <a:r>
              <a:rPr lang="ko-KR" altLang="en-US" sz="1600" dirty="0" smtClean="0"/>
              <a:t>코스튬</a:t>
            </a: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 smtClean="0"/>
              <a:t>최고의 개발진</a:t>
            </a: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ko-KR" altLang="en-US" sz="1600" dirty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4563922" y="158259"/>
            <a:ext cx="4160480" cy="273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게임이 기본으로 가지고 있는 강점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타 게임에도 있는 부분들 위주로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r>
              <a:rPr lang="en-US" altLang="ko-KR" sz="1200" dirty="0" smtClean="0">
                <a:solidFill>
                  <a:srgbClr val="0F02BE"/>
                </a:solidFill>
                <a:latin typeface="+mn-ea"/>
              </a:rPr>
              <a:t>(</a:t>
            </a: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기본적으로 갖추고 있음을 보여주기 위함</a:t>
            </a:r>
            <a:r>
              <a:rPr lang="en-US" altLang="ko-KR" sz="1200" dirty="0" smtClean="0">
                <a:solidFill>
                  <a:srgbClr val="0F02BE"/>
                </a:solidFill>
                <a:latin typeface="+mn-ea"/>
              </a:rPr>
              <a:t>)</a:t>
            </a: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  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검증된 </a:t>
            </a:r>
            <a:r>
              <a:rPr lang="ko-KR" altLang="en-US" sz="1200" dirty="0">
                <a:solidFill>
                  <a:srgbClr val="0F02BE"/>
                </a:solidFill>
                <a:latin typeface="+mn-ea"/>
              </a:rPr>
              <a:t>시스템</a:t>
            </a:r>
            <a:r>
              <a:rPr lang="en-US" altLang="ko-KR" sz="1200" dirty="0">
                <a:solidFill>
                  <a:srgbClr val="0F02BE"/>
                </a:solidFill>
                <a:latin typeface="+mn-ea"/>
              </a:rPr>
              <a:t>(</a:t>
            </a: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재미요소 혹은 시스템</a:t>
            </a:r>
            <a:r>
              <a:rPr lang="en-US" altLang="ko-KR" sz="1200" dirty="0" smtClean="0">
                <a:solidFill>
                  <a:srgbClr val="0F02BE"/>
                </a:solidFill>
                <a:latin typeface="+mn-ea"/>
              </a:rPr>
              <a:t>) </a:t>
            </a:r>
            <a:r>
              <a:rPr lang="ko-KR" altLang="en-US" sz="1200" dirty="0">
                <a:solidFill>
                  <a:srgbClr val="0F02BE"/>
                </a:solidFill>
                <a:latin typeface="+mn-ea"/>
              </a:rPr>
              <a:t>부분 기술 </a:t>
            </a: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필요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>
              <a:solidFill>
                <a:srgbClr val="0F02BE"/>
              </a:solidFill>
              <a:latin typeface="+mn-ea"/>
            </a:endParaRPr>
          </a:p>
          <a:p>
            <a:pPr marL="171450" indent="-171450" algn="l">
              <a:buFontTx/>
              <a:buChar char="-"/>
            </a:pP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고화질 그래픽 </a:t>
            </a:r>
            <a:r>
              <a:rPr lang="ko-KR" altLang="en-US" sz="1200" dirty="0" err="1" smtClean="0">
                <a:solidFill>
                  <a:srgbClr val="0F02BE"/>
                </a:solidFill>
                <a:latin typeface="+mn-ea"/>
              </a:rPr>
              <a:t>스크린샷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marL="171450" indent="-171450" algn="l">
              <a:buFontTx/>
              <a:buChar char="-"/>
            </a:pP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액션</a:t>
            </a:r>
            <a:r>
              <a:rPr lang="en-US" altLang="ko-KR" sz="1200" dirty="0" smtClean="0">
                <a:solidFill>
                  <a:srgbClr val="0F02BE"/>
                </a:solidFill>
                <a:latin typeface="+mn-ea"/>
              </a:rPr>
              <a:t>/</a:t>
            </a:r>
            <a:r>
              <a:rPr lang="ko-KR" altLang="en-US" sz="1200" dirty="0" err="1" smtClean="0">
                <a:solidFill>
                  <a:srgbClr val="0F02BE"/>
                </a:solidFill>
                <a:latin typeface="+mn-ea"/>
              </a:rPr>
              <a:t>타격감</a:t>
            </a: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 관련 </a:t>
            </a:r>
            <a:r>
              <a:rPr lang="ko-KR" altLang="en-US" sz="1200" dirty="0" err="1" smtClean="0">
                <a:solidFill>
                  <a:srgbClr val="0F02BE"/>
                </a:solidFill>
                <a:latin typeface="+mn-ea"/>
              </a:rPr>
              <a:t>스크린샷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marL="171450" indent="-171450" algn="l">
              <a:buFontTx/>
              <a:buChar char="-"/>
            </a:pP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캐릭터 코스튬 변경 관련 </a:t>
            </a:r>
            <a:r>
              <a:rPr lang="ko-KR" altLang="en-US" sz="1200" dirty="0" err="1" smtClean="0">
                <a:solidFill>
                  <a:srgbClr val="0F02BE"/>
                </a:solidFill>
                <a:latin typeface="+mn-ea"/>
              </a:rPr>
              <a:t>스크린샷</a:t>
            </a:r>
            <a:endParaRPr lang="en-US" altLang="ko-KR" sz="1200" dirty="0">
              <a:solidFill>
                <a:srgbClr val="0F02BE"/>
              </a:solidFill>
              <a:latin typeface="+mn-ea"/>
            </a:endParaRPr>
          </a:p>
          <a:p>
            <a:pPr marL="171450" indent="-171450" algn="l">
              <a:buFontTx/>
              <a:buChar char="-"/>
            </a:pP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기타 관련 </a:t>
            </a:r>
            <a:r>
              <a:rPr lang="ko-KR" altLang="en-US" sz="1200" dirty="0" err="1" smtClean="0">
                <a:solidFill>
                  <a:srgbClr val="0F02BE"/>
                </a:solidFill>
                <a:latin typeface="+mn-ea"/>
              </a:rPr>
              <a:t>스크린샷</a:t>
            </a:r>
            <a:endParaRPr lang="en-US" altLang="ko-KR" sz="1200" dirty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이외에 기타 </a:t>
            </a:r>
            <a:r>
              <a:rPr lang="ko-KR" altLang="en-US" sz="1200" dirty="0" err="1" smtClean="0">
                <a:solidFill>
                  <a:srgbClr val="0F02BE"/>
                </a:solidFill>
                <a:latin typeface="+mn-ea"/>
              </a:rPr>
              <a:t>중원쪽에서</a:t>
            </a: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 생각하는 관련 내용 기술 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82807" y="3709472"/>
            <a:ext cx="8291264" cy="295988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Hack &amp; Slash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Action :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저사양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/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고화질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 - Hack &amp; Slash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온라인 게임의 타격과 액션을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모바일로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적용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저사양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고화질에서 나오는 액션과 화려한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이펙트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요소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다양한 아이템 시스템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아이템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컨텐츠의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검증된 강화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승급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합성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시스템을 제공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다양한 아이템 시스템을 통해 유저가 원하는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클래스에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맞게 튜닝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 [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랜덤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옵션 변경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룬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보석 장착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]</a:t>
            </a:r>
          </a:p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동일 부위의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아이템으로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강화하지 않으며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아이템 분해 시스템에 의해 통일된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재료로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손쉬운 아이템 강화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 [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파밍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부담 및 스트레스 최소화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]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클래스의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특성과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스킬에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맞는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세트 아이템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종류도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제공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캐릭터 개성연출을 위한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아바타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시스템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 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자신의 고유한 개성연출을 할 수 있도록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아바타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시스템 제공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조력자의 수집과 승급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강화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수집형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RPG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와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SRPG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에서 영웅 수집 및 성장은 지속적인 아이템 수집에 대한 욕구를 해소하는데 필요한 요소이며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그에 따른 검증된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타겟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게임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도타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)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방식을 채용한 조력자 시스템을 제공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조력자 시스템 참고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: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다음 페이지 특화 포인트 참고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 </a:t>
            </a:r>
            <a:endParaRPr lang="ko-KR" altLang="en-US" sz="1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4589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2400" b="1" dirty="0" err="1" smtClean="0"/>
              <a:t>녹스만의</a:t>
            </a:r>
            <a:r>
              <a:rPr lang="ko-KR" altLang="en-US" sz="2400" b="1" dirty="0" smtClean="0"/>
              <a:t> 특화 포인트</a:t>
            </a:r>
            <a:r>
              <a:rPr lang="en-US" altLang="ko-KR" sz="2400" b="1" dirty="0" smtClean="0"/>
              <a:t> </a:t>
            </a:r>
            <a:endParaRPr lang="ko-KR" altLang="en-US" sz="2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600" dirty="0" smtClean="0"/>
              <a:t>- </a:t>
            </a:r>
            <a:r>
              <a:rPr lang="ko-KR" altLang="en-US" sz="1600" dirty="0" smtClean="0"/>
              <a:t>탄탄하고 방대한 스토리모드 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스테이지 </a:t>
            </a:r>
            <a:r>
              <a:rPr lang="en-US" altLang="ko-KR" sz="1600" dirty="0" smtClean="0"/>
              <a:t>160</a:t>
            </a:r>
            <a:r>
              <a:rPr lang="ko-KR" altLang="en-US" sz="1600" dirty="0" err="1" smtClean="0"/>
              <a:t>여개</a:t>
            </a:r>
            <a:r>
              <a:rPr lang="en-US" altLang="ko-KR" sz="1600" dirty="0" smtClean="0"/>
              <a:t>)</a:t>
            </a: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 smtClean="0"/>
              <a:t>- </a:t>
            </a:r>
            <a:r>
              <a:rPr lang="ko-KR" altLang="en-US" sz="1600" dirty="0"/>
              <a:t>무한 </a:t>
            </a:r>
            <a:r>
              <a:rPr lang="ko-KR" altLang="en-US" sz="1600" dirty="0" smtClean="0"/>
              <a:t>성장</a:t>
            </a: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 smtClean="0"/>
              <a:t>- </a:t>
            </a:r>
            <a:r>
              <a:rPr lang="ko-KR" altLang="en-US" sz="1600" dirty="0" smtClean="0"/>
              <a:t>매트릭스 시스템</a:t>
            </a: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 smtClean="0"/>
              <a:t>- </a:t>
            </a:r>
            <a:r>
              <a:rPr lang="ko-KR" altLang="en-US" sz="1600" dirty="0" smtClean="0"/>
              <a:t>조력자 시스템</a:t>
            </a: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ko-KR" altLang="en-US" sz="1600" dirty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5364088" y="548680"/>
            <a:ext cx="3384376" cy="273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각 서브타이틀에 대한 상세 내용 필요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타 게임에는 없는 강점 및 시스템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r>
              <a:rPr lang="en-US" altLang="ko-KR" sz="1200" dirty="0" smtClean="0">
                <a:solidFill>
                  <a:srgbClr val="0F02BE"/>
                </a:solidFill>
                <a:latin typeface="+mn-ea"/>
              </a:rPr>
              <a:t>(</a:t>
            </a:r>
            <a:r>
              <a:rPr lang="ko-KR" altLang="en-US" sz="1200" dirty="0" err="1" smtClean="0">
                <a:solidFill>
                  <a:srgbClr val="0F02BE"/>
                </a:solidFill>
                <a:latin typeface="+mn-ea"/>
              </a:rPr>
              <a:t>녹스만의</a:t>
            </a: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 차별화 된 부분 강조</a:t>
            </a:r>
            <a:r>
              <a:rPr lang="en-US" altLang="ko-KR" sz="1200" dirty="0" smtClean="0">
                <a:solidFill>
                  <a:srgbClr val="0F02BE"/>
                </a:solidFill>
                <a:latin typeface="+mn-ea"/>
              </a:rPr>
              <a:t>)</a:t>
            </a:r>
          </a:p>
          <a:p>
            <a:pPr algn="l"/>
            <a:endParaRPr lang="en-US" altLang="ko-KR" sz="1200" dirty="0">
              <a:solidFill>
                <a:srgbClr val="0F02BE"/>
              </a:solidFill>
              <a:latin typeface="+mn-ea"/>
            </a:endParaRPr>
          </a:p>
          <a:p>
            <a:pPr marL="171450" indent="-171450" algn="l">
              <a:buFontTx/>
              <a:buChar char="-"/>
            </a:pP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고화질 그래픽 </a:t>
            </a:r>
            <a:r>
              <a:rPr lang="ko-KR" altLang="en-US" sz="1200" dirty="0" err="1" smtClean="0">
                <a:solidFill>
                  <a:srgbClr val="0F02BE"/>
                </a:solidFill>
                <a:latin typeface="+mn-ea"/>
              </a:rPr>
              <a:t>스크린샷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marL="171450" indent="-171450" algn="l">
              <a:buFontTx/>
              <a:buChar char="-"/>
            </a:pP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액션</a:t>
            </a:r>
            <a:r>
              <a:rPr lang="en-US" altLang="ko-KR" sz="1200" dirty="0" smtClean="0">
                <a:solidFill>
                  <a:srgbClr val="0F02BE"/>
                </a:solidFill>
                <a:latin typeface="+mn-ea"/>
              </a:rPr>
              <a:t>/</a:t>
            </a:r>
            <a:r>
              <a:rPr lang="ko-KR" altLang="en-US" sz="1200" dirty="0" err="1" smtClean="0">
                <a:solidFill>
                  <a:srgbClr val="0F02BE"/>
                </a:solidFill>
                <a:latin typeface="+mn-ea"/>
              </a:rPr>
              <a:t>타격감</a:t>
            </a: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 관련 </a:t>
            </a:r>
            <a:r>
              <a:rPr lang="ko-KR" altLang="en-US" sz="1200" dirty="0" err="1" smtClean="0">
                <a:solidFill>
                  <a:srgbClr val="0F02BE"/>
                </a:solidFill>
                <a:latin typeface="+mn-ea"/>
              </a:rPr>
              <a:t>스크린샷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marL="171450" indent="-171450" algn="l">
              <a:buFontTx/>
              <a:buChar char="-"/>
            </a:pP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캐릭터 코스튬 변경 관련 </a:t>
            </a:r>
            <a:r>
              <a:rPr lang="ko-KR" altLang="en-US" sz="1200" dirty="0" err="1" smtClean="0">
                <a:solidFill>
                  <a:srgbClr val="0F02BE"/>
                </a:solidFill>
                <a:latin typeface="+mn-ea"/>
              </a:rPr>
              <a:t>스크린샷</a:t>
            </a:r>
            <a:endParaRPr lang="en-US" altLang="ko-KR" sz="1200" dirty="0">
              <a:solidFill>
                <a:srgbClr val="0F02BE"/>
              </a:solidFill>
              <a:latin typeface="+mn-ea"/>
            </a:endParaRPr>
          </a:p>
          <a:p>
            <a:pPr marL="171450" indent="-171450" algn="l">
              <a:buFontTx/>
              <a:buChar char="-"/>
            </a:pP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기타 관련 </a:t>
            </a:r>
            <a:r>
              <a:rPr lang="ko-KR" altLang="en-US" sz="1200" dirty="0" err="1" smtClean="0">
                <a:solidFill>
                  <a:srgbClr val="0F02BE"/>
                </a:solidFill>
                <a:latin typeface="+mn-ea"/>
              </a:rPr>
              <a:t>스크린샷</a:t>
            </a:r>
            <a:endParaRPr lang="en-US" altLang="ko-KR" sz="1200" dirty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r>
              <a:rPr lang="ko-KR" altLang="en-US" sz="1200" dirty="0">
                <a:solidFill>
                  <a:srgbClr val="0F02BE"/>
                </a:solidFill>
                <a:latin typeface="+mn-ea"/>
              </a:rPr>
              <a:t>이외에 기타 </a:t>
            </a:r>
            <a:r>
              <a:rPr lang="ko-KR" altLang="en-US" sz="1200" dirty="0" err="1">
                <a:solidFill>
                  <a:srgbClr val="0F02BE"/>
                </a:solidFill>
                <a:latin typeface="+mn-ea"/>
              </a:rPr>
              <a:t>중원쪽에서</a:t>
            </a:r>
            <a:r>
              <a:rPr lang="ko-KR" altLang="en-US" sz="1200" dirty="0">
                <a:solidFill>
                  <a:srgbClr val="0F02BE"/>
                </a:solidFill>
                <a:latin typeface="+mn-ea"/>
              </a:rPr>
              <a:t> 생각하는 </a:t>
            </a: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관련 내용 </a:t>
            </a:r>
            <a:r>
              <a:rPr lang="ko-KR" altLang="en-US" sz="1200" dirty="0">
                <a:solidFill>
                  <a:srgbClr val="0F02BE"/>
                </a:solidFill>
                <a:latin typeface="+mn-ea"/>
              </a:rPr>
              <a:t>기술 </a:t>
            </a:r>
            <a:endParaRPr lang="en-US" altLang="ko-KR" sz="1200" dirty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95536" y="1691680"/>
            <a:ext cx="8291264" cy="50496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수호자 성장 시스템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 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일반성장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50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레벨 달성 후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수호자 성장을 하며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만 레벨 개념에서 무한성장으로 확장되어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중 후반 아이템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파밍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이외에 지속적인 성장을 하게 된다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그에 따른 성장 보너스로 수호자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패시브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스킬을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학습할 수 있다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수호자 레벨은 계정 공유이기 때문에 타 캐릭터 성장 속도가 수호자 레벨 성장에 따른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패시브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스킬의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학습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강화 단계가 높을 수록 빠르다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수호자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패시브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스킬의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습득 및 강화의 효과를 통해 초월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던전의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상위 등급에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클리어에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영향을 준다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상위 초월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던전의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클리어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필요성은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수호석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업그레이드 확률에 연관되어 있다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수호석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아이템 시스템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고유의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스킬과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능력을 발동하는 특수한 형태의 아이템이다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초월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던전에서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획득이 가능하다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수호석은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최대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3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개까지 캐릭터가 장착이 가능하다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지속적인 업데이트를 통해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수호석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종류를 다양하게 제공할 예정이다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수호석은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별도로 초월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던전의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클리어를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통해서 업그레이드가 가능하며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업그레이드 확률 또한 해당 초월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던전과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수호석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등급에 따라 차등 적용된다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수호석을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업그레이드 하기 위해 초월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던전의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상위 난이도를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클리어해야하고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반대로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클리어하기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위해선 자신의 클래스에 적합한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수호석을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지속적으로 업그레이드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해아한다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매트릭스 시스템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 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자신의 캐릭터를 제외한 전투 중 적대적 대상 모두를 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이동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,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공격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,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스킬 등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)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느려지게 하는 현상을 적용하는 독특한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스킬이다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 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전투 중 스킬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쿨타임의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딜레이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조절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위기상황에서의 회피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강한 상대에게 순간적인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데미지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딜링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등 다양하게 전략적으로 사용할 수 있는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스킬이다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강력한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스킬인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만큼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스테미너의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소모도 많이 요구되기 때문에 적절한 상황에 사용해야 한다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조력자 시스템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pPr lvl="0"/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ko-KR" sz="1000" dirty="0" err="1">
                <a:solidFill>
                  <a:schemeClr val="tx1"/>
                </a:solidFill>
              </a:rPr>
              <a:t>정예던전</a:t>
            </a:r>
            <a:r>
              <a:rPr lang="ko-KR" altLang="ko-KR" sz="1000" dirty="0">
                <a:solidFill>
                  <a:schemeClr val="tx1"/>
                </a:solidFill>
              </a:rPr>
              <a:t> </a:t>
            </a:r>
            <a:r>
              <a:rPr lang="ko-KR" altLang="ko-KR" sz="1000" dirty="0" err="1">
                <a:solidFill>
                  <a:schemeClr val="tx1"/>
                </a:solidFill>
              </a:rPr>
              <a:t>클리어</a:t>
            </a:r>
            <a:r>
              <a:rPr lang="ko-KR" altLang="ko-KR" sz="1000" dirty="0">
                <a:solidFill>
                  <a:schemeClr val="tx1"/>
                </a:solidFill>
              </a:rPr>
              <a:t> 보상으로 지급되는 조력자 조각을 일정수량 획득 시 해당 조력자를 소환할 수 있다</a:t>
            </a:r>
            <a:r>
              <a:rPr lang="en-US" altLang="ko-KR" sz="1000" dirty="0" smtClean="0">
                <a:solidFill>
                  <a:schemeClr val="tx1"/>
                </a:solidFill>
              </a:rPr>
              <a:t>. </a:t>
            </a:r>
            <a:r>
              <a:rPr lang="ko-KR" altLang="ko-KR" sz="1000" dirty="0" smtClean="0">
                <a:solidFill>
                  <a:schemeClr val="tx1"/>
                </a:solidFill>
              </a:rPr>
              <a:t>조력자 </a:t>
            </a:r>
            <a:r>
              <a:rPr lang="ko-KR" altLang="ko-KR" sz="1000" dirty="0">
                <a:solidFill>
                  <a:schemeClr val="tx1"/>
                </a:solidFill>
              </a:rPr>
              <a:t>소환에 필요한 조각 수량은 조력자 소환등급에 따라 </a:t>
            </a:r>
            <a:r>
              <a:rPr lang="ko-KR" altLang="ko-KR" sz="1000" dirty="0" smtClean="0">
                <a:solidFill>
                  <a:schemeClr val="tx1"/>
                </a:solidFill>
              </a:rPr>
              <a:t>정해진다</a:t>
            </a:r>
            <a:r>
              <a:rPr lang="en-US" altLang="ko-KR" sz="1000" dirty="0" smtClean="0">
                <a:solidFill>
                  <a:schemeClr val="tx1"/>
                </a:solidFill>
              </a:rPr>
              <a:t>.</a:t>
            </a:r>
          </a:p>
          <a:p>
            <a:pPr lvl="0"/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ko-KR" sz="1000" dirty="0">
                <a:solidFill>
                  <a:schemeClr val="tx1"/>
                </a:solidFill>
              </a:rPr>
              <a:t>조력자는 </a:t>
            </a:r>
            <a:r>
              <a:rPr lang="ko-KR" altLang="ko-KR" sz="1000" dirty="0" err="1">
                <a:solidFill>
                  <a:schemeClr val="tx1"/>
                </a:solidFill>
              </a:rPr>
              <a:t>일반던전</a:t>
            </a:r>
            <a:r>
              <a:rPr lang="en-US" altLang="ko-KR" sz="1000" dirty="0">
                <a:solidFill>
                  <a:schemeClr val="tx1"/>
                </a:solidFill>
              </a:rPr>
              <a:t>, </a:t>
            </a:r>
            <a:r>
              <a:rPr lang="ko-KR" altLang="ko-KR" sz="1000" dirty="0" err="1">
                <a:solidFill>
                  <a:schemeClr val="tx1"/>
                </a:solidFill>
              </a:rPr>
              <a:t>정예던전</a:t>
            </a:r>
            <a:r>
              <a:rPr lang="ko-KR" altLang="ko-KR" sz="1000" dirty="0">
                <a:solidFill>
                  <a:schemeClr val="tx1"/>
                </a:solidFill>
              </a:rPr>
              <a:t> </a:t>
            </a:r>
            <a:r>
              <a:rPr lang="ko-KR" altLang="ko-KR" sz="1000" dirty="0" err="1">
                <a:solidFill>
                  <a:schemeClr val="tx1"/>
                </a:solidFill>
              </a:rPr>
              <a:t>클리어</a:t>
            </a:r>
            <a:r>
              <a:rPr lang="ko-KR" altLang="ko-KR" sz="1000" dirty="0">
                <a:solidFill>
                  <a:schemeClr val="tx1"/>
                </a:solidFill>
              </a:rPr>
              <a:t> 시 받은 아이템 중 조력자 경험치 물약을 사용하여 </a:t>
            </a:r>
            <a:r>
              <a:rPr lang="ko-KR" altLang="ko-KR" sz="1000" dirty="0" err="1">
                <a:solidFill>
                  <a:schemeClr val="tx1"/>
                </a:solidFill>
              </a:rPr>
              <a:t>조력자별로</a:t>
            </a:r>
            <a:r>
              <a:rPr lang="ko-KR" altLang="ko-KR" sz="1000" dirty="0">
                <a:solidFill>
                  <a:schemeClr val="tx1"/>
                </a:solidFill>
              </a:rPr>
              <a:t> </a:t>
            </a:r>
            <a:r>
              <a:rPr lang="ko-KR" altLang="ko-KR" sz="1000" dirty="0" err="1">
                <a:solidFill>
                  <a:schemeClr val="tx1"/>
                </a:solidFill>
              </a:rPr>
              <a:t>레벨업을</a:t>
            </a:r>
            <a:r>
              <a:rPr lang="ko-KR" altLang="ko-KR" sz="1000" dirty="0">
                <a:solidFill>
                  <a:schemeClr val="tx1"/>
                </a:solidFill>
              </a:rPr>
              <a:t> 할 수 있다</a:t>
            </a:r>
            <a:r>
              <a:rPr lang="en-US" altLang="ko-KR" sz="1000" dirty="0" smtClean="0">
                <a:solidFill>
                  <a:schemeClr val="tx1"/>
                </a:solidFill>
              </a:rPr>
              <a:t>.</a:t>
            </a:r>
          </a:p>
          <a:p>
            <a:pPr lvl="0"/>
            <a:r>
              <a:rPr lang="en-US" altLang="ko-KR" sz="1000" dirty="0">
                <a:solidFill>
                  <a:schemeClr val="tx1"/>
                </a:solidFill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</a:rPr>
              <a:t>- </a:t>
            </a:r>
            <a:r>
              <a:rPr lang="ko-KR" altLang="ko-KR" sz="1000" dirty="0" err="1" smtClean="0">
                <a:solidFill>
                  <a:schemeClr val="tx1"/>
                </a:solidFill>
              </a:rPr>
              <a:t>레벨업은</a:t>
            </a:r>
            <a:r>
              <a:rPr lang="ko-KR" altLang="ko-KR" sz="1000" dirty="0" smtClean="0">
                <a:solidFill>
                  <a:schemeClr val="tx1"/>
                </a:solidFill>
              </a:rPr>
              <a:t> </a:t>
            </a:r>
            <a:r>
              <a:rPr lang="ko-KR" altLang="ko-KR" sz="1000" dirty="0">
                <a:solidFill>
                  <a:schemeClr val="tx1"/>
                </a:solidFill>
              </a:rPr>
              <a:t>최대 </a:t>
            </a:r>
            <a:r>
              <a:rPr lang="en-US" altLang="ko-KR" sz="1000" dirty="0">
                <a:solidFill>
                  <a:schemeClr val="tx1"/>
                </a:solidFill>
              </a:rPr>
              <a:t>30</a:t>
            </a:r>
            <a:r>
              <a:rPr lang="ko-KR" altLang="ko-KR" sz="1000" dirty="0">
                <a:solidFill>
                  <a:schemeClr val="tx1"/>
                </a:solidFill>
              </a:rPr>
              <a:t>레벨까지 </a:t>
            </a:r>
            <a:r>
              <a:rPr lang="ko-KR" altLang="ko-KR" sz="1000" dirty="0" err="1">
                <a:solidFill>
                  <a:schemeClr val="tx1"/>
                </a:solidFill>
              </a:rPr>
              <a:t>레벨업을</a:t>
            </a:r>
            <a:r>
              <a:rPr lang="ko-KR" altLang="ko-KR" sz="1000" dirty="0">
                <a:solidFill>
                  <a:schemeClr val="tx1"/>
                </a:solidFill>
              </a:rPr>
              <a:t> 할 수 있으며</a:t>
            </a:r>
            <a:r>
              <a:rPr lang="en-US" altLang="ko-KR" sz="1000" dirty="0">
                <a:solidFill>
                  <a:schemeClr val="tx1"/>
                </a:solidFill>
              </a:rPr>
              <a:t>, </a:t>
            </a:r>
            <a:r>
              <a:rPr lang="ko-KR" altLang="ko-KR" sz="1000" dirty="0" err="1">
                <a:solidFill>
                  <a:schemeClr val="tx1"/>
                </a:solidFill>
              </a:rPr>
              <a:t>레벨업</a:t>
            </a:r>
            <a:r>
              <a:rPr lang="ko-KR" altLang="ko-KR" sz="1000" dirty="0">
                <a:solidFill>
                  <a:schemeClr val="tx1"/>
                </a:solidFill>
              </a:rPr>
              <a:t> 시 </a:t>
            </a:r>
            <a:r>
              <a:rPr lang="ko-KR" altLang="ko-KR" sz="1000" dirty="0" err="1">
                <a:solidFill>
                  <a:schemeClr val="tx1"/>
                </a:solidFill>
              </a:rPr>
              <a:t>조력자별로</a:t>
            </a:r>
            <a:r>
              <a:rPr lang="ko-KR" altLang="ko-KR" sz="1000" dirty="0">
                <a:solidFill>
                  <a:schemeClr val="tx1"/>
                </a:solidFill>
              </a:rPr>
              <a:t> 설정된 상승폭만큼 체력</a:t>
            </a:r>
            <a:r>
              <a:rPr lang="en-US" altLang="ko-KR" sz="1000" dirty="0">
                <a:solidFill>
                  <a:schemeClr val="tx1"/>
                </a:solidFill>
              </a:rPr>
              <a:t>, </a:t>
            </a:r>
            <a:r>
              <a:rPr lang="ko-KR" altLang="ko-KR" sz="1000" dirty="0">
                <a:solidFill>
                  <a:schemeClr val="tx1"/>
                </a:solidFill>
              </a:rPr>
              <a:t>공격력</a:t>
            </a:r>
            <a:r>
              <a:rPr lang="en-US" altLang="ko-KR" sz="1000" dirty="0">
                <a:solidFill>
                  <a:schemeClr val="tx1"/>
                </a:solidFill>
              </a:rPr>
              <a:t>, </a:t>
            </a:r>
            <a:r>
              <a:rPr lang="ko-KR" altLang="ko-KR" sz="1000" dirty="0">
                <a:solidFill>
                  <a:schemeClr val="tx1"/>
                </a:solidFill>
              </a:rPr>
              <a:t>방어력 등의 </a:t>
            </a:r>
            <a:r>
              <a:rPr lang="ko-KR" altLang="ko-KR" sz="1000" dirty="0" err="1">
                <a:solidFill>
                  <a:schemeClr val="tx1"/>
                </a:solidFill>
              </a:rPr>
              <a:t>능력치가</a:t>
            </a:r>
            <a:r>
              <a:rPr lang="ko-KR" altLang="ko-KR" sz="1000" dirty="0">
                <a:solidFill>
                  <a:schemeClr val="tx1"/>
                </a:solidFill>
              </a:rPr>
              <a:t> 상승한다</a:t>
            </a:r>
            <a:r>
              <a:rPr lang="en-US" altLang="ko-KR" sz="1000" dirty="0" smtClean="0">
                <a:solidFill>
                  <a:schemeClr val="tx1"/>
                </a:solidFill>
              </a:rPr>
              <a:t>.</a:t>
            </a:r>
          </a:p>
          <a:p>
            <a:pPr lvl="0"/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ko-KR" sz="1000" dirty="0">
                <a:solidFill>
                  <a:schemeClr val="tx1"/>
                </a:solidFill>
              </a:rPr>
              <a:t>조력자는 게임 중 필요한 시점에 최대 </a:t>
            </a:r>
            <a:r>
              <a:rPr lang="en-US" altLang="ko-KR" sz="1000" dirty="0">
                <a:solidFill>
                  <a:schemeClr val="tx1"/>
                </a:solidFill>
              </a:rPr>
              <a:t>3</a:t>
            </a:r>
            <a:r>
              <a:rPr lang="ko-KR" altLang="ko-KR" sz="1000" dirty="0">
                <a:solidFill>
                  <a:schemeClr val="tx1"/>
                </a:solidFill>
              </a:rPr>
              <a:t>명의 조력자를 소환하여 </a:t>
            </a:r>
            <a:r>
              <a:rPr lang="en-US" altLang="ko-KR" sz="1000" dirty="0">
                <a:solidFill>
                  <a:schemeClr val="tx1"/>
                </a:solidFill>
              </a:rPr>
              <a:t>1</a:t>
            </a:r>
            <a:r>
              <a:rPr lang="ko-KR" altLang="ko-KR" sz="1000" dirty="0">
                <a:solidFill>
                  <a:schemeClr val="tx1"/>
                </a:solidFill>
              </a:rPr>
              <a:t>분간 캐릭터와 함께 자동전투를 한다</a:t>
            </a:r>
            <a:r>
              <a:rPr lang="en-US" altLang="ko-KR" sz="1000" dirty="0" smtClean="0">
                <a:solidFill>
                  <a:schemeClr val="tx1"/>
                </a:solidFill>
              </a:rPr>
              <a:t>.</a:t>
            </a:r>
          </a:p>
          <a:p>
            <a:pPr lvl="0"/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조력자의 특화된 전투능력을 캐릭터 클래스에 능력을 보완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보강해주는 서브 캐릭터의 역할을 수행한다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lvl="0"/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특정 보스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몬스터에게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효율적인 상위 조력자들이 존재하여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소환 시 해당 능력을 발휘하여 보다 효율적으로 보스공략 및 전투를 진행한다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  <a:endParaRPr lang="ko-KR" altLang="en-US" sz="1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463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2400" b="1" dirty="0" smtClean="0"/>
              <a:t>매력적인 매출 요</a:t>
            </a:r>
            <a:r>
              <a:rPr lang="ko-KR" altLang="en-US" sz="2400" b="1" dirty="0"/>
              <a:t>소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600" dirty="0" smtClean="0"/>
              <a:t>?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ko-KR" altLang="en-US" sz="1600" dirty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5004048" y="476672"/>
            <a:ext cx="3384376" cy="273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매력적인 매출 구조에 대한 설명 필요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>
              <a:solidFill>
                <a:srgbClr val="0F02BE"/>
              </a:solidFill>
              <a:latin typeface="+mn-ea"/>
            </a:endParaRPr>
          </a:p>
          <a:p>
            <a:pPr algn="l"/>
            <a:r>
              <a:rPr lang="en-US" altLang="ko-KR" sz="1200" dirty="0" smtClean="0">
                <a:solidFill>
                  <a:srgbClr val="0F02BE"/>
                </a:solidFill>
                <a:latin typeface="+mn-ea"/>
              </a:rPr>
              <a:t>Ex) </a:t>
            </a: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주요 매출 아이템 소개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매출 발생 구조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반복 매출 발생 요소</a:t>
            </a:r>
            <a:endParaRPr lang="en-US" altLang="ko-KR" sz="1200" dirty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marL="171450" indent="-171450" algn="l">
              <a:buFontTx/>
              <a:buChar char="-"/>
            </a:pP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관련 </a:t>
            </a:r>
            <a:r>
              <a:rPr lang="ko-KR" altLang="en-US" sz="1200" dirty="0" err="1" smtClean="0">
                <a:solidFill>
                  <a:srgbClr val="0F02BE"/>
                </a:solidFill>
                <a:latin typeface="+mn-ea"/>
              </a:rPr>
              <a:t>스크린샷</a:t>
            </a:r>
            <a:endParaRPr lang="en-US" altLang="ko-KR" sz="1200" dirty="0">
              <a:solidFill>
                <a:srgbClr val="0F02BE"/>
              </a:solidFill>
              <a:latin typeface="+mn-ea"/>
            </a:endParaRPr>
          </a:p>
          <a:p>
            <a:pPr marL="171450" indent="-171450" algn="l">
              <a:buFontTx/>
              <a:buChar char="-"/>
            </a:pP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기타 그래프 나 표 등 활용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이외에 기타 </a:t>
            </a:r>
            <a:r>
              <a:rPr lang="ko-KR" altLang="en-US" sz="1200" dirty="0" err="1" smtClean="0">
                <a:solidFill>
                  <a:srgbClr val="0F02BE"/>
                </a:solidFill>
                <a:latin typeface="+mn-ea"/>
              </a:rPr>
              <a:t>중원쪽에서</a:t>
            </a: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 생각하는 관련 내용 기술 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95536" y="3436488"/>
            <a:ext cx="8291264" cy="330480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주요 매출 아이템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pPr marL="228600" indent="-228600">
              <a:buAutoNum type="arabicParenR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이벤트 패키지 상점의 이벤트 상품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프리미엄 상품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)</a:t>
            </a:r>
          </a:p>
          <a:p>
            <a:pPr marL="228600" indent="-228600">
              <a:buAutoNum type="arabicParenR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패키지 상점의 패키지 상품 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pPr marL="228600" indent="-228600">
              <a:buAutoNum type="arabicParenR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뽑기 상점의 아이템 뽑기 상품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매출 발생 구조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기대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)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반복 접속 유도를 위한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월정액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상품 구성으로 기본 매출 발생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 [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정액결제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]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아이템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파밍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수호석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악세서리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7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성 장비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및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녹스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아이템 장비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을 위한 열쇠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활동력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)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구매를 통해 매출 유도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 [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젬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소모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]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아이템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파밍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세트 장비 승급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합성 및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녹스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아이템 장비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을 위한 뽑기 상품 구매를 통해 매출 유도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 [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젬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소모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]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게임 진행과 성장의 효율에 필요한 조력자 조각 구매를 통해 매출 유도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 [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젬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소모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]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제한 기간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특정 기간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)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동안 판매되는 이벤트 패키지 상품 구성으로 매출 유도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게임 시스템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강화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랜덤옵션 변경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등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관련 기본 소모 재화에 필요한 골드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게임머니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)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구매를 통해 매출 유도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.[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젬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소모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]</a:t>
            </a:r>
          </a:p>
          <a:p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반복 매출 발생 요소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기대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)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게임 내 획득 확률이 낮은 아이템으로 구성된 이벤트 패키지 상품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초기 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빠른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성장을 원하는 유저에게 제공하는 패키지 상품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균열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정예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요일 게임 모드 반복 이용에 대한 제한 초기화에 필요한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젬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소모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조력자의 성장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강화에 필요한 조각획득에 관한 상품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장비 아이템 승급에 필요한 승급 재료 획득에 용이한 결제 상품 판매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보상지급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).</a:t>
            </a:r>
          </a:p>
          <a:p>
            <a:pPr marL="171450" indent="-171450">
              <a:buFontTx/>
              <a:buChar char="-"/>
            </a:pP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endParaRPr lang="ko-KR" altLang="en-US" sz="1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7409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2400" b="1" dirty="0" smtClean="0"/>
              <a:t>유저를 사로잡을 방대한 </a:t>
            </a:r>
            <a:r>
              <a:rPr lang="ko-KR" altLang="en-US" sz="2400" b="1" dirty="0" err="1" smtClean="0"/>
              <a:t>콘텐츠</a:t>
            </a:r>
            <a:endParaRPr lang="ko-KR" altLang="en-US" sz="2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600" dirty="0" smtClean="0"/>
              <a:t>특성 강한 </a:t>
            </a:r>
            <a:r>
              <a:rPr lang="ko-KR" altLang="en-US" sz="1600" dirty="0" err="1" smtClean="0"/>
              <a:t>던전</a:t>
            </a: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 smtClean="0"/>
              <a:t>(</a:t>
            </a:r>
            <a:r>
              <a:rPr lang="ko-KR" altLang="en-US" sz="1600" dirty="0" err="1" smtClean="0"/>
              <a:t>일반던전</a:t>
            </a:r>
            <a:r>
              <a:rPr lang="ko-KR" altLang="en-US" sz="1600" dirty="0" smtClean="0"/>
              <a:t> </a:t>
            </a:r>
            <a:r>
              <a:rPr lang="en-US" altLang="ko-KR" sz="1600" dirty="0"/>
              <a:t>/ </a:t>
            </a:r>
            <a:r>
              <a:rPr lang="ko-KR" altLang="en-US" sz="1600" dirty="0" err="1"/>
              <a:t>정예던전</a:t>
            </a:r>
            <a:r>
              <a:rPr lang="ko-KR" altLang="en-US" sz="1600" dirty="0"/>
              <a:t> </a:t>
            </a:r>
            <a:r>
              <a:rPr lang="en-US" altLang="ko-KR" sz="1600" dirty="0"/>
              <a:t>/ </a:t>
            </a:r>
            <a:r>
              <a:rPr lang="ko-KR" altLang="en-US" sz="1600" dirty="0" err="1"/>
              <a:t>요일던전</a:t>
            </a:r>
            <a:r>
              <a:rPr lang="ko-KR" altLang="en-US" sz="1600" dirty="0"/>
              <a:t> </a:t>
            </a:r>
            <a:r>
              <a:rPr lang="en-US" altLang="ko-KR" sz="1600" dirty="0"/>
              <a:t>/ </a:t>
            </a:r>
            <a:r>
              <a:rPr lang="ko-KR" altLang="en-US" sz="1600" dirty="0" err="1"/>
              <a:t>균열던전</a:t>
            </a:r>
            <a:r>
              <a:rPr lang="ko-KR" altLang="en-US" sz="1600" dirty="0"/>
              <a:t> </a:t>
            </a:r>
            <a:r>
              <a:rPr lang="en-US" altLang="ko-KR" sz="1600" dirty="0"/>
              <a:t>/ </a:t>
            </a:r>
            <a:r>
              <a:rPr lang="ko-KR" altLang="en-US" sz="1600" dirty="0" err="1" smtClean="0"/>
              <a:t>초월던전</a:t>
            </a:r>
            <a:r>
              <a:rPr lang="en-US" altLang="ko-KR" sz="1600" dirty="0" smtClean="0"/>
              <a:t>)</a:t>
            </a:r>
          </a:p>
          <a:p>
            <a:pPr marL="0" indent="0">
              <a:buNone/>
            </a:pPr>
            <a:r>
              <a:rPr lang="ko-KR" altLang="en-US" sz="1600" dirty="0" err="1" smtClean="0"/>
              <a:t>레이드</a:t>
            </a:r>
            <a:r>
              <a:rPr lang="ko-KR" altLang="en-US" sz="1600" dirty="0" smtClean="0"/>
              <a:t> 모드</a:t>
            </a:r>
            <a:endParaRPr lang="en-US" altLang="ko-KR" sz="1600" dirty="0" smtClean="0"/>
          </a:p>
          <a:p>
            <a:pPr marL="0" indent="0">
              <a:buNone/>
            </a:pPr>
            <a:r>
              <a:rPr lang="ko-KR" altLang="en-US" sz="1600" dirty="0" smtClean="0"/>
              <a:t>길드 </a:t>
            </a:r>
            <a:r>
              <a:rPr lang="ko-KR" altLang="en-US" sz="1600" dirty="0"/>
              <a:t>및 커뮤니티</a:t>
            </a: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 smtClean="0"/>
              <a:t>대규모 </a:t>
            </a:r>
            <a:r>
              <a:rPr lang="en-US" altLang="ko-KR" sz="1600" dirty="0" smtClean="0"/>
              <a:t>PVP</a:t>
            </a:r>
            <a:br>
              <a:rPr lang="en-US" altLang="ko-KR" sz="1600" dirty="0" smtClean="0"/>
            </a:b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ko-KR" altLang="en-US" sz="160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5580112" y="620688"/>
            <a:ext cx="3384376" cy="273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유저들에게 끊임 없이 할 거리를 만들어 줄 것이라는 느낌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>
              <a:solidFill>
                <a:srgbClr val="0F02BE"/>
              </a:solidFill>
              <a:latin typeface="+mn-ea"/>
            </a:endParaRPr>
          </a:p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각 서브타이틀에 대한 특징 및 내용 기술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r>
              <a:rPr lang="en-US" altLang="ko-KR" sz="1200" dirty="0" smtClean="0">
                <a:solidFill>
                  <a:srgbClr val="0F02BE"/>
                </a:solidFill>
                <a:latin typeface="+mn-ea"/>
              </a:rPr>
              <a:t>- </a:t>
            </a: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각 모드나 </a:t>
            </a:r>
            <a:r>
              <a:rPr lang="ko-KR" altLang="en-US" sz="1200" dirty="0" err="1" smtClean="0">
                <a:solidFill>
                  <a:srgbClr val="0F02BE"/>
                </a:solidFill>
                <a:latin typeface="+mn-ea"/>
              </a:rPr>
              <a:t>던전</a:t>
            </a: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 </a:t>
            </a:r>
            <a:r>
              <a:rPr lang="ko-KR" altLang="en-US" sz="1200" dirty="0" err="1" smtClean="0">
                <a:solidFill>
                  <a:srgbClr val="0F02BE"/>
                </a:solidFill>
                <a:latin typeface="+mn-ea"/>
              </a:rPr>
              <a:t>스크린샷</a:t>
            </a: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 필요</a:t>
            </a:r>
            <a:endParaRPr lang="en-US" altLang="ko-KR" sz="1200" dirty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이외에 기타 </a:t>
            </a:r>
            <a:r>
              <a:rPr lang="ko-KR" altLang="en-US" sz="1200" dirty="0" err="1" smtClean="0">
                <a:solidFill>
                  <a:srgbClr val="0F02BE"/>
                </a:solidFill>
                <a:latin typeface="+mn-ea"/>
              </a:rPr>
              <a:t>중원쪽에서</a:t>
            </a:r>
            <a:r>
              <a:rPr lang="ko-KR" altLang="en-US" sz="1200" dirty="0" smtClean="0">
                <a:solidFill>
                  <a:srgbClr val="0F02BE"/>
                </a:solidFill>
                <a:latin typeface="+mn-ea"/>
              </a:rPr>
              <a:t> 생각하는 관련 내용 기술 </a:t>
            </a:r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  <a:p>
            <a:pPr algn="l"/>
            <a:endParaRPr lang="en-US" altLang="ko-KR" sz="1200" dirty="0" smtClean="0">
              <a:solidFill>
                <a:srgbClr val="0F02BE"/>
              </a:solidFill>
              <a:latin typeface="+mn-ea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95536" y="2780928"/>
            <a:ext cx="8291264" cy="396044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게임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모드별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특수 설정 보상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pPr marL="228600" indent="-228600">
              <a:buAutoNum type="arabicParenR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균열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-&gt;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균열석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목걸이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녹스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장비 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pPr marL="228600" indent="-228600">
              <a:buAutoNum type="arabicParenR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초월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-&gt;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수호석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반지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녹스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장비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pPr marL="228600" indent="-228600">
              <a:buAutoNum type="arabicParenR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정예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-&gt;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조력자 조각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pPr marL="228600" indent="-228600">
              <a:buAutoNum type="arabicParenR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요일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-&gt;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룬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보석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4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종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무기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방어구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장신구 승급 재료 아이템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pPr marL="228600" indent="-228600">
              <a:buAutoNum type="arabicParenR"/>
            </a:pP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투기장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-&gt;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무기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방어구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장신구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룬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보석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뽑기권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pPr marL="228600" indent="-228600">
              <a:buAutoNum type="arabicParenR"/>
            </a:pP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길드전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-&gt; 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무기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1000" dirty="0" err="1">
                <a:solidFill>
                  <a:schemeClr val="tx1"/>
                </a:solidFill>
                <a:latin typeface="+mn-ea"/>
              </a:rPr>
              <a:t>방어구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장신구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1000" dirty="0" err="1">
                <a:solidFill>
                  <a:schemeClr val="tx1"/>
                </a:solidFill>
                <a:latin typeface="+mn-ea"/>
              </a:rPr>
              <a:t>룬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 보석 </a:t>
            </a:r>
            <a:r>
              <a:rPr lang="ko-KR" altLang="en-US" sz="1000" dirty="0" err="1">
                <a:solidFill>
                  <a:schemeClr val="tx1"/>
                </a:solidFill>
                <a:latin typeface="+mn-ea"/>
              </a:rPr>
              <a:t>뽑기권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균열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/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초월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30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레벨 이상 입장 가능한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컨텐츠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 50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레벨 이상인 캐릭터에게 높은 수호자 성장 경험치 보상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균열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던전에서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초월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입장 재료인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균열석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획득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초월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던전에서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수호석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아이템 획득 및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수호석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업그레이드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초월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던전의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개인 랭크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/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파티 랭크를 통한 경쟁 유도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및 보상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정예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</a:t>
            </a:r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1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일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3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회 입장 제한 및 초기화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정예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던전에서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조력자 소환 및 승급에 필요한 재료인 조력자 조각 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획득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.</a:t>
            </a:r>
          </a:p>
          <a:p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요일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1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일 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3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회 입장 제한 및 초기화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캐릭터에 따라 난이도 설정 및 요일에 따라 보상 변경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요일 </a:t>
            </a:r>
            <a:r>
              <a:rPr lang="ko-KR" altLang="en-US" sz="1000" dirty="0" err="1">
                <a:solidFill>
                  <a:schemeClr val="tx1"/>
                </a:solidFill>
                <a:latin typeface="+mn-ea"/>
              </a:rPr>
              <a:t>던전에서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룬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소켓 장착 및 아이템 승급에 </a:t>
            </a:r>
            <a:r>
              <a:rPr lang="ko-KR" altLang="en-US" sz="1000" dirty="0">
                <a:solidFill>
                  <a:schemeClr val="tx1"/>
                </a:solidFill>
                <a:latin typeface="+mn-ea"/>
              </a:rPr>
              <a:t>필요한 재료인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룬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보석과 아이템 승급 재료 아이템 획득</a:t>
            </a:r>
            <a:r>
              <a:rPr lang="en-US" altLang="ko-KR" sz="1000" dirty="0">
                <a:solidFill>
                  <a:schemeClr val="tx1"/>
                </a:solidFill>
                <a:latin typeface="+mn-ea"/>
              </a:rPr>
              <a:t>.</a:t>
            </a:r>
          </a:p>
          <a:p>
            <a:endParaRPr lang="en-US" altLang="ko-KR" sz="1000" dirty="0" smtClean="0">
              <a:solidFill>
                <a:schemeClr val="tx1"/>
              </a:solidFill>
              <a:latin typeface="+mn-ea"/>
            </a:endParaRPr>
          </a:p>
          <a:p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수호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레이드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던전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레벨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50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이상 캐릭터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최대 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4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인 파티 구성 가능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효율적 파티 구성과 해당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파티원들의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조력자 구성으로 다양한 월드 보스를 </a:t>
            </a:r>
            <a:r>
              <a:rPr lang="ko-KR" altLang="en-US" sz="1000" dirty="0" err="1" smtClean="0">
                <a:solidFill>
                  <a:schemeClr val="tx1"/>
                </a:solidFill>
                <a:latin typeface="+mn-ea"/>
              </a:rPr>
              <a:t>클리어하여</a:t>
            </a:r>
            <a:r>
              <a:rPr lang="ko-KR" altLang="en-US" sz="1000" dirty="0" smtClean="0">
                <a:solidFill>
                  <a:schemeClr val="tx1"/>
                </a:solidFill>
                <a:latin typeface="+mn-ea"/>
              </a:rPr>
              <a:t> 랜덤 보상 상자 획득</a:t>
            </a:r>
            <a:r>
              <a:rPr lang="en-US" altLang="ko-KR" sz="1000" dirty="0" smtClean="0">
                <a:solidFill>
                  <a:schemeClr val="tx1"/>
                </a:solidFill>
                <a:latin typeface="+mn-ea"/>
              </a:rPr>
              <a:t>.</a:t>
            </a:r>
            <a:endParaRPr lang="en-US" altLang="ko-KR" sz="1000" dirty="0">
              <a:solidFill>
                <a:schemeClr val="tx1"/>
              </a:solidFill>
              <a:latin typeface="+mn-ea"/>
            </a:endParaRPr>
          </a:p>
          <a:p>
            <a:endParaRPr lang="ko-KR" altLang="en-US" sz="1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24716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4080</TotalTime>
  <Words>2004</Words>
  <Application>Microsoft Office PowerPoint</Application>
  <PresentationFormat>화면 슬라이드 쇼(4:3)</PresentationFormat>
  <Paragraphs>298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7" baseType="lpstr">
      <vt:lpstr>Arita Sans SemiBold</vt:lpstr>
      <vt:lpstr>맑은 고딕</vt:lpstr>
      <vt:lpstr>Arial</vt:lpstr>
      <vt:lpstr>Times</vt:lpstr>
      <vt:lpstr>Wingdings</vt:lpstr>
      <vt:lpstr>Office 테마</vt:lpstr>
      <vt:lpstr>프로젝트 NOX 게임소개서</vt:lpstr>
      <vt:lpstr>게임 영상 소개</vt:lpstr>
      <vt:lpstr>장르 및 포지션 (진화 된 장르)</vt:lpstr>
      <vt:lpstr>Differentiation Strategy</vt:lpstr>
      <vt:lpstr>글로벌 서비스 특화</vt:lpstr>
      <vt:lpstr>탄탄한 기본기</vt:lpstr>
      <vt:lpstr>녹스만의 특화 포인트 </vt:lpstr>
      <vt:lpstr>매력적인 매출 요소</vt:lpstr>
      <vt:lpstr>유저를 사로잡을 방대한 콘텐츠</vt:lpstr>
      <vt:lpstr>지속적 콘텐츠 추가</vt:lpstr>
      <vt:lpstr>개발 일정</vt:lpstr>
    </vt:vector>
  </TitlesOfParts>
  <Company>R&amp;D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프로젝트 NOX 게임소개서</dc:title>
  <dc:creator>Microsoft Corporation</dc:creator>
  <cp:lastModifiedBy>taekhoon</cp:lastModifiedBy>
  <cp:revision>87</cp:revision>
  <cp:lastPrinted>2016-05-25T07:12:29Z</cp:lastPrinted>
  <dcterms:created xsi:type="dcterms:W3CDTF">2006-10-05T04:04:58Z</dcterms:created>
  <dcterms:modified xsi:type="dcterms:W3CDTF">2016-06-08T11:48:49Z</dcterms:modified>
</cp:coreProperties>
</file>