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4" autoAdjust="0"/>
  </p:normalViewPr>
  <p:slideViewPr>
    <p:cSldViewPr showGuides="1">
      <p:cViewPr>
        <p:scale>
          <a:sx n="100" d="100"/>
          <a:sy n="100" d="100"/>
        </p:scale>
        <p:origin x="-54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4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597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611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801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2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29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87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59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446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283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73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2DC2D-D43F-4E39-ADC6-17C9DEE84473}" type="datetimeFigureOut">
              <a:rPr lang="ko-KR" altLang="en-US" smtClean="0"/>
              <a:t>2016-08-17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C6997-9616-4300-8F0B-FB78B58CE3A6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8194" name="Picture 2" descr="C:\Users\kang\Desktop\nox_game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381328"/>
            <a:ext cx="2293046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82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NOX </a:t>
            </a:r>
            <a:r>
              <a:rPr lang="ko-KR" altLang="en-US" dirty="0" smtClean="0"/>
              <a:t>패키지 아이템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UI </a:t>
            </a:r>
            <a:r>
              <a:rPr lang="ko-KR" altLang="en-US" dirty="0" smtClean="0"/>
              <a:t>수정 제안서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95890"/>
              </p:ext>
            </p:extLst>
          </p:nvPr>
        </p:nvGraphicFramePr>
        <p:xfrm>
          <a:off x="2961154" y="4869160"/>
          <a:ext cx="3206451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680"/>
                <a:gridCol w="727254"/>
                <a:gridCol w="727254"/>
                <a:gridCol w="79926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</a:rPr>
                        <a:t>작성일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</a:rPr>
                        <a:t>작성자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</a:rPr>
                        <a:t>버전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1" u="none" strike="noStrike" dirty="0">
                          <a:effectLst/>
                        </a:rPr>
                        <a:t>비고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 smtClean="0">
                          <a:effectLst/>
                        </a:rPr>
                        <a:t>2016.08.16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 smtClean="0">
                          <a:effectLst/>
                        </a:rPr>
                        <a:t>강소희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 smtClean="0">
                          <a:effectLst/>
                        </a:rPr>
                        <a:t>1.0.0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 smtClean="0">
                          <a:effectLst/>
                        </a:rPr>
                        <a:t>최초작성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94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ocuments\카카오톡 받은 파일\KakaoTalk_20160816_1446015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552"/>
            <a:ext cx="5040560" cy="283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116632"/>
            <a:ext cx="86409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프리미엄 패키지</a:t>
            </a:r>
            <a:endParaRPr lang="en-US" altLang="ko-KR" sz="32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문제점 파악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012160" y="978406"/>
            <a:ext cx="2952328" cy="53309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2015716" y="2564904"/>
            <a:ext cx="1944216" cy="36004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FF00"/>
              </a:solidFill>
            </a:endParaRPr>
          </a:p>
        </p:txBody>
      </p:sp>
      <p:sp>
        <p:nvSpPr>
          <p:cNvPr id="7" name="타원 6"/>
          <p:cNvSpPr/>
          <p:nvPr/>
        </p:nvSpPr>
        <p:spPr>
          <a:xfrm>
            <a:off x="3880304" y="4061832"/>
            <a:ext cx="972108" cy="360040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1124744"/>
            <a:ext cx="2100255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단계 별 상품 안내</a:t>
            </a:r>
            <a:endParaRPr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문제점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다음 단계의 상품 조회 불가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</a:t>
            </a:r>
            <a:r>
              <a:rPr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선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방향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다음 단계의 상품 노출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구매하기 버튼 좌측 쏠림</a:t>
            </a:r>
            <a:endParaRPr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문제점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좌측으로 쏠림으로 인해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한눈에 페이지가 들어오지 않음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개선 방향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가운데 정렬 필요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1896852" y="2616864"/>
            <a:ext cx="237728" cy="23772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3722204" y="4122988"/>
            <a:ext cx="237728" cy="23772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2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35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ocuments\카카오톡 받은 파일\KakaoTalk_20160816_1446015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552"/>
            <a:ext cx="5040560" cy="283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직사각형 46"/>
          <p:cNvSpPr/>
          <p:nvPr/>
        </p:nvSpPr>
        <p:spPr>
          <a:xfrm>
            <a:off x="1075358" y="2276872"/>
            <a:ext cx="3816424" cy="2228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FF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46317" y="4320925"/>
            <a:ext cx="351089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구매 시 다음 단계의 프리미엄 패키지가 </a:t>
            </a:r>
            <a:r>
              <a:rPr lang="ko-KR" altLang="en-US" sz="600" dirty="0" err="1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오픈되며</a:t>
            </a:r>
            <a:r>
              <a:rPr lang="en-US" altLang="ko-KR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1</a:t>
            </a:r>
            <a:r>
              <a:rPr lang="ko-KR" altLang="en-US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단계 구매 </a:t>
            </a:r>
            <a:r>
              <a:rPr lang="en-US" altLang="ko-KR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</a:t>
            </a:r>
            <a:r>
              <a:rPr lang="ko-KR" altLang="en-US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 후에 </a:t>
            </a:r>
            <a:r>
              <a:rPr lang="en-US" altLang="ko-KR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단계로 초기화 됩니다</a:t>
            </a:r>
            <a:r>
              <a:rPr lang="en-US" altLang="ko-KR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6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1245338" y="2852935"/>
            <a:ext cx="3435899" cy="12618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FF00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244794" y="2569294"/>
            <a:ext cx="687288" cy="2880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bg1"/>
                </a:solidFill>
              </a:rPr>
              <a:t>1</a:t>
            </a:r>
            <a:r>
              <a:rPr lang="ko-KR" altLang="en-US" sz="1000" b="1" dirty="0" smtClean="0">
                <a:solidFill>
                  <a:schemeClr val="bg1"/>
                </a:solidFill>
              </a:rPr>
              <a:t>단계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1932083" y="2564903"/>
            <a:ext cx="687288" cy="2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FFFF00"/>
                </a:solidFill>
              </a:rPr>
              <a:t>2</a:t>
            </a:r>
            <a:r>
              <a:rPr lang="ko-KR" altLang="en-US" sz="1000" b="1" dirty="0" smtClean="0">
                <a:solidFill>
                  <a:srgbClr val="FFFF00"/>
                </a:solidFill>
              </a:rPr>
              <a:t>단계</a:t>
            </a:r>
            <a:endParaRPr lang="ko-KR" altLang="en-US" sz="1000" b="1" dirty="0">
              <a:solidFill>
                <a:srgbClr val="FFFF00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619372" y="2564903"/>
            <a:ext cx="687288" cy="2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FFFF00"/>
                </a:solidFill>
              </a:rPr>
              <a:t>3</a:t>
            </a:r>
            <a:r>
              <a:rPr lang="ko-KR" altLang="en-US" sz="1000" b="1" dirty="0" smtClean="0">
                <a:solidFill>
                  <a:srgbClr val="FFFF00"/>
                </a:solidFill>
              </a:rPr>
              <a:t>단계</a:t>
            </a:r>
            <a:endParaRPr lang="ko-KR" altLang="en-US" sz="1000" b="1" dirty="0">
              <a:solidFill>
                <a:srgbClr val="FFFF00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3306661" y="2564903"/>
            <a:ext cx="687288" cy="2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FFFF00"/>
                </a:solidFill>
              </a:rPr>
              <a:t>4</a:t>
            </a:r>
            <a:r>
              <a:rPr lang="ko-KR" altLang="en-US" sz="1000" b="1" dirty="0" smtClean="0">
                <a:solidFill>
                  <a:srgbClr val="FFFF00"/>
                </a:solidFill>
              </a:rPr>
              <a:t>단계</a:t>
            </a:r>
            <a:endParaRPr lang="ko-KR" altLang="en-US" sz="1000" b="1" dirty="0">
              <a:solidFill>
                <a:srgbClr val="FFFF00"/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3993949" y="2564903"/>
            <a:ext cx="687288" cy="2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FFFF00"/>
                </a:solidFill>
              </a:rPr>
              <a:t>5</a:t>
            </a:r>
            <a:r>
              <a:rPr lang="ko-KR" altLang="en-US" sz="1000" b="1" dirty="0" smtClean="0">
                <a:solidFill>
                  <a:srgbClr val="FFFF00"/>
                </a:solidFill>
              </a:rPr>
              <a:t>단계</a:t>
            </a:r>
            <a:endParaRPr lang="ko-KR" altLang="en-US" sz="1000" b="1" dirty="0">
              <a:solidFill>
                <a:srgbClr val="FFFF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52537" y="2262867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rPr>
              <a:t>프리미엄패키지</a:t>
            </a:r>
            <a:endParaRPr lang="ko-KR" altLang="en-US" sz="1600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endParaRPr>
          </a:p>
        </p:txBody>
      </p:sp>
      <p:sp>
        <p:nvSpPr>
          <p:cNvPr id="68" name="순서도: 처리 67"/>
          <p:cNvSpPr/>
          <p:nvPr/>
        </p:nvSpPr>
        <p:spPr>
          <a:xfrm>
            <a:off x="1322891" y="2968178"/>
            <a:ext cx="616584" cy="914400"/>
          </a:xfrm>
          <a:prstGeom prst="flowChartProcess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상품</a:t>
            </a:r>
            <a:endParaRPr lang="en-US" altLang="ko-KR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영역</a:t>
            </a:r>
            <a:endParaRPr lang="ko-KR" altLang="en-US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16632"/>
            <a:ext cx="86409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프리미엄 패키지</a:t>
            </a:r>
            <a:endParaRPr lang="en-US" altLang="ko-KR" sz="32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개선방향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012160" y="978406"/>
            <a:ext cx="2952328" cy="53309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/>
          <p:cNvSpPr/>
          <p:nvPr/>
        </p:nvSpPr>
        <p:spPr>
          <a:xfrm>
            <a:off x="2285668" y="4140180"/>
            <a:ext cx="1359666" cy="206145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구매하기 </a:t>
            </a:r>
            <a:r>
              <a:rPr lang="en-US" altLang="ko-KR" sz="1000" b="1" dirty="0" smtClean="0">
                <a:solidFill>
                  <a:schemeClr val="bg1"/>
                </a:solidFill>
              </a:rPr>
              <a:t>\3,300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 flipH="1">
            <a:off x="4557215" y="4275063"/>
            <a:ext cx="230528" cy="2305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 smtClean="0">
                <a:solidFill>
                  <a:schemeClr val="bg1"/>
                </a:solidFill>
              </a:rPr>
              <a:t>X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20" name="순서도: 처리 19"/>
          <p:cNvSpPr/>
          <p:nvPr/>
        </p:nvSpPr>
        <p:spPr>
          <a:xfrm>
            <a:off x="2195471" y="2968178"/>
            <a:ext cx="616584" cy="914400"/>
          </a:xfrm>
          <a:prstGeom prst="flowChartProcess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상품</a:t>
            </a:r>
            <a:endParaRPr lang="en-US" altLang="ko-KR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영역</a:t>
            </a:r>
            <a:endParaRPr lang="ko-KR" altLang="en-US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순서도: 처리 20"/>
          <p:cNvSpPr/>
          <p:nvPr/>
        </p:nvSpPr>
        <p:spPr>
          <a:xfrm>
            <a:off x="3068051" y="2968178"/>
            <a:ext cx="616584" cy="914400"/>
          </a:xfrm>
          <a:prstGeom prst="flowChartProcess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상품</a:t>
            </a:r>
            <a:endParaRPr lang="en-US" altLang="ko-KR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영역</a:t>
            </a:r>
            <a:endParaRPr lang="ko-KR" altLang="en-US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순서도: 처리 21"/>
          <p:cNvSpPr/>
          <p:nvPr/>
        </p:nvSpPr>
        <p:spPr>
          <a:xfrm>
            <a:off x="3940631" y="2968178"/>
            <a:ext cx="616584" cy="914400"/>
          </a:xfrm>
          <a:prstGeom prst="flowChartProcess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상품</a:t>
            </a:r>
            <a:endParaRPr lang="en-US" altLang="ko-KR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영역</a:t>
            </a:r>
            <a:endParaRPr lang="ko-KR" altLang="en-US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타원 23"/>
          <p:cNvSpPr/>
          <p:nvPr/>
        </p:nvSpPr>
        <p:spPr>
          <a:xfrm>
            <a:off x="1143293" y="2498000"/>
            <a:ext cx="237728" cy="23772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25" name="타원 24"/>
          <p:cNvSpPr/>
          <p:nvPr/>
        </p:nvSpPr>
        <p:spPr>
          <a:xfrm>
            <a:off x="2152537" y="4122988"/>
            <a:ext cx="237728" cy="23772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2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4168" y="1124744"/>
            <a:ext cx="2698175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</a:t>
            </a: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탭으로 구분</a:t>
            </a:r>
            <a:endParaRPr lang="en-US" altLang="ko-KR" sz="10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다음 단계의 탭 클릭 시 획득 가능한 아이템 노출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2, </a:t>
            </a: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구매하기 버튼 가운데 이동</a:t>
            </a:r>
            <a:endParaRPr lang="en-US" altLang="ko-KR" sz="10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22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ng\Documents\카카오톡 받은 파일\KakaoTalk_20160816_1446015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552"/>
            <a:ext cx="5040560" cy="2835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직사각형 46"/>
          <p:cNvSpPr/>
          <p:nvPr/>
        </p:nvSpPr>
        <p:spPr>
          <a:xfrm>
            <a:off x="1075358" y="2276872"/>
            <a:ext cx="3816424" cy="222871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FF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046317" y="4320925"/>
            <a:ext cx="351089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구매 시 다음 단계의 프리미엄 패키지가 </a:t>
            </a:r>
            <a:r>
              <a:rPr lang="ko-KR" altLang="en-US" sz="600" dirty="0" err="1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오픈되며</a:t>
            </a:r>
            <a:r>
              <a:rPr lang="en-US" altLang="ko-KR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1</a:t>
            </a:r>
            <a:r>
              <a:rPr lang="ko-KR" altLang="en-US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단계 구매 </a:t>
            </a:r>
            <a:r>
              <a:rPr lang="en-US" altLang="ko-KR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</a:t>
            </a:r>
            <a:r>
              <a:rPr lang="ko-KR" altLang="en-US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 후에 </a:t>
            </a:r>
            <a:r>
              <a:rPr lang="en-US" altLang="ko-KR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단계로 초기화 됩니다</a:t>
            </a:r>
            <a:r>
              <a:rPr lang="en-US" altLang="ko-KR" sz="6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6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1245338" y="2852935"/>
            <a:ext cx="3435899" cy="12618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FF00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244794" y="2569294"/>
            <a:ext cx="687288" cy="2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FFFF00"/>
                </a:solidFill>
              </a:rPr>
              <a:t>1</a:t>
            </a:r>
            <a:r>
              <a:rPr lang="ko-KR" altLang="en-US" sz="1000" b="1" dirty="0" smtClean="0">
                <a:solidFill>
                  <a:srgbClr val="FFFF00"/>
                </a:solidFill>
              </a:rPr>
              <a:t>단계</a:t>
            </a:r>
            <a:endParaRPr lang="ko-KR" altLang="en-US" sz="1000" b="1" dirty="0">
              <a:solidFill>
                <a:srgbClr val="FFFF00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1932083" y="2564903"/>
            <a:ext cx="687288" cy="2880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chemeClr val="bg1"/>
                </a:solidFill>
              </a:rPr>
              <a:t>2</a:t>
            </a:r>
            <a:r>
              <a:rPr lang="ko-KR" altLang="en-US" sz="1000" b="1" dirty="0" smtClean="0">
                <a:solidFill>
                  <a:schemeClr val="bg1"/>
                </a:solidFill>
              </a:rPr>
              <a:t>단계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>
            <a:off x="2619372" y="2564903"/>
            <a:ext cx="687288" cy="2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FFFF00"/>
                </a:solidFill>
              </a:rPr>
              <a:t>3</a:t>
            </a:r>
            <a:r>
              <a:rPr lang="ko-KR" altLang="en-US" sz="1000" b="1" dirty="0" smtClean="0">
                <a:solidFill>
                  <a:srgbClr val="FFFF00"/>
                </a:solidFill>
              </a:rPr>
              <a:t>단계</a:t>
            </a:r>
            <a:endParaRPr lang="ko-KR" altLang="en-US" sz="1000" b="1" dirty="0">
              <a:solidFill>
                <a:srgbClr val="FFFF00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3306661" y="2564903"/>
            <a:ext cx="687288" cy="2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FFFF00"/>
                </a:solidFill>
              </a:rPr>
              <a:t>4</a:t>
            </a:r>
            <a:r>
              <a:rPr lang="ko-KR" altLang="en-US" sz="1000" b="1" dirty="0" smtClean="0">
                <a:solidFill>
                  <a:srgbClr val="FFFF00"/>
                </a:solidFill>
              </a:rPr>
              <a:t>단계</a:t>
            </a:r>
            <a:endParaRPr lang="ko-KR" altLang="en-US" sz="1000" b="1" dirty="0">
              <a:solidFill>
                <a:srgbClr val="FFFF00"/>
              </a:solidFill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3993949" y="2564903"/>
            <a:ext cx="687288" cy="28803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000" b="1" dirty="0" smtClean="0">
                <a:solidFill>
                  <a:srgbClr val="FFFF00"/>
                </a:solidFill>
              </a:rPr>
              <a:t>5</a:t>
            </a:r>
            <a:r>
              <a:rPr lang="ko-KR" altLang="en-US" sz="1000" b="1" dirty="0" smtClean="0">
                <a:solidFill>
                  <a:srgbClr val="FFFF00"/>
                </a:solidFill>
              </a:rPr>
              <a:t>단계</a:t>
            </a:r>
            <a:endParaRPr lang="ko-KR" altLang="en-US" sz="1000" b="1" dirty="0">
              <a:solidFill>
                <a:srgbClr val="FFFF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152537" y="2262867"/>
            <a:ext cx="1620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rPr>
              <a:t>프리미엄패키지</a:t>
            </a:r>
            <a:endParaRPr lang="ko-KR" altLang="en-US" sz="1600" dirty="0"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a:endParaRPr>
          </a:p>
        </p:txBody>
      </p:sp>
      <p:sp>
        <p:nvSpPr>
          <p:cNvPr id="68" name="순서도: 처리 67"/>
          <p:cNvSpPr/>
          <p:nvPr/>
        </p:nvSpPr>
        <p:spPr>
          <a:xfrm>
            <a:off x="1322891" y="2968178"/>
            <a:ext cx="616584" cy="914400"/>
          </a:xfrm>
          <a:prstGeom prst="flowChartProcess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상품</a:t>
            </a:r>
            <a:endParaRPr lang="en-US" altLang="ko-KR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영역</a:t>
            </a:r>
            <a:endParaRPr lang="ko-KR" altLang="en-US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16632"/>
            <a:ext cx="86409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프리미엄 패키지</a:t>
            </a:r>
            <a:endParaRPr lang="en-US" altLang="ko-KR" sz="32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개선방향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6012160" y="978406"/>
            <a:ext cx="2952328" cy="53309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직사각형 48"/>
          <p:cNvSpPr/>
          <p:nvPr/>
        </p:nvSpPr>
        <p:spPr>
          <a:xfrm>
            <a:off x="2285668" y="4140180"/>
            <a:ext cx="1359666" cy="206145"/>
          </a:xfrm>
          <a:prstGeom prst="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b="1" dirty="0" smtClean="0">
                <a:solidFill>
                  <a:schemeClr val="bg1"/>
                </a:solidFill>
              </a:rPr>
              <a:t>이 전 단계를 </a:t>
            </a:r>
            <a:r>
              <a:rPr lang="ko-KR" altLang="en-US" sz="700" b="1" dirty="0" err="1" smtClean="0">
                <a:solidFill>
                  <a:schemeClr val="bg1"/>
                </a:solidFill>
              </a:rPr>
              <a:t>구입해야합니다</a:t>
            </a:r>
            <a:r>
              <a:rPr lang="en-US" altLang="ko-KR" sz="700" b="1" dirty="0" smtClean="0">
                <a:solidFill>
                  <a:schemeClr val="bg1"/>
                </a:solidFill>
              </a:rPr>
              <a:t>.</a:t>
            </a:r>
            <a:endParaRPr lang="ko-KR" altLang="en-US" sz="700" b="1" dirty="0">
              <a:solidFill>
                <a:schemeClr val="bg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 flipH="1">
            <a:off x="4557215" y="4275063"/>
            <a:ext cx="230528" cy="2305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 smtClean="0">
                <a:solidFill>
                  <a:schemeClr val="bg1"/>
                </a:solidFill>
              </a:rPr>
              <a:t>X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20" name="순서도: 처리 19"/>
          <p:cNvSpPr/>
          <p:nvPr/>
        </p:nvSpPr>
        <p:spPr>
          <a:xfrm>
            <a:off x="2195471" y="2968178"/>
            <a:ext cx="616584" cy="914400"/>
          </a:xfrm>
          <a:prstGeom prst="flowChartProcess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상품</a:t>
            </a:r>
            <a:endParaRPr lang="en-US" altLang="ko-KR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영역</a:t>
            </a:r>
            <a:endParaRPr lang="ko-KR" altLang="en-US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순서도: 처리 20"/>
          <p:cNvSpPr/>
          <p:nvPr/>
        </p:nvSpPr>
        <p:spPr>
          <a:xfrm>
            <a:off x="3068051" y="2968178"/>
            <a:ext cx="616584" cy="914400"/>
          </a:xfrm>
          <a:prstGeom prst="flowChartProcess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상품</a:t>
            </a:r>
            <a:endParaRPr lang="en-US" altLang="ko-KR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영역</a:t>
            </a:r>
            <a:endParaRPr lang="ko-KR" altLang="en-US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순서도: 처리 21"/>
          <p:cNvSpPr/>
          <p:nvPr/>
        </p:nvSpPr>
        <p:spPr>
          <a:xfrm>
            <a:off x="3940631" y="2968178"/>
            <a:ext cx="616584" cy="914400"/>
          </a:xfrm>
          <a:prstGeom prst="flowChartProcess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상품</a:t>
            </a:r>
            <a:endParaRPr lang="en-US" altLang="ko-KR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이미지 영역</a:t>
            </a:r>
            <a:endParaRPr lang="ko-KR" altLang="en-US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타원 25"/>
          <p:cNvSpPr/>
          <p:nvPr/>
        </p:nvSpPr>
        <p:spPr>
          <a:xfrm>
            <a:off x="1143293" y="2498000"/>
            <a:ext cx="237728" cy="23772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27" name="타원 26"/>
          <p:cNvSpPr/>
          <p:nvPr/>
        </p:nvSpPr>
        <p:spPr>
          <a:xfrm>
            <a:off x="2152537" y="4122988"/>
            <a:ext cx="237728" cy="23772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2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84168" y="1124744"/>
            <a:ext cx="2698175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</a:t>
            </a: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탭으로 구분</a:t>
            </a:r>
            <a:endParaRPr lang="en-US" altLang="ko-KR" sz="10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다음 단계의 탭 클릭 시 획득 가능한 아이템 노출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2, </a:t>
            </a: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구매하기 버튼 가운데 이동</a:t>
            </a:r>
            <a:endParaRPr lang="en-US" altLang="ko-KR" sz="10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해당 단계를 구매하지 못할 경우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‘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 전 단계를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구입해야합니다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.’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문구 출력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411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ang\Documents\카카오톡 받은 파일\KakaoTalk_20160816_144602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93569"/>
            <a:ext cx="5040000" cy="283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6632"/>
            <a:ext cx="86409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성장 패키지</a:t>
            </a:r>
            <a:endParaRPr lang="en-US" altLang="ko-KR" sz="32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문제점 파악 및 개선 방향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012160" y="978406"/>
            <a:ext cx="2952328" cy="53309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타원 2"/>
          <p:cNvSpPr/>
          <p:nvPr/>
        </p:nvSpPr>
        <p:spPr>
          <a:xfrm>
            <a:off x="1115616" y="3501008"/>
            <a:ext cx="3672408" cy="955196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FF00"/>
              </a:solidFill>
            </a:endParaRPr>
          </a:p>
        </p:txBody>
      </p:sp>
      <p:sp>
        <p:nvSpPr>
          <p:cNvPr id="8" name="타원 7"/>
          <p:cNvSpPr/>
          <p:nvPr/>
        </p:nvSpPr>
        <p:spPr>
          <a:xfrm>
            <a:off x="1115616" y="2455873"/>
            <a:ext cx="3672408" cy="955196"/>
          </a:xfrm>
          <a:prstGeom prst="ellipse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FF00"/>
              </a:solidFill>
            </a:endParaRPr>
          </a:p>
        </p:txBody>
      </p:sp>
      <p:sp>
        <p:nvSpPr>
          <p:cNvPr id="9" name="타원 8"/>
          <p:cNvSpPr/>
          <p:nvPr/>
        </p:nvSpPr>
        <p:spPr>
          <a:xfrm>
            <a:off x="996752" y="2814607"/>
            <a:ext cx="237728" cy="23772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10" name="타원 9"/>
          <p:cNvSpPr/>
          <p:nvPr/>
        </p:nvSpPr>
        <p:spPr>
          <a:xfrm>
            <a:off x="996752" y="3859742"/>
            <a:ext cx="237728" cy="23772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2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84168" y="1124744"/>
            <a:ext cx="28889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상단 설명 및 즉시지급 영역</a:t>
            </a:r>
            <a:endParaRPr lang="en-US" altLang="ko-KR" sz="10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문제점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텍스트와 이미지가 너무 붙어있어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한눈에 들어오지 않음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개선방향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즉시 지급하는 아이템에 </a:t>
            </a:r>
            <a:r>
              <a:rPr lang="ko-KR" altLang="en-US" sz="9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주목도를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상승</a:t>
            </a:r>
            <a:endParaRPr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</a:t>
            </a:r>
            <a:r>
              <a:rPr lang="ko-KR" altLang="en-US" sz="1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하단 레벨 달성 시 보상 지급 영역</a:t>
            </a:r>
            <a:endParaRPr lang="en-US" altLang="ko-KR" sz="10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문제점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좌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우 구분으로 인해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레벨 달성 시 획득하는 보상이 한눈에 들어오지 않음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개선 방향 </a:t>
            </a:r>
            <a:r>
              <a:rPr lang="en-US" altLang="ko-KR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</a:t>
            </a:r>
            <a:r>
              <a:rPr lang="ko-KR" altLang="en-US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리스트 형식으로</a:t>
            </a:r>
            <a:r>
              <a:rPr lang="en-US" altLang="ko-KR" sz="9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9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수정</a:t>
            </a:r>
            <a:endParaRPr lang="en-US" altLang="ko-KR" sz="9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437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ang\Documents\카카오톡 받은 파일\KakaoTalk_20160816_144602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93569"/>
            <a:ext cx="5040000" cy="283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1081438" y="2316101"/>
            <a:ext cx="3816424" cy="220039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 rot="10800000">
            <a:off x="1178974" y="2394389"/>
            <a:ext cx="1082399" cy="1872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251520" y="116632"/>
            <a:ext cx="86409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성장 패키지</a:t>
            </a:r>
            <a:endParaRPr lang="en-US" altLang="ko-KR" sz="32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개선방향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1014" y="2432489"/>
            <a:ext cx="1008609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1200" b="1" dirty="0" smtClean="0">
                <a:ln>
                  <a:solidFill>
                    <a:schemeClr val="bg1">
                      <a:lumMod val="50000"/>
                    </a:schemeClr>
                  </a:solidFill>
                </a:ln>
                <a:gradFill>
                  <a:gsLst>
                    <a:gs pos="0">
                      <a:srgbClr val="FFF200"/>
                    </a:gs>
                    <a:gs pos="100000">
                      <a:srgbClr val="FF7A00"/>
                    </a:gs>
                  </a:gsLst>
                  <a:lin ang="5400000" scaled="0"/>
                </a:gradFill>
              </a:rPr>
              <a:t>성장 패키지</a:t>
            </a:r>
            <a:endParaRPr lang="ko-KR" altLang="en-US" sz="1200" b="1" dirty="0">
              <a:ln>
                <a:solidFill>
                  <a:schemeClr val="bg1">
                    <a:lumMod val="50000"/>
                  </a:schemeClr>
                </a:solidFill>
              </a:ln>
              <a:gradFill>
                <a:gsLst>
                  <a:gs pos="0">
                    <a:srgbClr val="FFF200"/>
                  </a:gs>
                  <a:gs pos="100000">
                    <a:srgbClr val="FF7A00"/>
                  </a:gs>
                </a:gsLst>
                <a:lin ang="5400000" scaled="0"/>
              </a:gra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268118" y="3832739"/>
            <a:ext cx="914400" cy="327063"/>
          </a:xfrm>
          <a:prstGeom prst="rect">
            <a:avLst/>
          </a:prstGeom>
          <a:gradFill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 smtClean="0">
                <a:solidFill>
                  <a:schemeClr val="bg1"/>
                </a:solidFill>
              </a:rPr>
              <a:t>구매하기 </a:t>
            </a:r>
            <a:r>
              <a:rPr lang="en-US" altLang="ko-KR" sz="1000" b="1" dirty="0" smtClean="0">
                <a:solidFill>
                  <a:schemeClr val="bg1"/>
                </a:solidFill>
              </a:rPr>
              <a:t>\3,300</a:t>
            </a:r>
            <a:endParaRPr lang="ko-KR" altLang="en-US" sz="1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98024" y="4251828"/>
            <a:ext cx="3326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00" dirty="0" smtClean="0"/>
              <a:t>청약 철회는 구매일로부터 </a:t>
            </a:r>
            <a:r>
              <a:rPr lang="en-US" altLang="ko-KR" sz="600" dirty="0" smtClean="0"/>
              <a:t>7</a:t>
            </a:r>
            <a:r>
              <a:rPr lang="ko-KR" altLang="en-US" sz="600" dirty="0" smtClean="0"/>
              <a:t>일 이내 가능합니다</a:t>
            </a:r>
            <a:r>
              <a:rPr lang="en-US" altLang="ko-KR" sz="600" dirty="0" smtClean="0"/>
              <a:t>. </a:t>
            </a:r>
            <a:r>
              <a:rPr lang="en-US" altLang="ko-KR" sz="600" dirty="0" smtClean="0">
                <a:solidFill>
                  <a:srgbClr val="FF0000"/>
                </a:solidFill>
              </a:rPr>
              <a:t>(</a:t>
            </a:r>
            <a:r>
              <a:rPr lang="ko-KR" altLang="en-US" sz="600" dirty="0" smtClean="0">
                <a:solidFill>
                  <a:srgbClr val="FF0000"/>
                </a:solidFill>
              </a:rPr>
              <a:t>단</a:t>
            </a:r>
            <a:r>
              <a:rPr lang="en-US" altLang="ko-KR" sz="600" dirty="0" smtClean="0">
                <a:solidFill>
                  <a:srgbClr val="FF0000"/>
                </a:solidFill>
              </a:rPr>
              <a:t>, </a:t>
            </a:r>
            <a:r>
              <a:rPr lang="ko-KR" altLang="en-US" sz="600" dirty="0" smtClean="0">
                <a:solidFill>
                  <a:srgbClr val="FF0000"/>
                </a:solidFill>
              </a:rPr>
              <a:t>사용했을 경우 청약 철회 불가</a:t>
            </a:r>
            <a:r>
              <a:rPr lang="en-US" altLang="ko-KR" sz="6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ko-KR" altLang="en-US" sz="600" dirty="0" smtClean="0"/>
              <a:t>법정 대리인 동의 없이 미성년자 명의의 결제 수단을 통해 결제한 경우 취소할 수 있습니다</a:t>
            </a:r>
            <a:r>
              <a:rPr lang="en-US" altLang="ko-KR" sz="600" dirty="0" smtClean="0"/>
              <a:t>.</a:t>
            </a:r>
            <a:endParaRPr lang="ko-KR" altLang="en-US" sz="600" dirty="0"/>
          </a:p>
        </p:txBody>
      </p:sp>
      <p:sp>
        <p:nvSpPr>
          <p:cNvPr id="35" name="직사각형 34"/>
          <p:cNvSpPr/>
          <p:nvPr/>
        </p:nvSpPr>
        <p:spPr>
          <a:xfrm rot="10800000">
            <a:off x="2360059" y="2394389"/>
            <a:ext cx="2427684" cy="1872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/>
          <p:cNvSpPr/>
          <p:nvPr/>
        </p:nvSpPr>
        <p:spPr>
          <a:xfrm>
            <a:off x="1262973" y="3165763"/>
            <a:ext cx="914400" cy="62193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즉시 지급</a:t>
            </a:r>
            <a:endParaRPr lang="en-US" altLang="ko-KR" sz="1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ko-KR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이미지 영역</a:t>
            </a:r>
            <a:r>
              <a:rPr lang="en-US" altLang="ko-KR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1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2383442" y="2410897"/>
            <a:ext cx="2255822" cy="339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/>
          <p:cNvSpPr/>
          <p:nvPr/>
        </p:nvSpPr>
        <p:spPr>
          <a:xfrm>
            <a:off x="2383442" y="2788330"/>
            <a:ext cx="2255822" cy="339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/>
          <p:cNvSpPr/>
          <p:nvPr/>
        </p:nvSpPr>
        <p:spPr>
          <a:xfrm>
            <a:off x="2383442" y="3165763"/>
            <a:ext cx="2255822" cy="339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직사각형 46"/>
          <p:cNvSpPr/>
          <p:nvPr/>
        </p:nvSpPr>
        <p:spPr>
          <a:xfrm>
            <a:off x="2383442" y="3543196"/>
            <a:ext cx="2255822" cy="339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직사각형 49"/>
          <p:cNvSpPr/>
          <p:nvPr/>
        </p:nvSpPr>
        <p:spPr>
          <a:xfrm>
            <a:off x="2383442" y="3920629"/>
            <a:ext cx="2255822" cy="33997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직사각형 54"/>
          <p:cNvSpPr/>
          <p:nvPr/>
        </p:nvSpPr>
        <p:spPr>
          <a:xfrm flipH="1">
            <a:off x="4044847" y="2874883"/>
            <a:ext cx="531556" cy="166868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 dirty="0" smtClean="0">
                <a:solidFill>
                  <a:schemeClr val="bg1"/>
                </a:solidFill>
              </a:rPr>
              <a:t>보상 받기</a:t>
            </a:r>
            <a:endParaRPr lang="ko-KR" altLang="en-US" sz="600" b="1" dirty="0">
              <a:solidFill>
                <a:schemeClr val="bg1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 flipH="1">
            <a:off x="4044847" y="3629749"/>
            <a:ext cx="531556" cy="166868"/>
          </a:xfrm>
          <a:prstGeom prst="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</a:gra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 dirty="0" smtClean="0">
                <a:ln w="3175"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alpha val="40000"/>
                  </a:schemeClr>
                </a:solidFill>
              </a:rPr>
              <a:t>보상 받기</a:t>
            </a:r>
            <a:endParaRPr lang="ko-KR" altLang="en-US" sz="600" b="1" dirty="0">
              <a:ln w="3175"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60" name="직사각형 59"/>
          <p:cNvSpPr/>
          <p:nvPr/>
        </p:nvSpPr>
        <p:spPr>
          <a:xfrm flipH="1">
            <a:off x="4044847" y="4007182"/>
            <a:ext cx="531556" cy="166868"/>
          </a:xfrm>
          <a:prstGeom prst="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</a:gra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 dirty="0" smtClean="0">
                <a:ln w="3175"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alpha val="40000"/>
                  </a:schemeClr>
                </a:solidFill>
              </a:rPr>
              <a:t>보상 받기</a:t>
            </a:r>
            <a:endParaRPr lang="ko-KR" altLang="en-US" sz="600" b="1" dirty="0">
              <a:ln w="3175"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alpha val="40000"/>
                </a:schemeClr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 flipH="1">
            <a:off x="4044847" y="3247059"/>
            <a:ext cx="531556" cy="166868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 dirty="0" smtClean="0">
                <a:solidFill>
                  <a:schemeClr val="bg1"/>
                </a:solidFill>
              </a:rPr>
              <a:t>보상 받기</a:t>
            </a:r>
            <a:endParaRPr lang="ko-KR" altLang="en-US" sz="600" b="1" dirty="0">
              <a:solidFill>
                <a:schemeClr val="bg1"/>
              </a:solidFill>
            </a:endParaRPr>
          </a:p>
        </p:txBody>
      </p:sp>
      <p:sp>
        <p:nvSpPr>
          <p:cNvPr id="64" name="직사각형 63"/>
          <p:cNvSpPr/>
          <p:nvPr/>
        </p:nvSpPr>
        <p:spPr>
          <a:xfrm flipH="1">
            <a:off x="4044847" y="2501660"/>
            <a:ext cx="531556" cy="166868"/>
          </a:xfrm>
          <a:prstGeom prst="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</a:gradFill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600" b="1" dirty="0" smtClean="0">
                <a:ln w="3175"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alpha val="40000"/>
                  </a:schemeClr>
                </a:solidFill>
              </a:rPr>
              <a:t>수령 완료</a:t>
            </a:r>
            <a:endParaRPr lang="ko-KR" altLang="en-US" sz="600" b="1" dirty="0">
              <a:ln w="3175">
                <a:solidFill>
                  <a:schemeClr val="bg1">
                    <a:lumMod val="65000"/>
                  </a:schemeClr>
                </a:solidFill>
              </a:ln>
              <a:solidFill>
                <a:schemeClr val="bg1">
                  <a:alpha val="40000"/>
                </a:schemeClr>
              </a:solidFill>
            </a:endParaRPr>
          </a:p>
        </p:txBody>
      </p:sp>
      <p:grpSp>
        <p:nvGrpSpPr>
          <p:cNvPr id="63" name="그룹 62"/>
          <p:cNvGrpSpPr/>
          <p:nvPr/>
        </p:nvGrpSpPr>
        <p:grpSpPr>
          <a:xfrm>
            <a:off x="4572932" y="3445861"/>
            <a:ext cx="271532" cy="794167"/>
            <a:chOff x="611560" y="3426549"/>
            <a:chExt cx="504056" cy="1474243"/>
          </a:xfrm>
          <a:gradFill>
            <a:gsLst>
              <a:gs pos="0">
                <a:srgbClr val="FF0300"/>
              </a:gs>
              <a:gs pos="100000">
                <a:srgbClr val="FF0000"/>
              </a:gs>
              <a:gs pos="50000">
                <a:srgbClr val="4D0808"/>
              </a:gs>
            </a:gsLst>
            <a:lin ang="16200000" scaled="0"/>
          </a:gradFill>
        </p:grpSpPr>
        <p:sp>
          <p:nvSpPr>
            <p:cNvPr id="39" name="아래쪽 화살표 38"/>
            <p:cNvSpPr/>
            <p:nvPr/>
          </p:nvSpPr>
          <p:spPr>
            <a:xfrm>
              <a:off x="611560" y="3883170"/>
              <a:ext cx="504056" cy="1017622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아래쪽 화살표 66"/>
            <p:cNvSpPr/>
            <p:nvPr/>
          </p:nvSpPr>
          <p:spPr>
            <a:xfrm rot="10800000">
              <a:off x="611560" y="3426549"/>
              <a:ext cx="504056" cy="1017622"/>
            </a:xfrm>
            <a:prstGeom prst="down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5" name="모서리가 둥근 직사각형 64"/>
          <p:cNvSpPr/>
          <p:nvPr/>
        </p:nvSpPr>
        <p:spPr>
          <a:xfrm>
            <a:off x="4672694" y="2415660"/>
            <a:ext cx="72008" cy="27699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TextBox 65"/>
          <p:cNvSpPr txBox="1"/>
          <p:nvPr/>
        </p:nvSpPr>
        <p:spPr>
          <a:xfrm>
            <a:off x="2383442" y="2410897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r>
              <a:rPr lang="ko-KR" altLang="en-US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레벨 달성</a:t>
            </a:r>
            <a:endParaRPr lang="en-US" altLang="ko-KR" sz="8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383442" y="2566205"/>
            <a:ext cx="125226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1,000 </a:t>
            </a:r>
            <a:r>
              <a:rPr lang="ko-KR" altLang="en-US" sz="600" dirty="0" smtClean="0"/>
              <a:t>잼 </a:t>
            </a:r>
            <a:r>
              <a:rPr lang="en-US" altLang="ko-KR" sz="600" dirty="0" smtClean="0"/>
              <a:t>+ </a:t>
            </a:r>
            <a:r>
              <a:rPr lang="ko-KR" altLang="en-US" sz="600" dirty="0" smtClean="0"/>
              <a:t>희귀 </a:t>
            </a:r>
            <a:r>
              <a:rPr lang="ko-KR" altLang="en-US" sz="600" dirty="0" err="1" smtClean="0"/>
              <a:t>방어구</a:t>
            </a:r>
            <a:r>
              <a:rPr lang="ko-KR" altLang="en-US" sz="600" dirty="0" smtClean="0"/>
              <a:t> </a:t>
            </a:r>
            <a:r>
              <a:rPr lang="ko-KR" altLang="en-US" sz="600" dirty="0" err="1" smtClean="0"/>
              <a:t>소환권</a:t>
            </a:r>
            <a:endParaRPr lang="ko-KR" altLang="en-US" sz="600" dirty="0"/>
          </a:p>
        </p:txBody>
      </p:sp>
      <p:sp>
        <p:nvSpPr>
          <p:cNvPr id="74" name="TextBox 73"/>
          <p:cNvSpPr txBox="1"/>
          <p:nvPr/>
        </p:nvSpPr>
        <p:spPr>
          <a:xfrm>
            <a:off x="2383442" y="2788330"/>
            <a:ext cx="7441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레벨 달성</a:t>
            </a:r>
            <a:endParaRPr lang="en-US" altLang="ko-KR" sz="8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383442" y="2943638"/>
            <a:ext cx="125226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1,500 </a:t>
            </a:r>
            <a:r>
              <a:rPr lang="ko-KR" altLang="en-US" sz="600" dirty="0" smtClean="0"/>
              <a:t>잼 </a:t>
            </a:r>
            <a:r>
              <a:rPr lang="en-US" altLang="ko-KR" sz="600" dirty="0" smtClean="0"/>
              <a:t>+ </a:t>
            </a:r>
            <a:r>
              <a:rPr lang="ko-KR" altLang="en-US" sz="600" dirty="0" smtClean="0"/>
              <a:t>희귀 장</a:t>
            </a:r>
            <a:r>
              <a:rPr lang="ko-KR" altLang="en-US" sz="600" dirty="0"/>
              <a:t>신</a:t>
            </a:r>
            <a:r>
              <a:rPr lang="ko-KR" altLang="en-US" sz="600" dirty="0" smtClean="0"/>
              <a:t>구 </a:t>
            </a:r>
            <a:r>
              <a:rPr lang="ko-KR" altLang="en-US" sz="600" dirty="0" err="1" smtClean="0"/>
              <a:t>소환권</a:t>
            </a:r>
            <a:endParaRPr lang="ko-KR" altLang="en-US" sz="600" dirty="0"/>
          </a:p>
        </p:txBody>
      </p:sp>
      <p:sp>
        <p:nvSpPr>
          <p:cNvPr id="76" name="TextBox 75"/>
          <p:cNvSpPr txBox="1"/>
          <p:nvPr/>
        </p:nvSpPr>
        <p:spPr>
          <a:xfrm>
            <a:off x="2383442" y="3165763"/>
            <a:ext cx="7441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r>
              <a:rPr lang="ko-KR" altLang="en-US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레벨 달성</a:t>
            </a:r>
            <a:endParaRPr lang="en-US" altLang="ko-KR" sz="8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83442" y="3321071"/>
            <a:ext cx="125226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/>
              <a:t>2</a:t>
            </a:r>
            <a:r>
              <a:rPr lang="en-US" altLang="ko-KR" sz="600" dirty="0" smtClean="0"/>
              <a:t>,000 </a:t>
            </a:r>
            <a:r>
              <a:rPr lang="ko-KR" altLang="en-US" sz="600" dirty="0" smtClean="0"/>
              <a:t>잼 </a:t>
            </a:r>
            <a:r>
              <a:rPr lang="en-US" altLang="ko-KR" sz="600" dirty="0" smtClean="0"/>
              <a:t>+ </a:t>
            </a:r>
            <a:r>
              <a:rPr lang="ko-KR" altLang="en-US" sz="600" dirty="0" smtClean="0"/>
              <a:t>희귀 </a:t>
            </a:r>
            <a:r>
              <a:rPr lang="ko-KR" altLang="en-US" sz="600" dirty="0" err="1" smtClean="0"/>
              <a:t>룬스톤</a:t>
            </a:r>
            <a:r>
              <a:rPr lang="ko-KR" altLang="en-US" sz="600" dirty="0" smtClean="0"/>
              <a:t> </a:t>
            </a:r>
            <a:r>
              <a:rPr lang="ko-KR" altLang="en-US" sz="600" dirty="0" err="1" smtClean="0"/>
              <a:t>소환권</a:t>
            </a:r>
            <a:endParaRPr lang="ko-KR" altLang="en-US" sz="600" dirty="0"/>
          </a:p>
        </p:txBody>
      </p:sp>
      <p:sp>
        <p:nvSpPr>
          <p:cNvPr id="78" name="TextBox 77"/>
          <p:cNvSpPr txBox="1"/>
          <p:nvPr/>
        </p:nvSpPr>
        <p:spPr>
          <a:xfrm>
            <a:off x="2383442" y="3543196"/>
            <a:ext cx="7441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</a:t>
            </a:r>
            <a:r>
              <a:rPr lang="ko-KR" altLang="en-US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레벨 달성</a:t>
            </a:r>
            <a:endParaRPr lang="en-US" altLang="ko-KR" sz="8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383442" y="3698504"/>
            <a:ext cx="117532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 smtClean="0"/>
              <a:t>2,500 </a:t>
            </a:r>
            <a:r>
              <a:rPr lang="ko-KR" altLang="en-US" sz="600" dirty="0" smtClean="0"/>
              <a:t>잼 </a:t>
            </a:r>
            <a:r>
              <a:rPr lang="en-US" altLang="ko-KR" sz="600" dirty="0" smtClean="0"/>
              <a:t>+ </a:t>
            </a:r>
            <a:r>
              <a:rPr lang="ko-KR" altLang="en-US" sz="600" dirty="0" smtClean="0"/>
              <a:t>유</a:t>
            </a:r>
            <a:r>
              <a:rPr lang="ko-KR" altLang="en-US" sz="600" dirty="0"/>
              <a:t>일</a:t>
            </a:r>
            <a:r>
              <a:rPr lang="ko-KR" altLang="en-US" sz="600" dirty="0" smtClean="0"/>
              <a:t> 무기 </a:t>
            </a:r>
            <a:r>
              <a:rPr lang="ko-KR" altLang="en-US" sz="600" dirty="0" err="1" smtClean="0"/>
              <a:t>소환권</a:t>
            </a:r>
            <a:endParaRPr lang="ko-KR" altLang="en-US" sz="600" dirty="0"/>
          </a:p>
        </p:txBody>
      </p:sp>
      <p:sp>
        <p:nvSpPr>
          <p:cNvPr id="80" name="TextBox 79"/>
          <p:cNvSpPr txBox="1"/>
          <p:nvPr/>
        </p:nvSpPr>
        <p:spPr>
          <a:xfrm>
            <a:off x="2383442" y="3915065"/>
            <a:ext cx="7441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25</a:t>
            </a:r>
            <a:r>
              <a:rPr lang="ko-KR" altLang="en-US" sz="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레벨 달성</a:t>
            </a:r>
            <a:endParaRPr lang="en-US" altLang="ko-KR" sz="8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2383442" y="4070373"/>
            <a:ext cx="125226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" dirty="0"/>
              <a:t>3</a:t>
            </a:r>
            <a:r>
              <a:rPr lang="en-US" altLang="ko-KR" sz="600" dirty="0" smtClean="0"/>
              <a:t>,000 </a:t>
            </a:r>
            <a:r>
              <a:rPr lang="ko-KR" altLang="en-US" sz="600" dirty="0" smtClean="0"/>
              <a:t>잼 </a:t>
            </a:r>
            <a:r>
              <a:rPr lang="en-US" altLang="ko-KR" sz="600" dirty="0" smtClean="0"/>
              <a:t>+ </a:t>
            </a:r>
            <a:r>
              <a:rPr lang="ko-KR" altLang="en-US" sz="600" dirty="0" smtClean="0"/>
              <a:t>유일 </a:t>
            </a:r>
            <a:r>
              <a:rPr lang="ko-KR" altLang="en-US" sz="600" dirty="0" err="1" smtClean="0"/>
              <a:t>방어구</a:t>
            </a:r>
            <a:r>
              <a:rPr lang="ko-KR" altLang="en-US" sz="600" dirty="0" smtClean="0"/>
              <a:t> </a:t>
            </a:r>
            <a:r>
              <a:rPr lang="ko-KR" altLang="en-US" sz="600" dirty="0" err="1" smtClean="0"/>
              <a:t>소환권</a:t>
            </a:r>
            <a:endParaRPr lang="ko-KR" altLang="en-US" sz="600" dirty="0"/>
          </a:p>
        </p:txBody>
      </p:sp>
      <p:sp>
        <p:nvSpPr>
          <p:cNvPr id="82" name="직사각형 81"/>
          <p:cNvSpPr/>
          <p:nvPr/>
        </p:nvSpPr>
        <p:spPr>
          <a:xfrm>
            <a:off x="6012160" y="978406"/>
            <a:ext cx="2952328" cy="53309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4" name="그룹 93"/>
          <p:cNvGrpSpPr/>
          <p:nvPr/>
        </p:nvGrpSpPr>
        <p:grpSpPr>
          <a:xfrm>
            <a:off x="6406539" y="1233276"/>
            <a:ext cx="2071770" cy="836864"/>
            <a:chOff x="971600" y="5271063"/>
            <a:chExt cx="2071770" cy="836864"/>
          </a:xfrm>
        </p:grpSpPr>
        <p:sp>
          <p:nvSpPr>
            <p:cNvPr id="2" name="TextBox 1"/>
            <p:cNvSpPr txBox="1"/>
            <p:nvPr/>
          </p:nvSpPr>
          <p:spPr>
            <a:xfrm>
              <a:off x="983931" y="5707817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1000" dirty="0" smtClean="0">
                  <a:gradFill>
                    <a:gsLst>
                      <a:gs pos="0">
                        <a:srgbClr val="FFF200"/>
                      </a:gs>
                      <a:gs pos="45000">
                        <a:srgbClr val="FF7A00"/>
                      </a:gs>
                      <a:gs pos="70000">
                        <a:srgbClr val="FF0300"/>
                      </a:gs>
                      <a:gs pos="100000">
                        <a:srgbClr val="4D0808"/>
                      </a:gs>
                    </a:gsLst>
                    <a:lin ang="5400000" scaled="0"/>
                  </a:gradFill>
                </a:rPr>
                <a:t>당신의 폭풍 성장을</a:t>
              </a:r>
              <a:endParaRPr lang="en-US" altLang="ko-KR" sz="1000" dirty="0" smtClean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endParaRPr>
            </a:p>
            <a:p>
              <a:pPr algn="ctr"/>
              <a:r>
                <a:rPr lang="ko-KR" altLang="en-US" sz="1000" dirty="0" smtClean="0">
                  <a:gradFill>
                    <a:gsLst>
                      <a:gs pos="0">
                        <a:srgbClr val="FFF200"/>
                      </a:gs>
                      <a:gs pos="45000">
                        <a:srgbClr val="FF7A00"/>
                      </a:gs>
                      <a:gs pos="70000">
                        <a:srgbClr val="FF0300"/>
                      </a:gs>
                      <a:gs pos="100000">
                        <a:srgbClr val="4D0808"/>
                      </a:gs>
                    </a:gsLst>
                    <a:lin ang="5400000" scaled="0"/>
                  </a:gradFill>
                </a:rPr>
                <a:t>응원합니다</a:t>
              </a:r>
              <a:r>
                <a:rPr lang="en-US" altLang="ko-KR" sz="1000" dirty="0" smtClean="0">
                  <a:gradFill>
                    <a:gsLst>
                      <a:gs pos="0">
                        <a:srgbClr val="FFF200"/>
                      </a:gs>
                      <a:gs pos="45000">
                        <a:srgbClr val="FF7A00"/>
                      </a:gs>
                      <a:gs pos="70000">
                        <a:srgbClr val="FF0300"/>
                      </a:gs>
                      <a:gs pos="100000">
                        <a:srgbClr val="4D0808"/>
                      </a:gs>
                    </a:gsLst>
                    <a:lin ang="5400000" scaled="0"/>
                  </a:gradFill>
                </a:rPr>
                <a:t>.</a:t>
              </a:r>
              <a:endParaRPr lang="ko-KR" altLang="en-US" sz="1000" dirty="0">
                <a:gradFill>
                  <a:gsLst>
                    <a:gs pos="0">
                      <a:srgbClr val="FFF200"/>
                    </a:gs>
                    <a:gs pos="45000">
                      <a:srgbClr val="FF7A00"/>
                    </a:gs>
                    <a:gs pos="70000">
                      <a:srgbClr val="FF0300"/>
                    </a:gs>
                    <a:gs pos="100000">
                      <a:srgbClr val="4D0808"/>
                    </a:gs>
                  </a:gsLst>
                  <a:lin ang="5400000" scaled="0"/>
                </a:gradFill>
              </a:endParaRPr>
            </a:p>
          </p:txBody>
        </p:sp>
        <p:sp>
          <p:nvSpPr>
            <p:cNvPr id="83" name="직사각형 82"/>
            <p:cNvSpPr/>
            <p:nvPr/>
          </p:nvSpPr>
          <p:spPr>
            <a:xfrm>
              <a:off x="971600" y="5271063"/>
              <a:ext cx="914400" cy="327063"/>
            </a:xfrm>
            <a:prstGeom prst="rect">
              <a:avLst/>
            </a:prstGeom>
            <a:gradFill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6">
                    <a:lumMod val="5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</a:gradFill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b="1" dirty="0" smtClean="0">
                  <a:solidFill>
                    <a:schemeClr val="bg1"/>
                  </a:solidFill>
                </a:rPr>
                <a:t>구매하기 </a:t>
              </a:r>
              <a:r>
                <a:rPr lang="en-US" altLang="ko-KR" sz="1000" b="1" dirty="0" smtClean="0">
                  <a:solidFill>
                    <a:schemeClr val="bg1"/>
                  </a:solidFill>
                </a:rPr>
                <a:t>\3,300</a:t>
              </a:r>
              <a:endParaRPr lang="ko-KR" altLang="en-US" sz="1000" b="1" dirty="0">
                <a:solidFill>
                  <a:schemeClr val="bg1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161397" y="5311484"/>
              <a:ext cx="88197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 smtClean="0"/>
                <a:t>구매 완료 후 </a:t>
              </a:r>
              <a:endParaRPr lang="ko-KR" altLang="en-US" sz="9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377283" y="5784762"/>
              <a:ext cx="57099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 err="1" smtClean="0"/>
                <a:t>로</a:t>
              </a:r>
              <a:r>
                <a:rPr lang="ko-KR" altLang="en-US" sz="900" dirty="0" smtClean="0"/>
                <a:t> 변경</a:t>
              </a:r>
              <a:endParaRPr lang="ko-KR" altLang="en-US" sz="900" dirty="0"/>
            </a:p>
          </p:txBody>
        </p:sp>
      </p:grpSp>
      <p:grpSp>
        <p:nvGrpSpPr>
          <p:cNvPr id="89" name="그룹 88"/>
          <p:cNvGrpSpPr/>
          <p:nvPr/>
        </p:nvGrpSpPr>
        <p:grpSpPr>
          <a:xfrm>
            <a:off x="6406539" y="2389746"/>
            <a:ext cx="2150316" cy="533745"/>
            <a:chOff x="959268" y="5869717"/>
            <a:chExt cx="2150316" cy="533745"/>
          </a:xfrm>
        </p:grpSpPr>
        <p:sp>
          <p:nvSpPr>
            <p:cNvPr id="93" name="TextBox 92"/>
            <p:cNvSpPr txBox="1"/>
            <p:nvPr/>
          </p:nvSpPr>
          <p:spPr>
            <a:xfrm>
              <a:off x="959268" y="6172630"/>
              <a:ext cx="107273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900" dirty="0" smtClean="0"/>
                <a:t>순으로 버튼 변경</a:t>
              </a:r>
              <a:endParaRPr lang="ko-KR" altLang="en-US" sz="900" dirty="0"/>
            </a:p>
          </p:txBody>
        </p:sp>
        <p:cxnSp>
          <p:nvCxnSpPr>
            <p:cNvPr id="96" name="직선 연결선 95"/>
            <p:cNvCxnSpPr>
              <a:stCxn id="86" idx="3"/>
              <a:endCxn id="88" idx="1"/>
            </p:cNvCxnSpPr>
            <p:nvPr/>
          </p:nvCxnSpPr>
          <p:spPr>
            <a:xfrm>
              <a:off x="1639688" y="5976517"/>
              <a:ext cx="789476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직사각형 85"/>
            <p:cNvSpPr/>
            <p:nvPr/>
          </p:nvSpPr>
          <p:spPr>
            <a:xfrm>
              <a:off x="959268" y="5869717"/>
              <a:ext cx="680420" cy="213600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50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noFill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smtClean="0">
                  <a:ln w="3175">
                    <a:solidFill>
                      <a:schemeClr val="bg1">
                        <a:lumMod val="65000"/>
                      </a:schemeClr>
                    </a:solidFill>
                  </a:ln>
                  <a:solidFill>
                    <a:schemeClr val="bg1">
                      <a:alpha val="40000"/>
                    </a:schemeClr>
                  </a:solidFill>
                </a:rPr>
                <a:t>수령 완료</a:t>
              </a:r>
              <a:endParaRPr lang="ko-KR" altLang="en-US" sz="800" b="1" dirty="0">
                <a:ln w="3175"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alpha val="40000"/>
                  </a:schemeClr>
                </a:solidFill>
              </a:endParaRPr>
            </a:p>
          </p:txBody>
        </p:sp>
        <p:sp>
          <p:nvSpPr>
            <p:cNvPr id="87" name="직사각형 86"/>
            <p:cNvSpPr/>
            <p:nvPr/>
          </p:nvSpPr>
          <p:spPr>
            <a:xfrm>
              <a:off x="1700843" y="5869717"/>
              <a:ext cx="680420" cy="213600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smtClean="0">
                  <a:solidFill>
                    <a:schemeClr val="bg1"/>
                  </a:solidFill>
                </a:rPr>
                <a:t>보상 받기</a:t>
              </a:r>
              <a:endParaRPr lang="ko-KR" altLang="en-US" sz="800" b="1" dirty="0">
                <a:solidFill>
                  <a:schemeClr val="bg1"/>
                </a:solidFill>
              </a:endParaRPr>
            </a:p>
          </p:txBody>
        </p:sp>
        <p:sp>
          <p:nvSpPr>
            <p:cNvPr id="88" name="직사각형 87"/>
            <p:cNvSpPr/>
            <p:nvPr/>
          </p:nvSpPr>
          <p:spPr>
            <a:xfrm>
              <a:off x="2429164" y="5869717"/>
              <a:ext cx="680420" cy="213600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50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noFill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800" b="1" dirty="0" smtClean="0">
                  <a:ln w="3175">
                    <a:solidFill>
                      <a:schemeClr val="bg1">
                        <a:lumMod val="65000"/>
                      </a:schemeClr>
                    </a:solidFill>
                  </a:ln>
                  <a:solidFill>
                    <a:schemeClr val="bg1">
                      <a:alpha val="40000"/>
                    </a:schemeClr>
                  </a:solidFill>
                </a:rPr>
                <a:t>보상 받기</a:t>
              </a:r>
              <a:endParaRPr lang="ko-KR" altLang="en-US" sz="800" b="1" dirty="0">
                <a:ln w="3175"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alpha val="40000"/>
                  </a:schemeClr>
                </a:solidFill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6100763" y="1240172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1.</a:t>
            </a:r>
            <a:endParaRPr lang="ko-KR" altLang="en-US" sz="1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100763" y="2389746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2.</a:t>
            </a:r>
            <a:endParaRPr lang="ko-KR" altLang="en-US" sz="1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1159739" y="2695997"/>
            <a:ext cx="1119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총 </a:t>
            </a:r>
            <a:r>
              <a:rPr lang="en-US" altLang="ko-KR" sz="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20</a:t>
            </a:r>
            <a:r>
              <a:rPr lang="ko-KR" altLang="en-US" sz="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만원 </a:t>
            </a:r>
            <a:r>
              <a:rPr lang="ko-KR" altLang="en-US" sz="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상당의 아이템을</a:t>
            </a:r>
            <a:endParaRPr lang="en-US" altLang="ko-KR" sz="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레벨 달성에 따라 지급</a:t>
            </a:r>
            <a:endParaRPr lang="ko-KR" altLang="en-US" sz="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4" name="직사각형 103"/>
          <p:cNvSpPr/>
          <p:nvPr/>
        </p:nvSpPr>
        <p:spPr>
          <a:xfrm flipH="1">
            <a:off x="4557215" y="4275063"/>
            <a:ext cx="230528" cy="2305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b="1" dirty="0" smtClean="0">
                <a:solidFill>
                  <a:schemeClr val="bg1"/>
                </a:solidFill>
              </a:rPr>
              <a:t>X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53" name="타원 52"/>
          <p:cNvSpPr/>
          <p:nvPr/>
        </p:nvSpPr>
        <p:spPr>
          <a:xfrm>
            <a:off x="1115616" y="3756322"/>
            <a:ext cx="237728" cy="23772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1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  <p:sp>
        <p:nvSpPr>
          <p:cNvPr id="54" name="타원 53"/>
          <p:cNvSpPr/>
          <p:nvPr/>
        </p:nvSpPr>
        <p:spPr>
          <a:xfrm>
            <a:off x="3851920" y="2377682"/>
            <a:ext cx="237728" cy="23772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>
                <a:solidFill>
                  <a:schemeClr val="bg1"/>
                </a:solidFill>
              </a:rPr>
              <a:t>2</a:t>
            </a:r>
            <a:endParaRPr lang="ko-KR" alt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01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감사합니다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22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>
            <a:alpha val="40000"/>
          </a:srgbClr>
        </a:solidFill>
        <a:ln>
          <a:noFill/>
        </a:ln>
      </a:spPr>
      <a:bodyPr rtlCol="0" anchor="ctr"/>
      <a:lstStyle>
        <a:defPPr algn="ctr">
          <a:defRPr>
            <a:solidFill>
              <a:srgbClr val="FFFF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337</TotalTime>
  <Words>427</Words>
  <Application>Microsoft Office PowerPoint</Application>
  <PresentationFormat>화면 슬라이드 쇼(4:3)</PresentationFormat>
  <Paragraphs>137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NOX 패키지 아이템 UI 수정 제안서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kang</dc:creator>
  <cp:lastModifiedBy>kang</cp:lastModifiedBy>
  <cp:revision>22</cp:revision>
  <dcterms:created xsi:type="dcterms:W3CDTF">2016-08-16T05:45:16Z</dcterms:created>
  <dcterms:modified xsi:type="dcterms:W3CDTF">2016-08-17T02:29:34Z</dcterms:modified>
</cp:coreProperties>
</file>