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9"/>
  </p:notesMasterIdLst>
  <p:sldIdLst>
    <p:sldId id="256" r:id="rId2"/>
    <p:sldId id="273" r:id="rId3"/>
    <p:sldId id="260" r:id="rId4"/>
    <p:sldId id="262" r:id="rId5"/>
    <p:sldId id="264" r:id="rId6"/>
    <p:sldId id="293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295" r:id="rId20"/>
    <p:sldId id="296" r:id="rId21"/>
    <p:sldId id="297" r:id="rId22"/>
    <p:sldId id="306" r:id="rId23"/>
    <p:sldId id="307" r:id="rId24"/>
    <p:sldId id="310" r:id="rId25"/>
    <p:sldId id="299" r:id="rId26"/>
    <p:sldId id="308" r:id="rId27"/>
    <p:sldId id="272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17" autoAdjust="0"/>
    <p:restoredTop sz="94660"/>
  </p:normalViewPr>
  <p:slideViewPr>
    <p:cSldViewPr>
      <p:cViewPr>
        <p:scale>
          <a:sx n="125" d="100"/>
          <a:sy n="125" d="100"/>
        </p:scale>
        <p:origin x="132" y="216"/>
      </p:cViewPr>
      <p:guideLst>
        <p:guide orient="horz" pos="2115"/>
        <p:guide pos="14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2A9F-BEF3-499C-8B4F-52F4BAC0EBD9}" type="datetimeFigureOut">
              <a:rPr lang="ko-KR" altLang="en-US" smtClean="0"/>
              <a:t>2016-10-05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53964-7FA3-4388-92F4-D3BAC6BA21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382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71600" y="1988840"/>
            <a:ext cx="5040560" cy="72008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172400" y="6237312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1966E94B-B8B3-49B7-BA2A-D69158AD8987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6" name="Picture 2" descr="C:\Users\kang\Desktop\nox_ga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965" y="6018873"/>
            <a:ext cx="1966069" cy="30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0" y="2708920"/>
            <a:ext cx="6012160" cy="72008"/>
          </a:xfrm>
          <a:prstGeom prst="rect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3"/>
          </p:nvPr>
        </p:nvSpPr>
        <p:spPr>
          <a:xfrm>
            <a:off x="971601" y="1628800"/>
            <a:ext cx="5040560" cy="360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rgbClr val="454547"/>
                </a:solidFill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2" name="육각형 41"/>
          <p:cNvSpPr/>
          <p:nvPr/>
        </p:nvSpPr>
        <p:spPr>
          <a:xfrm rot="10800000">
            <a:off x="-252536" y="6055869"/>
            <a:ext cx="936106" cy="806990"/>
          </a:xfrm>
          <a:prstGeom prst="hexagon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육각형 43"/>
          <p:cNvSpPr/>
          <p:nvPr/>
        </p:nvSpPr>
        <p:spPr>
          <a:xfrm rot="10800000">
            <a:off x="-252535" y="5236718"/>
            <a:ext cx="936106" cy="806990"/>
          </a:xfrm>
          <a:prstGeom prst="hexagon">
            <a:avLst/>
          </a:prstGeom>
          <a:solidFill>
            <a:srgbClr val="409948">
              <a:alpha val="9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육각형 49"/>
          <p:cNvSpPr/>
          <p:nvPr/>
        </p:nvSpPr>
        <p:spPr>
          <a:xfrm rot="10800000">
            <a:off x="499295" y="4833223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육각형 51"/>
          <p:cNvSpPr/>
          <p:nvPr/>
        </p:nvSpPr>
        <p:spPr>
          <a:xfrm rot="10800000">
            <a:off x="499294" y="3194921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육각형 52"/>
          <p:cNvSpPr/>
          <p:nvPr/>
        </p:nvSpPr>
        <p:spPr>
          <a:xfrm rot="10800000">
            <a:off x="1244774" y="6072885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육각형 53"/>
          <p:cNvSpPr/>
          <p:nvPr/>
        </p:nvSpPr>
        <p:spPr>
          <a:xfrm rot="10800000">
            <a:off x="1244775" y="5253734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육각형 54"/>
          <p:cNvSpPr/>
          <p:nvPr/>
        </p:nvSpPr>
        <p:spPr>
          <a:xfrm rot="10800000">
            <a:off x="1244775" y="4434583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육각형 55"/>
          <p:cNvSpPr/>
          <p:nvPr/>
        </p:nvSpPr>
        <p:spPr>
          <a:xfrm rot="10800000">
            <a:off x="1244774" y="3615432"/>
            <a:ext cx="936106" cy="806990"/>
          </a:xfrm>
          <a:prstGeom prst="hexagon">
            <a:avLst/>
          </a:prstGeom>
          <a:solidFill>
            <a:srgbClr val="40994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육각형 56"/>
          <p:cNvSpPr/>
          <p:nvPr/>
        </p:nvSpPr>
        <p:spPr>
          <a:xfrm rot="10800000">
            <a:off x="1992412" y="5652374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육각형 58"/>
          <p:cNvSpPr/>
          <p:nvPr/>
        </p:nvSpPr>
        <p:spPr>
          <a:xfrm rot="10800000">
            <a:off x="1992413" y="4014072"/>
            <a:ext cx="936106" cy="806990"/>
          </a:xfrm>
          <a:prstGeom prst="hexagon">
            <a:avLst/>
          </a:prstGeom>
          <a:solidFill>
            <a:srgbClr val="40994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육각형 63"/>
          <p:cNvSpPr/>
          <p:nvPr/>
        </p:nvSpPr>
        <p:spPr>
          <a:xfrm rot="10800000">
            <a:off x="6243042" y="459656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육각형 64"/>
          <p:cNvSpPr/>
          <p:nvPr/>
        </p:nvSpPr>
        <p:spPr>
          <a:xfrm rot="10800000">
            <a:off x="6994872" y="2513614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육각형 66"/>
          <p:cNvSpPr/>
          <p:nvPr/>
        </p:nvSpPr>
        <p:spPr>
          <a:xfrm rot="10800000">
            <a:off x="6994873" y="875312"/>
            <a:ext cx="936106" cy="806990"/>
          </a:xfrm>
          <a:prstGeom prst="hexagon">
            <a:avLst/>
          </a:prstGeom>
          <a:solidFill>
            <a:srgbClr val="40994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육각형 69"/>
          <p:cNvSpPr/>
          <p:nvPr/>
        </p:nvSpPr>
        <p:spPr>
          <a:xfrm rot="10800000">
            <a:off x="7740353" y="2114974"/>
            <a:ext cx="936106" cy="806990"/>
          </a:xfrm>
          <a:prstGeom prst="hexagon">
            <a:avLst/>
          </a:prstGeom>
          <a:solidFill>
            <a:srgbClr val="40994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육각형 70"/>
          <p:cNvSpPr/>
          <p:nvPr/>
        </p:nvSpPr>
        <p:spPr>
          <a:xfrm rot="10800000">
            <a:off x="7740353" y="1295823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육각형 71"/>
          <p:cNvSpPr/>
          <p:nvPr/>
        </p:nvSpPr>
        <p:spPr>
          <a:xfrm rot="10800000">
            <a:off x="7740352" y="476672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육각형 73"/>
          <p:cNvSpPr/>
          <p:nvPr/>
        </p:nvSpPr>
        <p:spPr>
          <a:xfrm rot="10800000">
            <a:off x="8487991" y="1694463"/>
            <a:ext cx="936106" cy="806990"/>
          </a:xfrm>
          <a:prstGeom prst="hexagon">
            <a:avLst/>
          </a:prstGeom>
          <a:solidFill>
            <a:srgbClr val="40994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육각형 74"/>
          <p:cNvSpPr/>
          <p:nvPr/>
        </p:nvSpPr>
        <p:spPr>
          <a:xfrm rot="10800000">
            <a:off x="8487991" y="875312"/>
            <a:ext cx="936106" cy="806990"/>
          </a:xfrm>
          <a:prstGeom prst="hexagon">
            <a:avLst/>
          </a:prstGeom>
          <a:solidFill>
            <a:srgbClr val="40994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육각형 75"/>
          <p:cNvSpPr/>
          <p:nvPr/>
        </p:nvSpPr>
        <p:spPr>
          <a:xfrm rot="10800000">
            <a:off x="8487990" y="56161"/>
            <a:ext cx="936106" cy="806990"/>
          </a:xfrm>
          <a:prstGeom prst="hexagon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75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172400" y="6237312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1966E94B-B8B3-49B7-BA2A-D69158AD89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7" name="제목 1"/>
          <p:cNvSpPr>
            <a:spLocks noGrp="1"/>
          </p:cNvSpPr>
          <p:nvPr>
            <p:ph type="ctrTitle"/>
          </p:nvPr>
        </p:nvSpPr>
        <p:spPr>
          <a:xfrm>
            <a:off x="251520" y="247725"/>
            <a:ext cx="5760640" cy="72008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0" y="967805"/>
            <a:ext cx="6012160" cy="72008"/>
          </a:xfrm>
          <a:prstGeom prst="rect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" name="Picture 2" descr="C:\Users\kang\Desktop\nox_ga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411" y="232073"/>
            <a:ext cx="1966069" cy="30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27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8320185" y="113242"/>
            <a:ext cx="642938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fontAlgn="auto" latinLnBrk="1" hangingPunct="1">
              <a:spcBef>
                <a:spcPts val="0"/>
              </a:spcBef>
              <a:spcAft>
                <a:spcPts val="0"/>
              </a:spcAft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6CC690D1-9804-4816-A18A-6CF4B2232278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Rectangle 3"/>
          <p:cNvSpPr>
            <a:spLocks noChangeArrowheads="1"/>
          </p:cNvSpPr>
          <p:nvPr userDrawn="1"/>
        </p:nvSpPr>
        <p:spPr bwMode="auto">
          <a:xfrm>
            <a:off x="1165308" y="129911"/>
            <a:ext cx="2970214" cy="25241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ko-KR">
              <a:latin typeface="+mn-lt"/>
              <a:ea typeface="굴림" charset="-127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115971" y="129911"/>
            <a:ext cx="1049338" cy="252412"/>
          </a:xfrm>
          <a:prstGeom prst="rect">
            <a:avLst/>
          </a:prstGeom>
          <a:solidFill>
            <a:srgbClr val="4D4D4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bg1"/>
                </a:solidFill>
                <a:latin typeface="Tahoma" pitchFamily="34" charset="0"/>
                <a:ea typeface="HY중고딕" pitchFamily="18" charset="-127"/>
              </a:rPr>
              <a:t>Project</a:t>
            </a:r>
          </a:p>
        </p:txBody>
      </p:sp>
      <p:sp>
        <p:nvSpPr>
          <p:cNvPr id="19" name="Rectangle 4"/>
          <p:cNvSpPr>
            <a:spLocks noChangeArrowheads="1"/>
          </p:cNvSpPr>
          <p:nvPr userDrawn="1"/>
        </p:nvSpPr>
        <p:spPr bwMode="auto">
          <a:xfrm>
            <a:off x="4135522" y="129911"/>
            <a:ext cx="1047750" cy="252412"/>
          </a:xfrm>
          <a:prstGeom prst="rect">
            <a:avLst/>
          </a:prstGeom>
          <a:solidFill>
            <a:srgbClr val="4D4D4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bg1"/>
                </a:solidFill>
                <a:latin typeface="Tahoma" pitchFamily="34" charset="0"/>
                <a:ea typeface="HY중고딕" pitchFamily="18" charset="-127"/>
              </a:rPr>
              <a:t>Page Name</a:t>
            </a: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7227301" y="129911"/>
            <a:ext cx="1049337" cy="252412"/>
          </a:xfrm>
          <a:prstGeom prst="rect">
            <a:avLst/>
          </a:prstGeom>
          <a:solidFill>
            <a:srgbClr val="4D4D4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bg1"/>
                </a:solidFill>
                <a:latin typeface="Tahoma" pitchFamily="34" charset="0"/>
                <a:ea typeface="HY중고딕" pitchFamily="18" charset="-127"/>
              </a:rPr>
              <a:t>Page Number</a:t>
            </a:r>
          </a:p>
        </p:txBody>
      </p:sp>
      <p:sp>
        <p:nvSpPr>
          <p:cNvPr id="21" name="Rectangle 3"/>
          <p:cNvSpPr>
            <a:spLocks noChangeArrowheads="1"/>
          </p:cNvSpPr>
          <p:nvPr userDrawn="1"/>
        </p:nvSpPr>
        <p:spPr bwMode="auto">
          <a:xfrm>
            <a:off x="5183272" y="129911"/>
            <a:ext cx="2044029" cy="25241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ko-KR">
              <a:latin typeface="+mn-lt"/>
              <a:ea typeface="굴림" charset="-127"/>
            </a:endParaRPr>
          </a:p>
        </p:txBody>
      </p:sp>
      <p:sp>
        <p:nvSpPr>
          <p:cNvPr id="22" name="Rectangle 3"/>
          <p:cNvSpPr>
            <a:spLocks noChangeArrowheads="1"/>
          </p:cNvSpPr>
          <p:nvPr userDrawn="1"/>
        </p:nvSpPr>
        <p:spPr bwMode="auto">
          <a:xfrm>
            <a:off x="8276638" y="129911"/>
            <a:ext cx="720046" cy="25241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ko-KR">
              <a:latin typeface="+mn-lt"/>
              <a:ea typeface="굴림" charset="-127"/>
            </a:endParaRPr>
          </a:p>
        </p:txBody>
      </p:sp>
      <p:sp>
        <p:nvSpPr>
          <p:cNvPr id="23" name="텍스트 개체 틀 30"/>
          <p:cNvSpPr>
            <a:spLocks noGrp="1"/>
          </p:cNvSpPr>
          <p:nvPr>
            <p:ph type="body" sz="quarter" idx="13"/>
          </p:nvPr>
        </p:nvSpPr>
        <p:spPr>
          <a:xfrm>
            <a:off x="1185360" y="135745"/>
            <a:ext cx="2950162" cy="2407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>
                <a:solidFill>
                  <a:srgbClr val="454547"/>
                </a:solidFill>
              </a:defRPr>
            </a:lvl1pPr>
          </a:lstStyle>
          <a:p>
            <a:pPr lvl="0"/>
            <a:endParaRPr lang="ko-KR" altLang="en-US" dirty="0" smtClean="0"/>
          </a:p>
        </p:txBody>
      </p:sp>
      <p:sp>
        <p:nvSpPr>
          <p:cNvPr id="24" name="Rectangle 6"/>
          <p:cNvSpPr>
            <a:spLocks noChangeArrowheads="1"/>
          </p:cNvSpPr>
          <p:nvPr userDrawn="1"/>
        </p:nvSpPr>
        <p:spPr bwMode="auto">
          <a:xfrm>
            <a:off x="6824340" y="444070"/>
            <a:ext cx="2172344" cy="252413"/>
          </a:xfrm>
          <a:prstGeom prst="rect">
            <a:avLst/>
          </a:prstGeom>
          <a:solidFill>
            <a:srgbClr val="4D4D4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bg1"/>
                </a:solidFill>
                <a:latin typeface="Tahoma" pitchFamily="34" charset="0"/>
                <a:ea typeface="HY중고딕" pitchFamily="18" charset="-127"/>
              </a:rPr>
              <a:t>Description</a:t>
            </a:r>
          </a:p>
        </p:txBody>
      </p:sp>
      <p:sp>
        <p:nvSpPr>
          <p:cNvPr id="25" name="Rectangle 6"/>
          <p:cNvSpPr>
            <a:spLocks noChangeArrowheads="1"/>
          </p:cNvSpPr>
          <p:nvPr userDrawn="1"/>
        </p:nvSpPr>
        <p:spPr bwMode="auto">
          <a:xfrm>
            <a:off x="6824340" y="4365104"/>
            <a:ext cx="2172344" cy="252412"/>
          </a:xfrm>
          <a:prstGeom prst="rect">
            <a:avLst/>
          </a:prstGeom>
          <a:solidFill>
            <a:srgbClr val="4D4D4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bg1"/>
                </a:solidFill>
                <a:latin typeface="Tahoma" pitchFamily="34" charset="0"/>
                <a:ea typeface="HY중고딕" pitchFamily="18" charset="-127"/>
              </a:rPr>
              <a:t>Link Guide</a:t>
            </a:r>
          </a:p>
        </p:txBody>
      </p:sp>
      <p:sp>
        <p:nvSpPr>
          <p:cNvPr id="26" name="직사각형 25"/>
          <p:cNvSpPr/>
          <p:nvPr userDrawn="1"/>
        </p:nvSpPr>
        <p:spPr>
          <a:xfrm>
            <a:off x="103189" y="428625"/>
            <a:ext cx="6629052" cy="62865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</p:spTree>
    <p:extLst>
      <p:ext uri="{BB962C8B-B14F-4D97-AF65-F5344CB8AC3E}">
        <p14:creationId xmlns:p14="http://schemas.microsoft.com/office/powerpoint/2010/main" val="54709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51718" y="1975570"/>
            <a:ext cx="504056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1">
                <a:latin typeface="+mj-ea"/>
                <a:ea typeface="+mj-e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172400" y="6237312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1966E94B-B8B3-49B7-BA2A-D69158AD89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65918" y="2695650"/>
            <a:ext cx="6012160" cy="72008"/>
          </a:xfrm>
          <a:prstGeom prst="rect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Picture 2" descr="C:\Users\kang\Desktop\nox_ga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965" y="6018873"/>
            <a:ext cx="1966069" cy="30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74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172400" y="6237312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1966E94B-B8B3-49B7-BA2A-D69158AD89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0" y="0"/>
            <a:ext cx="6012160" cy="72008"/>
          </a:xfrm>
          <a:prstGeom prst="rect">
            <a:avLst/>
          </a:prstGeom>
          <a:solidFill>
            <a:srgbClr val="409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6012160" y="0"/>
            <a:ext cx="2160240" cy="72008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8172400" y="0"/>
            <a:ext cx="971600" cy="72008"/>
          </a:xfrm>
          <a:prstGeom prst="rect">
            <a:avLst/>
          </a:prstGeom>
          <a:solidFill>
            <a:srgbClr val="4545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/>
          <p:cNvGrpSpPr/>
          <p:nvPr/>
        </p:nvGrpSpPr>
        <p:grpSpPr>
          <a:xfrm>
            <a:off x="0" y="6794376"/>
            <a:ext cx="9144000" cy="72008"/>
            <a:chOff x="0" y="0"/>
            <a:chExt cx="9144000" cy="72008"/>
          </a:xfrm>
        </p:grpSpPr>
        <p:sp>
          <p:nvSpPr>
            <p:cNvPr id="13" name="직사각형 12"/>
            <p:cNvSpPr/>
            <p:nvPr userDrawn="1"/>
          </p:nvSpPr>
          <p:spPr>
            <a:xfrm>
              <a:off x="0" y="0"/>
              <a:ext cx="6012160" cy="72008"/>
            </a:xfrm>
            <a:prstGeom prst="rect">
              <a:avLst/>
            </a:prstGeom>
            <a:solidFill>
              <a:srgbClr val="4099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6012160" y="0"/>
              <a:ext cx="2160240" cy="72008"/>
            </a:xfrm>
            <a:prstGeom prst="rect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 userDrawn="1"/>
          </p:nvSpPr>
          <p:spPr>
            <a:xfrm>
              <a:off x="8172400" y="0"/>
              <a:ext cx="971600" cy="72008"/>
            </a:xfrm>
            <a:prstGeom prst="rect">
              <a:avLst/>
            </a:prstGeom>
            <a:solidFill>
              <a:srgbClr val="454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133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afe.naver.com/mobileno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4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afe.naver.com/mobileno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naver.com/mobileno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2.netmarble.net/#index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496" y="1988840"/>
            <a:ext cx="5976664" cy="720080"/>
          </a:xfrm>
        </p:spPr>
        <p:txBody>
          <a:bodyPr/>
          <a:lstStyle/>
          <a:p>
            <a:r>
              <a:rPr lang="en-US" altLang="ko-KR" dirty="0" smtClean="0"/>
              <a:t>NOX </a:t>
            </a:r>
            <a:r>
              <a:rPr lang="ko-KR" altLang="en-US" dirty="0" smtClean="0"/>
              <a:t>사전예약페이지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85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나만의 조합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연계스킬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매트릭스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조력자</a:t>
            </a:r>
            <a:endParaRPr lang="ko-KR" altLang="en-US" sz="1000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수호석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무한성장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20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나만의 조합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연계스킬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매트릭스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조력자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/>
              <a:t>수호석</a:t>
            </a:r>
            <a:endParaRPr lang="ko-KR" altLang="en-US" sz="1000" u="sng" dirty="0"/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무한성장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04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나만의 조합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연계스킬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매트릭스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조력자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수호석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무한성장</a:t>
            </a:r>
            <a:endParaRPr lang="ko-KR" altLang="en-US" sz="1000" u="sng" dirty="0"/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55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" name="평행 사변형 5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주요 시스템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평행 사변형 36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게임 모드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348" y="241313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균열</a:t>
            </a:r>
            <a:r>
              <a:rPr lang="en-US" altLang="ko-KR" sz="1000" u="sng" dirty="0" smtClean="0"/>
              <a:t>/</a:t>
            </a:r>
            <a:r>
              <a:rPr lang="ko-KR" altLang="en-US" sz="1000" u="sng" dirty="0" smtClean="0"/>
              <a:t>초월</a:t>
            </a:r>
            <a:endParaRPr lang="ko-KR" altLang="en-US" sz="1000" u="sng" dirty="0"/>
          </a:p>
        </p:txBody>
      </p:sp>
      <p:sp>
        <p:nvSpPr>
          <p:cNvPr id="49" name="TextBox 48"/>
          <p:cNvSpPr txBox="1"/>
          <p:nvPr/>
        </p:nvSpPr>
        <p:spPr>
          <a:xfrm>
            <a:off x="2915816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점령전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38250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정신지배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5422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결투장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06402" y="240619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수호레이드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62" name="타원 61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타원 62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3408002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3408002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순서도: 연결자 37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9" name="직사각형 38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순서도: 연결자 39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1" name="직사각형 40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172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" name="평행 사변형 5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주요 시스템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평행 사변형 36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게임 모드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348" y="241313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균열</a:t>
            </a:r>
            <a:r>
              <a:rPr lang="en-US" altLang="ko-KR" sz="1000" u="sng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초월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15816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/>
              <a:t>점령전</a:t>
            </a:r>
            <a:endParaRPr lang="ko-KR" altLang="en-US" sz="1000" u="sng" dirty="0"/>
          </a:p>
        </p:txBody>
      </p:sp>
      <p:sp>
        <p:nvSpPr>
          <p:cNvPr id="54" name="TextBox 53"/>
          <p:cNvSpPr txBox="1"/>
          <p:nvPr/>
        </p:nvSpPr>
        <p:spPr>
          <a:xfrm>
            <a:off x="3538250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정신지배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5422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결투장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06402" y="240619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수호레이드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62" name="타원 61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타원 62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순서도: 연결자 37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9" name="직사각형 38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순서도: 연결자 39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1" name="직사각형 40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0" name="직사각형 49"/>
          <p:cNvSpPr/>
          <p:nvPr/>
        </p:nvSpPr>
        <p:spPr>
          <a:xfrm>
            <a:off x="3408002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순서도: 연결자 50"/>
          <p:cNvSpPr/>
          <p:nvPr/>
        </p:nvSpPr>
        <p:spPr>
          <a:xfrm>
            <a:off x="3408002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42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" name="평행 사변형 5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주요 시스템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평행 사변형 36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게임 모드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348" y="241313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균열</a:t>
            </a:r>
            <a:r>
              <a:rPr lang="en-US" altLang="ko-KR" sz="1000" u="sng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초월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15816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점령전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38250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정신지배</a:t>
            </a:r>
            <a:endParaRPr lang="ko-KR" altLang="en-US" sz="1000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4275422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결투장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06402" y="240619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수호레이드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62" name="타원 61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타원 62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순서도: 연결자 37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9" name="직사각형 38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순서도: 연결자 39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1" name="직사각형 40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0" name="직사각형 49"/>
          <p:cNvSpPr/>
          <p:nvPr/>
        </p:nvSpPr>
        <p:spPr>
          <a:xfrm>
            <a:off x="3408002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순서도: 연결자 50"/>
          <p:cNvSpPr/>
          <p:nvPr/>
        </p:nvSpPr>
        <p:spPr>
          <a:xfrm>
            <a:off x="3408002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403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" name="평행 사변형 5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주요 시스템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평행 사변형 36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게임 모드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348" y="241313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균열</a:t>
            </a:r>
            <a:r>
              <a:rPr lang="en-US" altLang="ko-KR" sz="1000" u="sng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초월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15816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점령전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38250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정신지배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5422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결투장</a:t>
            </a:r>
            <a:endParaRPr lang="ko-KR" altLang="en-US" sz="1000" u="sng" dirty="0"/>
          </a:p>
        </p:txBody>
      </p:sp>
      <p:sp>
        <p:nvSpPr>
          <p:cNvPr id="58" name="TextBox 57"/>
          <p:cNvSpPr txBox="1"/>
          <p:nvPr/>
        </p:nvSpPr>
        <p:spPr>
          <a:xfrm>
            <a:off x="4906402" y="240619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수호레이드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62" name="타원 61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타원 62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순서도: 연결자 52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55" name="직사각형 54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순서도: 연결자 5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60" name="직사각형 5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순서도: 연결자 64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66" name="직사각형 65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순서도: 연결자 66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68" name="직사각형 67"/>
          <p:cNvSpPr/>
          <p:nvPr/>
        </p:nvSpPr>
        <p:spPr>
          <a:xfrm>
            <a:off x="3408002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순서도: 연결자 69"/>
          <p:cNvSpPr/>
          <p:nvPr/>
        </p:nvSpPr>
        <p:spPr>
          <a:xfrm>
            <a:off x="3408002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36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" name="평행 사변형 5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주요 시스템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평행 사변형 36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게임 모드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42348" y="241313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균열</a:t>
            </a:r>
            <a:r>
              <a:rPr lang="en-US" altLang="ko-KR" sz="1000" u="sng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초월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15816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점령전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38250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정신지배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5422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결투장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06402" y="240619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/>
              <a:t>수호레이드</a:t>
            </a:r>
            <a:endParaRPr lang="ko-KR" altLang="en-US" sz="1000" u="sng" dirty="0"/>
          </a:p>
        </p:txBody>
      </p:sp>
      <p:grpSp>
        <p:nvGrpSpPr>
          <p:cNvPr id="61" name="그룹 60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62" name="타원 61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타원 62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순서도: 연결자 37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9" name="직사각형 38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순서도: 연결자 39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1" name="직사각형 40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0" name="직사각형 49"/>
          <p:cNvSpPr/>
          <p:nvPr/>
        </p:nvSpPr>
        <p:spPr>
          <a:xfrm>
            <a:off x="3408002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순서도: 연결자 50"/>
          <p:cNvSpPr/>
          <p:nvPr/>
        </p:nvSpPr>
        <p:spPr>
          <a:xfrm>
            <a:off x="3408002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38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경품이벤트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rgbClr val="4D4D4F"/>
                </a:solidFill>
              </a:rPr>
              <a:t>경품이벤트</a:t>
            </a:r>
            <a:endParaRPr lang="ko-KR" altLang="en-US" sz="900" dirty="0">
              <a:solidFill>
                <a:srgbClr val="4D4D4F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1" name="그룹 50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7" name="그룹 56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59" name="타원형 설명선 58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8" name="직사각형 77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7704" y="1772816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공식카페 가입인사 하고 치킨 먹자</a:t>
            </a:r>
            <a:r>
              <a:rPr lang="en-US" altLang="ko-KR" sz="1200" b="1" dirty="0" smtClean="0"/>
              <a:t>!</a:t>
            </a:r>
            <a:endParaRPr lang="ko-KR" altLang="en-US" sz="1200" b="1" dirty="0"/>
          </a:p>
        </p:txBody>
      </p:sp>
      <p:sp>
        <p:nvSpPr>
          <p:cNvPr id="81" name="직사각형 80"/>
          <p:cNvSpPr/>
          <p:nvPr/>
        </p:nvSpPr>
        <p:spPr>
          <a:xfrm>
            <a:off x="2413350" y="3501008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3249825" y="3506643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096360" y="3502466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4932835" y="3508101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88969" y="4456694"/>
            <a:ext cx="4988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86" name="TextBox 85"/>
          <p:cNvSpPr txBox="1"/>
          <p:nvPr/>
        </p:nvSpPr>
        <p:spPr>
          <a:xfrm>
            <a:off x="2456251" y="41851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BBQ </a:t>
            </a:r>
          </a:p>
          <a:p>
            <a:pPr algn="ctr"/>
            <a:r>
              <a:rPr lang="ko-KR" altLang="en-US" sz="800" b="1" dirty="0" smtClean="0"/>
              <a:t>치킨세트</a:t>
            </a:r>
            <a:endParaRPr lang="ko-KR" altLang="en-US" sz="8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3223307" y="4193694"/>
            <a:ext cx="734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문화상품권 </a:t>
            </a:r>
            <a:endParaRPr lang="en-US" altLang="ko-KR" sz="800" b="1" dirty="0"/>
          </a:p>
          <a:p>
            <a:pPr algn="ctr"/>
            <a:r>
              <a:rPr lang="en-US" altLang="ko-KR" sz="800" b="1" dirty="0" smtClean="0"/>
              <a:t>5000</a:t>
            </a:r>
            <a:r>
              <a:rPr lang="ko-KR" altLang="en-US" sz="800" b="1" dirty="0" smtClean="0"/>
              <a:t>원</a:t>
            </a:r>
            <a:endParaRPr lang="ko-KR" altLang="en-US" sz="8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4008517" y="4193694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err="1" smtClean="0"/>
              <a:t>스타벅스</a:t>
            </a:r>
            <a:endParaRPr lang="en-US" altLang="ko-KR" sz="800" b="1" dirty="0" smtClean="0"/>
          </a:p>
          <a:p>
            <a:pPr algn="ctr"/>
            <a:r>
              <a:rPr lang="ko-KR" altLang="en-US" sz="800" b="1" dirty="0" err="1" smtClean="0"/>
              <a:t>아메리카노</a:t>
            </a:r>
            <a:r>
              <a:rPr lang="en-US" altLang="ko-KR" sz="800" b="1" dirty="0" smtClean="0"/>
              <a:t>tall</a:t>
            </a:r>
            <a:endParaRPr lang="ko-KR" altLang="en-US" sz="8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4967985" y="419369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err="1" smtClean="0"/>
              <a:t>바나나맛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우</a:t>
            </a:r>
            <a:r>
              <a:rPr lang="ko-KR" altLang="en-US" sz="800" b="1" dirty="0"/>
              <a:t>유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332581" y="4456694"/>
            <a:ext cx="4988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(50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92" name="TextBox 91"/>
          <p:cNvSpPr txBox="1"/>
          <p:nvPr/>
        </p:nvSpPr>
        <p:spPr>
          <a:xfrm>
            <a:off x="4150662" y="4465240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(100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93" name="TextBox 92"/>
          <p:cNvSpPr txBox="1"/>
          <p:nvPr/>
        </p:nvSpPr>
        <p:spPr>
          <a:xfrm>
            <a:off x="4995502" y="4439602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(150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95" name="TextBox 94"/>
          <p:cNvSpPr txBox="1"/>
          <p:nvPr/>
        </p:nvSpPr>
        <p:spPr>
          <a:xfrm>
            <a:off x="2752829" y="282853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공식카페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가입하</a:t>
            </a:r>
            <a:r>
              <a:rPr lang="ko-KR" altLang="en-US" sz="800" b="1" dirty="0"/>
              <a:t>기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689966" y="2780589"/>
            <a:ext cx="66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[</a:t>
            </a:r>
            <a:r>
              <a:rPr lang="ko-KR" altLang="en-US" sz="800" b="1" dirty="0" smtClean="0"/>
              <a:t>가입인사</a:t>
            </a:r>
            <a:r>
              <a:rPr lang="en-US" altLang="ko-KR" sz="800" b="1" dirty="0" smtClean="0"/>
              <a:t>]</a:t>
            </a:r>
          </a:p>
          <a:p>
            <a:pPr algn="ctr"/>
            <a:r>
              <a:rPr lang="ko-KR" altLang="en-US" sz="800" b="1" dirty="0" smtClean="0"/>
              <a:t>게시판에 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글 작성</a:t>
            </a:r>
            <a:endParaRPr lang="ko-KR" altLang="en-US" sz="8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4701601" y="2823146"/>
            <a:ext cx="734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추첨을 통해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경품 지급</a:t>
            </a:r>
            <a:endParaRPr lang="ko-KR" altLang="en-US" sz="800" b="1" dirty="0"/>
          </a:p>
        </p:txBody>
      </p:sp>
      <p:sp>
        <p:nvSpPr>
          <p:cNvPr id="11" name="갈매기형 수장 10"/>
          <p:cNvSpPr/>
          <p:nvPr/>
        </p:nvSpPr>
        <p:spPr>
          <a:xfrm>
            <a:off x="3450508" y="2708920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갈매기형 수장 93"/>
          <p:cNvSpPr/>
          <p:nvPr/>
        </p:nvSpPr>
        <p:spPr>
          <a:xfrm>
            <a:off x="4472371" y="2708920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8" name="갈매기형 수장 97"/>
          <p:cNvSpPr/>
          <p:nvPr/>
        </p:nvSpPr>
        <p:spPr>
          <a:xfrm>
            <a:off x="2448330" y="2708920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907704" y="476753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※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유의사항</a:t>
            </a:r>
            <a:endParaRPr lang="en-US" altLang="ko-KR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- 12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월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00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일  공식 카페를 통해 당첨자 발표 예정입니다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당첨 관련하여 자세한 사항은 공식카페를 참고하여 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010208" y="2026731"/>
            <a:ext cx="31149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 smtClean="0"/>
              <a:t>공식 카페에서 </a:t>
            </a:r>
            <a:r>
              <a:rPr lang="en-US" altLang="ko-KR" sz="800" b="1" dirty="0" smtClean="0"/>
              <a:t>[</a:t>
            </a:r>
            <a:r>
              <a:rPr lang="ko-KR" altLang="en-US" sz="800" b="1" dirty="0" smtClean="0"/>
              <a:t>가입인사</a:t>
            </a:r>
            <a:r>
              <a:rPr lang="en-US" altLang="ko-KR" sz="800" b="1" dirty="0" smtClean="0"/>
              <a:t>] </a:t>
            </a:r>
            <a:r>
              <a:rPr lang="ko-KR" altLang="en-US" sz="800" b="1" dirty="0" smtClean="0"/>
              <a:t>작성하면 추첨을 통해 경품을 드려요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2121872" y="2334072"/>
            <a:ext cx="23198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00</a:t>
            </a:r>
            <a:r>
              <a:rPr lang="ko-KR" altLang="en-US" sz="900" b="1" dirty="0" smtClean="0"/>
              <a:t>일 까지</a:t>
            </a:r>
            <a:endParaRPr lang="ko-KR" altLang="en-US" sz="9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공식카페 이벤트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이벤트 기간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이벤트 응모방법 설명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이벤트 경품 이미지 및 추천인원수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이벤트 유의사항</a:t>
            </a:r>
            <a:endParaRPr lang="en-US" altLang="ko-KR" sz="8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907704" y="1707526"/>
            <a:ext cx="3240360" cy="5346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순서도: 연결자 60"/>
          <p:cNvSpPr/>
          <p:nvPr/>
        </p:nvSpPr>
        <p:spPr>
          <a:xfrm>
            <a:off x="1907704" y="161156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62" name="직사각형 61"/>
          <p:cNvSpPr/>
          <p:nvPr/>
        </p:nvSpPr>
        <p:spPr>
          <a:xfrm>
            <a:off x="2195736" y="2297580"/>
            <a:ext cx="2276635" cy="267324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순서도: 연결자 62"/>
          <p:cNvSpPr/>
          <p:nvPr/>
        </p:nvSpPr>
        <p:spPr>
          <a:xfrm>
            <a:off x="2195736" y="220161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64" name="직사각형 63"/>
          <p:cNvSpPr/>
          <p:nvPr/>
        </p:nvSpPr>
        <p:spPr>
          <a:xfrm>
            <a:off x="2208205" y="2646926"/>
            <a:ext cx="3443915" cy="68978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순서도: 연결자 64"/>
          <p:cNvSpPr/>
          <p:nvPr/>
        </p:nvSpPr>
        <p:spPr>
          <a:xfrm>
            <a:off x="2208205" y="255096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66" name="직사각형 65"/>
          <p:cNvSpPr/>
          <p:nvPr/>
        </p:nvSpPr>
        <p:spPr>
          <a:xfrm>
            <a:off x="2208205" y="3428139"/>
            <a:ext cx="3443915" cy="1267933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순서도: 연결자 66"/>
          <p:cNvSpPr/>
          <p:nvPr/>
        </p:nvSpPr>
        <p:spPr>
          <a:xfrm>
            <a:off x="2208205" y="333217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68" name="직사각형 67"/>
          <p:cNvSpPr/>
          <p:nvPr/>
        </p:nvSpPr>
        <p:spPr>
          <a:xfrm>
            <a:off x="1968008" y="4780259"/>
            <a:ext cx="3443915" cy="52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순서도: 연결자 68"/>
          <p:cNvSpPr/>
          <p:nvPr/>
        </p:nvSpPr>
        <p:spPr>
          <a:xfrm>
            <a:off x="1968008" y="468429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305876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모바일</a:t>
            </a:r>
            <a:r>
              <a:rPr lang="ko-KR" altLang="en-US" dirty="0" smtClean="0"/>
              <a:t> 페이지 레이아웃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336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웹페이지</a:t>
            </a:r>
            <a:r>
              <a:rPr lang="ko-KR" altLang="en-US" dirty="0"/>
              <a:t> </a:t>
            </a:r>
            <a:r>
              <a:rPr lang="ko-KR" altLang="en-US" dirty="0" smtClean="0"/>
              <a:t>레이아웃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7035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레이아웃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39" name="직사각형 38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581296" y="3130723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상세 내용 참고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그룹 2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" name="그룹 15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19" name="타원형 설명선 18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6831143" y="764704"/>
            <a:ext cx="21602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HOME</a:t>
            </a:r>
            <a:r>
              <a:rPr lang="ko-KR" altLang="en-US" sz="800" dirty="0" smtClean="0"/>
              <a:t>으로 이동 </a:t>
            </a:r>
            <a:r>
              <a:rPr lang="en-US" altLang="ko-KR" sz="800" dirty="0" smtClean="0"/>
              <a:t>– </a:t>
            </a:r>
            <a:r>
              <a:rPr lang="en-US" altLang="ko-KR" sz="800" dirty="0" smtClean="0"/>
              <a:t>21</a:t>
            </a:r>
            <a:r>
              <a:rPr lang="ko-KR" altLang="en-US" sz="800" dirty="0" smtClean="0"/>
              <a:t>페이지로 </a:t>
            </a:r>
            <a:r>
              <a:rPr lang="ko-KR" altLang="en-US" sz="800" dirty="0" smtClean="0"/>
              <a:t>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사전예약으로 이동 </a:t>
            </a:r>
            <a:r>
              <a:rPr lang="en-US" altLang="ko-KR" sz="800" dirty="0" smtClean="0"/>
              <a:t>– </a:t>
            </a:r>
            <a:r>
              <a:rPr lang="en-US" altLang="ko-KR" sz="800" dirty="0" smtClean="0"/>
              <a:t>22</a:t>
            </a:r>
            <a:r>
              <a:rPr lang="ko-KR" altLang="en-US" sz="800" dirty="0" smtClean="0"/>
              <a:t>페이지로 </a:t>
            </a:r>
            <a:r>
              <a:rPr lang="ko-KR" altLang="en-US" sz="800" dirty="0" smtClean="0"/>
              <a:t>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3 </a:t>
            </a:r>
            <a:r>
              <a:rPr lang="ko-KR" altLang="en-US" sz="800" dirty="0" smtClean="0"/>
              <a:t>게임소개 페이지로 이동 </a:t>
            </a:r>
            <a:r>
              <a:rPr lang="en-US" altLang="ko-KR" sz="800" dirty="0" smtClean="0"/>
              <a:t>– </a:t>
            </a:r>
            <a:r>
              <a:rPr lang="en-US" altLang="ko-KR" sz="800" dirty="0" smtClean="0"/>
              <a:t>25</a:t>
            </a:r>
            <a:r>
              <a:rPr lang="ko-KR" altLang="en-US" sz="800" dirty="0" smtClean="0"/>
              <a:t>페</a:t>
            </a:r>
            <a:r>
              <a:rPr lang="ko-KR" altLang="en-US" sz="800" dirty="0" smtClean="0"/>
              <a:t>이지로 </a:t>
            </a:r>
            <a:r>
              <a:rPr lang="ko-KR" altLang="en-US" sz="800" dirty="0" smtClean="0"/>
              <a:t>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4.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경품이벤트 </a:t>
            </a:r>
            <a:r>
              <a:rPr lang="en-US" altLang="ko-KR" sz="800" dirty="0" smtClean="0"/>
              <a:t>– 18</a:t>
            </a:r>
            <a:r>
              <a:rPr lang="ko-KR" altLang="en-US" sz="800" dirty="0" smtClean="0"/>
              <a:t>페이지로 이동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5.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공식카페로 이동</a:t>
            </a:r>
            <a:endParaRPr lang="en-US" altLang="ko-KR" sz="800" dirty="0" smtClean="0"/>
          </a:p>
          <a:p>
            <a:r>
              <a:rPr lang="en-US" altLang="ko-KR" sz="800" dirty="0">
                <a:hlinkClick r:id="rId4"/>
              </a:rPr>
              <a:t>http://cafe.naver.com/mobilenox</a:t>
            </a:r>
            <a:endParaRPr lang="en-US" altLang="ko-KR" sz="800" dirty="0"/>
          </a:p>
          <a:p>
            <a:r>
              <a:rPr lang="en-US" altLang="ko-KR" sz="800" dirty="0"/>
              <a:t>(</a:t>
            </a:r>
            <a:r>
              <a:rPr lang="ko-KR" altLang="en-US" sz="800" dirty="0"/>
              <a:t>현재 비공개 카페로 접근 불가</a:t>
            </a:r>
            <a:r>
              <a:rPr lang="en-US" altLang="ko-KR" sz="800" dirty="0"/>
              <a:t>)</a:t>
            </a:r>
          </a:p>
          <a:p>
            <a:endParaRPr lang="en-US" altLang="ko-KR" sz="800" dirty="0" smtClean="0"/>
          </a:p>
          <a:p>
            <a:r>
              <a:rPr lang="en-US" altLang="ko-KR" sz="800" dirty="0" smtClean="0"/>
              <a:t>6. </a:t>
            </a:r>
            <a:r>
              <a:rPr lang="ko-KR" altLang="en-US" sz="800" dirty="0" err="1" smtClean="0"/>
              <a:t>페이스북</a:t>
            </a:r>
            <a:r>
              <a:rPr lang="ko-KR" altLang="en-US" sz="800" dirty="0" smtClean="0"/>
              <a:t> 공유하기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7. </a:t>
            </a:r>
            <a:r>
              <a:rPr lang="ko-KR" altLang="en-US" sz="800" dirty="0" err="1" smtClean="0"/>
              <a:t>카카오톡</a:t>
            </a:r>
            <a:r>
              <a:rPr lang="ko-KR" altLang="en-US" sz="800" dirty="0" smtClean="0"/>
              <a:t> 공유하기</a:t>
            </a:r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 smtClean="0"/>
          </a:p>
        </p:txBody>
      </p:sp>
      <p:sp>
        <p:nvSpPr>
          <p:cNvPr id="21" name="직사각형 20"/>
          <p:cNvSpPr/>
          <p:nvPr/>
        </p:nvSpPr>
        <p:spPr>
          <a:xfrm>
            <a:off x="1762924" y="1059827"/>
            <a:ext cx="432048" cy="3960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순서도: 연결자 21"/>
          <p:cNvSpPr/>
          <p:nvPr/>
        </p:nvSpPr>
        <p:spPr>
          <a:xfrm>
            <a:off x="1762924" y="96386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23" name="직사각형 22"/>
          <p:cNvSpPr/>
          <p:nvPr/>
        </p:nvSpPr>
        <p:spPr>
          <a:xfrm>
            <a:off x="2255266" y="1052736"/>
            <a:ext cx="432048" cy="3960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순서도: 연결자 23"/>
          <p:cNvSpPr/>
          <p:nvPr/>
        </p:nvSpPr>
        <p:spPr>
          <a:xfrm>
            <a:off x="2255266" y="95677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25" name="직사각형 24"/>
          <p:cNvSpPr/>
          <p:nvPr/>
        </p:nvSpPr>
        <p:spPr>
          <a:xfrm>
            <a:off x="2897411" y="1052736"/>
            <a:ext cx="432048" cy="3960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순서도: 연결자 25"/>
          <p:cNvSpPr/>
          <p:nvPr/>
        </p:nvSpPr>
        <p:spPr>
          <a:xfrm>
            <a:off x="2897411" y="95677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27" name="직사각형 26"/>
          <p:cNvSpPr/>
          <p:nvPr/>
        </p:nvSpPr>
        <p:spPr>
          <a:xfrm>
            <a:off x="3539557" y="1052736"/>
            <a:ext cx="432048" cy="3960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순서도: 연결자 27"/>
          <p:cNvSpPr/>
          <p:nvPr/>
        </p:nvSpPr>
        <p:spPr>
          <a:xfrm>
            <a:off x="3539557" y="95677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30" name="직사각형 29"/>
          <p:cNvSpPr/>
          <p:nvPr/>
        </p:nvSpPr>
        <p:spPr>
          <a:xfrm>
            <a:off x="4178919" y="1052736"/>
            <a:ext cx="432048" cy="3960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순서도: 연결자 30"/>
          <p:cNvSpPr/>
          <p:nvPr/>
        </p:nvSpPr>
        <p:spPr>
          <a:xfrm>
            <a:off x="4178919" y="95677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32" name="직사각형 31"/>
          <p:cNvSpPr/>
          <p:nvPr/>
        </p:nvSpPr>
        <p:spPr>
          <a:xfrm>
            <a:off x="4723726" y="1130244"/>
            <a:ext cx="231373" cy="254482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순서도: 연결자 32"/>
          <p:cNvSpPr/>
          <p:nvPr/>
        </p:nvSpPr>
        <p:spPr>
          <a:xfrm>
            <a:off x="4723726" y="103428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41" name="직사각형 40"/>
          <p:cNvSpPr/>
          <p:nvPr/>
        </p:nvSpPr>
        <p:spPr>
          <a:xfrm>
            <a:off x="4942110" y="1130244"/>
            <a:ext cx="231373" cy="254482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순서도: 연결자 42"/>
          <p:cNvSpPr/>
          <p:nvPr/>
        </p:nvSpPr>
        <p:spPr>
          <a:xfrm>
            <a:off x="4942110" y="103428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7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443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HOME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34" name="직사각형 33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tx1"/>
                </a:solidFill>
              </a:rPr>
              <a:t>사전예약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" name="그룹 43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6" name="그룹 45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47" name="타원 46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48" name="타원형 설명선 47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49" name="그룹 48"/>
          <p:cNvGrpSpPr/>
          <p:nvPr/>
        </p:nvGrpSpPr>
        <p:grpSpPr>
          <a:xfrm>
            <a:off x="3231740" y="3384228"/>
            <a:ext cx="504728" cy="504728"/>
            <a:chOff x="3024456" y="2566160"/>
            <a:chExt cx="718824" cy="718824"/>
          </a:xfrm>
        </p:grpSpPr>
        <p:sp>
          <p:nvSpPr>
            <p:cNvPr id="50" name="타원 49"/>
            <p:cNvSpPr/>
            <p:nvPr/>
          </p:nvSpPr>
          <p:spPr>
            <a:xfrm>
              <a:off x="3024456" y="2566160"/>
              <a:ext cx="718824" cy="718824"/>
            </a:xfrm>
            <a:prstGeom prst="ellipse">
              <a:avLst/>
            </a:prstGeom>
            <a:noFill/>
            <a:ln w="38100"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이등변 삼각형 50"/>
            <p:cNvSpPr/>
            <p:nvPr/>
          </p:nvSpPr>
          <p:spPr>
            <a:xfrm rot="5400000">
              <a:off x="3238496" y="2761390"/>
              <a:ext cx="380902" cy="328364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2027627" y="1878498"/>
            <a:ext cx="2769028" cy="553998"/>
            <a:chOff x="2075080" y="998686"/>
            <a:chExt cx="2769028" cy="553998"/>
          </a:xfrm>
        </p:grpSpPr>
        <p:sp>
          <p:nvSpPr>
            <p:cNvPr id="53" name="TextBox 52"/>
            <p:cNvSpPr txBox="1"/>
            <p:nvPr/>
          </p:nvSpPr>
          <p:spPr>
            <a:xfrm>
              <a:off x="2075080" y="1244907"/>
              <a:ext cx="2769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400" dirty="0" smtClean="0"/>
                <a:t>무한성장 </a:t>
              </a:r>
              <a:r>
                <a:rPr lang="en-US" altLang="ko-KR" sz="1400" dirty="0" smtClean="0"/>
                <a:t>RPG </a:t>
              </a:r>
              <a:r>
                <a:rPr lang="ko-KR" altLang="en-US" sz="1400" dirty="0" smtClean="0"/>
                <a:t>끝나지 않는 </a:t>
              </a:r>
              <a:r>
                <a:rPr lang="en-US" altLang="ko-KR" sz="1400" dirty="0" smtClean="0"/>
                <a:t>NOX</a:t>
              </a:r>
              <a:endParaRPr lang="ko-KR" altLang="en-US" sz="14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55528" y="998686"/>
              <a:ext cx="16081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00" dirty="0" smtClean="0"/>
                <a:t>11</a:t>
              </a:r>
              <a:r>
                <a:rPr lang="ko-KR" altLang="en-US" sz="1000" dirty="0" smtClean="0"/>
                <a:t>월 </a:t>
              </a:r>
              <a:r>
                <a:rPr lang="en-US" altLang="ko-KR" sz="1000" dirty="0" smtClean="0"/>
                <a:t>1</a:t>
              </a:r>
              <a:r>
                <a:rPr lang="ko-KR" altLang="en-US" sz="1000" dirty="0" smtClean="0"/>
                <a:t>일 </a:t>
              </a:r>
              <a:r>
                <a:rPr lang="en-US" altLang="ko-KR" sz="1000" dirty="0" smtClean="0"/>
                <a:t>~ </a:t>
              </a:r>
              <a:r>
                <a:rPr lang="ko-KR" altLang="en-US" sz="1000" dirty="0" smtClean="0"/>
                <a:t>출시 전 까지</a:t>
              </a:r>
              <a:endParaRPr lang="ko-KR" altLang="en-US" sz="1000" dirty="0"/>
            </a:p>
          </p:txBody>
        </p:sp>
      </p:grpSp>
      <p:sp>
        <p:nvSpPr>
          <p:cNvPr id="61" name="직사각형 60"/>
          <p:cNvSpPr/>
          <p:nvPr/>
        </p:nvSpPr>
        <p:spPr>
          <a:xfrm>
            <a:off x="2094975" y="2879659"/>
            <a:ext cx="2778258" cy="1513867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2595179" y="1833342"/>
            <a:ext cx="1633925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순서도: 연결자 24"/>
          <p:cNvSpPr/>
          <p:nvPr/>
        </p:nvSpPr>
        <p:spPr>
          <a:xfrm>
            <a:off x="2595179" y="173737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26" name="직사각형 25"/>
          <p:cNvSpPr/>
          <p:nvPr/>
        </p:nvSpPr>
        <p:spPr>
          <a:xfrm>
            <a:off x="1944456" y="2141119"/>
            <a:ext cx="2935371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순서도: 연결자 26"/>
          <p:cNvSpPr/>
          <p:nvPr/>
        </p:nvSpPr>
        <p:spPr>
          <a:xfrm>
            <a:off x="1931663" y="2045155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28" name="직사각형 27"/>
          <p:cNvSpPr/>
          <p:nvPr/>
        </p:nvSpPr>
        <p:spPr>
          <a:xfrm>
            <a:off x="1897136" y="2771859"/>
            <a:ext cx="3056085" cy="1665254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순서도: 연결자 28"/>
          <p:cNvSpPr/>
          <p:nvPr/>
        </p:nvSpPr>
        <p:spPr>
          <a:xfrm>
            <a:off x="1897136" y="267589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이벤트 기간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프로모션 문구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임의 기재</a:t>
            </a:r>
            <a:r>
              <a:rPr lang="en-US" altLang="ko-KR" sz="800" dirty="0" smtClean="0"/>
              <a:t>/</a:t>
            </a:r>
            <a:r>
              <a:rPr lang="ko-KR" altLang="en-US" sz="800" dirty="0" smtClean="0"/>
              <a:t>수정될 수 있음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프로모션 영상</a:t>
            </a:r>
            <a:endParaRPr lang="en-US" altLang="ko-KR" sz="800" dirty="0" smtClean="0"/>
          </a:p>
          <a:p>
            <a:r>
              <a:rPr lang="ko-KR" altLang="en-US" sz="800" dirty="0" err="1" smtClean="0"/>
              <a:t>유튜브</a:t>
            </a:r>
            <a:r>
              <a:rPr lang="ko-KR" altLang="en-US" sz="800" dirty="0" smtClean="0"/>
              <a:t> 영상 자동 플레이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반복</a:t>
            </a:r>
            <a:r>
              <a:rPr lang="en-US" altLang="ko-KR" sz="800" dirty="0" smtClean="0"/>
              <a:t>X)</a:t>
            </a:r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 smtClean="0"/>
          </a:p>
        </p:txBody>
      </p:sp>
    </p:spTree>
    <p:extLst>
      <p:ext uri="{BB962C8B-B14F-4D97-AF65-F5344CB8AC3E}">
        <p14:creationId xmlns:p14="http://schemas.microsoft.com/office/powerpoint/2010/main" val="380639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78" name="직사각형 77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5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3" descr="C:\Users\kang\Desktop\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702" y="2533637"/>
            <a:ext cx="359978" cy="38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/>
          <p:cNvSpPr txBox="1"/>
          <p:nvPr/>
        </p:nvSpPr>
        <p:spPr>
          <a:xfrm>
            <a:off x="2327819" y="2965316"/>
            <a:ext cx="1350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/>
              <a:t>잼 </a:t>
            </a:r>
            <a:r>
              <a:rPr lang="en-US" altLang="ko-KR" sz="700" dirty="0"/>
              <a:t>3</a:t>
            </a:r>
            <a:r>
              <a:rPr lang="en-US" altLang="ko-KR" sz="700" dirty="0" smtClean="0"/>
              <a:t>000</a:t>
            </a:r>
            <a:r>
              <a:rPr lang="ko-KR" altLang="en-US" sz="700" dirty="0" smtClean="0"/>
              <a:t>개 </a:t>
            </a:r>
            <a:r>
              <a:rPr lang="en-US" altLang="ko-KR" sz="700" dirty="0" smtClean="0"/>
              <a:t>+ </a:t>
            </a:r>
            <a:r>
              <a:rPr lang="ko-KR" altLang="en-US" sz="700" dirty="0" err="1" smtClean="0"/>
              <a:t>유일무기뽑기</a:t>
            </a:r>
            <a:r>
              <a:rPr lang="ko-KR" altLang="en-US" sz="700" dirty="0" err="1"/>
              <a:t>권</a:t>
            </a:r>
            <a:endParaRPr lang="ko-KR" altLang="en-US" sz="700" dirty="0"/>
          </a:p>
        </p:txBody>
      </p:sp>
      <p:sp>
        <p:nvSpPr>
          <p:cNvPr id="102" name="덧셈 기호 101"/>
          <p:cNvSpPr/>
          <p:nvPr/>
        </p:nvSpPr>
        <p:spPr>
          <a:xfrm>
            <a:off x="2758021" y="2577955"/>
            <a:ext cx="299272" cy="29927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직사각형 97"/>
          <p:cNvSpPr/>
          <p:nvPr/>
        </p:nvSpPr>
        <p:spPr>
          <a:xfrm>
            <a:off x="2272478" y="2389119"/>
            <a:ext cx="1234633" cy="81407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113" y="2593201"/>
            <a:ext cx="332468" cy="33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3991403" y="2909620"/>
            <a:ext cx="724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 smtClean="0"/>
              <a:t>원스토어</a:t>
            </a:r>
            <a:r>
              <a:rPr lang="ko-KR" altLang="en-US" sz="700" dirty="0" smtClean="0"/>
              <a:t> </a:t>
            </a:r>
            <a:endParaRPr lang="en-US" altLang="ko-KR" sz="700" dirty="0" smtClean="0"/>
          </a:p>
          <a:p>
            <a:r>
              <a:rPr lang="ko-KR" altLang="en-US" sz="700" dirty="0" smtClean="0"/>
              <a:t>할인쿠폰</a:t>
            </a:r>
            <a:endParaRPr lang="ko-KR" altLang="en-US" sz="700" dirty="0"/>
          </a:p>
        </p:txBody>
      </p:sp>
      <p:sp>
        <p:nvSpPr>
          <p:cNvPr id="113" name="직사각형 112"/>
          <p:cNvSpPr/>
          <p:nvPr/>
        </p:nvSpPr>
        <p:spPr>
          <a:xfrm>
            <a:off x="3923928" y="2389119"/>
            <a:ext cx="642428" cy="8140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덧셈 기호 113"/>
          <p:cNvSpPr/>
          <p:nvPr/>
        </p:nvSpPr>
        <p:spPr>
          <a:xfrm>
            <a:off x="3563888" y="2578018"/>
            <a:ext cx="299272" cy="29927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5" name="직사각형 114"/>
          <p:cNvSpPr/>
          <p:nvPr/>
        </p:nvSpPr>
        <p:spPr>
          <a:xfrm>
            <a:off x="2247280" y="3500227"/>
            <a:ext cx="2428014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010 –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휴대폰 번호 숫자만 입력해주세요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60546" y="1998175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dirty="0" smtClean="0"/>
              <a:t>사전예약 특전</a:t>
            </a:r>
            <a:endParaRPr lang="ko-KR" alt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2215010" y="3243762"/>
            <a:ext cx="25010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※ </a:t>
            </a:r>
            <a:r>
              <a:rPr lang="ko-KR" altLang="en-US" sz="700" dirty="0" smtClean="0"/>
              <a:t>할인쿠폰은 </a:t>
            </a:r>
            <a:r>
              <a:rPr lang="ko-KR" altLang="en-US" sz="700" dirty="0" err="1" smtClean="0"/>
              <a:t>원스토어</a:t>
            </a:r>
            <a:r>
              <a:rPr lang="en-US" altLang="ko-KR" sz="700" dirty="0" smtClean="0"/>
              <a:t> </a:t>
            </a:r>
            <a:r>
              <a:rPr lang="ko-KR" altLang="en-US" sz="700" dirty="0" err="1" smtClean="0"/>
              <a:t>사전예약시에만</a:t>
            </a:r>
            <a:r>
              <a:rPr lang="ko-KR" altLang="en-US" sz="700" dirty="0" smtClean="0"/>
              <a:t> 추가 지급됩니다</a:t>
            </a:r>
            <a:r>
              <a:rPr lang="en-US" altLang="ko-KR" sz="700" dirty="0" smtClean="0"/>
              <a:t>.</a:t>
            </a:r>
          </a:p>
        </p:txBody>
      </p:sp>
      <p:sp>
        <p:nvSpPr>
          <p:cNvPr id="120" name="직사각형 119"/>
          <p:cNvSpPr/>
          <p:nvPr/>
        </p:nvSpPr>
        <p:spPr>
          <a:xfrm>
            <a:off x="2307231" y="4000694"/>
            <a:ext cx="110555" cy="110555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2375056" y="3949194"/>
            <a:ext cx="1950111" cy="17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개인정보 수집</a:t>
            </a:r>
            <a:r>
              <a:rPr lang="en-US" altLang="ko-KR" sz="800" dirty="0" smtClean="0"/>
              <a:t>·</a:t>
            </a:r>
            <a:r>
              <a:rPr lang="ko-KR" altLang="en-US" sz="800" dirty="0" smtClean="0"/>
              <a:t>이용 및 </a:t>
            </a:r>
            <a:r>
              <a:rPr lang="en-US" altLang="ko-KR" sz="800" dirty="0" smtClean="0"/>
              <a:t>SMS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수신에 동의합니다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22" name="직사각형 121"/>
          <p:cNvSpPr/>
          <p:nvPr/>
        </p:nvSpPr>
        <p:spPr>
          <a:xfrm>
            <a:off x="2576412" y="4227643"/>
            <a:ext cx="1707556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schemeClr val="tx1"/>
                </a:solidFill>
              </a:rPr>
              <a:t>사전등록 신청하기     </a:t>
            </a:r>
            <a:r>
              <a:rPr lang="en-US" altLang="ko-KR" sz="1050" b="1" dirty="0" smtClean="0">
                <a:solidFill>
                  <a:schemeClr val="tx1"/>
                </a:solidFill>
              </a:rPr>
              <a:t>&gt;</a:t>
            </a:r>
            <a:endParaRPr lang="ko-KR" altLang="en-US" sz="1050" b="1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576412" y="4725709"/>
            <a:ext cx="1707556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err="1" smtClean="0">
                <a:solidFill>
                  <a:schemeClr val="tx1"/>
                </a:solidFill>
              </a:rPr>
              <a:t>원스토어</a:t>
            </a:r>
            <a:r>
              <a:rPr lang="ko-KR" altLang="en-US" sz="1050" b="1" dirty="0" smtClean="0">
                <a:solidFill>
                  <a:schemeClr val="tx1"/>
                </a:solidFill>
              </a:rPr>
              <a:t> 사전등록     </a:t>
            </a:r>
            <a:r>
              <a:rPr lang="en-US" altLang="ko-KR" sz="1050" b="1" dirty="0" smtClean="0">
                <a:solidFill>
                  <a:schemeClr val="tx1"/>
                </a:solidFill>
              </a:rPr>
              <a:t>&gt;</a:t>
            </a:r>
            <a:endParaRPr lang="ko-KR" altLang="en-US" sz="1050" b="1" dirty="0">
              <a:solidFill>
                <a:schemeClr val="tx1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843374" y="2373191"/>
            <a:ext cx="827471" cy="184666"/>
            <a:chOff x="3843374" y="2253885"/>
            <a:chExt cx="827471" cy="184666"/>
          </a:xfrm>
        </p:grpSpPr>
        <p:sp>
          <p:nvSpPr>
            <p:cNvPr id="126" name="직사각형 125"/>
            <p:cNvSpPr/>
            <p:nvPr/>
          </p:nvSpPr>
          <p:spPr>
            <a:xfrm>
              <a:off x="3911341" y="2267762"/>
              <a:ext cx="655015" cy="1707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843374" y="2253885"/>
              <a:ext cx="82747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600" smtClean="0">
                  <a:solidFill>
                    <a:schemeClr val="bg1"/>
                  </a:solidFill>
                </a:rPr>
                <a:t>원스토어</a:t>
              </a:r>
              <a:r>
                <a:rPr lang="ko-KR" altLang="en-US" sz="600" dirty="0" smtClean="0">
                  <a:solidFill>
                    <a:schemeClr val="bg1"/>
                  </a:solidFill>
                </a:rPr>
                <a:t> 추가지급</a:t>
              </a:r>
              <a:endParaRPr lang="en-US" altLang="ko-KR" sz="6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47" name="평행 사변형 46"/>
          <p:cNvSpPr/>
          <p:nvPr/>
        </p:nvSpPr>
        <p:spPr>
          <a:xfrm>
            <a:off x="3187870" y="1586998"/>
            <a:ext cx="1168106" cy="340474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bg1">
                    <a:lumMod val="50000"/>
                  </a:schemeClr>
                </a:solidFill>
              </a:rPr>
              <a:t>목</a:t>
            </a:r>
            <a:r>
              <a:rPr lang="ko-KR" altLang="en-US" sz="1000" dirty="0" err="1">
                <a:solidFill>
                  <a:schemeClr val="bg1">
                    <a:lumMod val="50000"/>
                  </a:schemeClr>
                </a:solidFill>
              </a:rPr>
              <a:t>표</a:t>
            </a:r>
            <a:r>
              <a:rPr lang="ko-KR" altLang="en-US" sz="1000" dirty="0" err="1" smtClean="0">
                <a:solidFill>
                  <a:schemeClr val="bg1">
                    <a:lumMod val="50000"/>
                  </a:schemeClr>
                </a:solidFill>
              </a:rPr>
              <a:t>달성시</a:t>
            </a:r>
            <a:endParaRPr lang="en-US" altLang="ko-KR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추가지급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089544" y="1924040"/>
            <a:ext cx="2711176" cy="343572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평행 사변형 44"/>
          <p:cNvSpPr/>
          <p:nvPr/>
        </p:nvSpPr>
        <p:spPr>
          <a:xfrm>
            <a:off x="2091875" y="1572316"/>
            <a:ext cx="1170000" cy="340474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사전예약</a:t>
            </a:r>
            <a:r>
              <a:rPr lang="en-US" altLang="ko-KR" sz="1000" dirty="0" smtClean="0">
                <a:solidFill>
                  <a:schemeClr val="tx1"/>
                </a:solidFill>
              </a:rPr>
              <a:t>100%</a:t>
            </a:r>
            <a:r>
              <a:rPr lang="ko-KR" altLang="en-US" sz="1000" dirty="0" smtClean="0">
                <a:solidFill>
                  <a:schemeClr val="tx1"/>
                </a:solidFill>
              </a:rPr>
              <a:t>지급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595770" y="2014602"/>
            <a:ext cx="1544182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595770" y="19186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pic>
        <p:nvPicPr>
          <p:cNvPr id="2050" name="Picture 2" descr="C:\Users\kang\Desktop\project_nox\01. 이미지\인게임 이미지\무기 소환권_불멸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12" y="2495342"/>
            <a:ext cx="309465" cy="46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직사각형 40"/>
          <p:cNvSpPr/>
          <p:nvPr/>
        </p:nvSpPr>
        <p:spPr>
          <a:xfrm>
            <a:off x="2211267" y="2367507"/>
            <a:ext cx="1352621" cy="88938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2211267" y="227154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3" name="직사각형 42"/>
          <p:cNvSpPr/>
          <p:nvPr/>
        </p:nvSpPr>
        <p:spPr>
          <a:xfrm>
            <a:off x="3863160" y="2367507"/>
            <a:ext cx="772091" cy="88938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순서도: 연결자 43"/>
          <p:cNvSpPr/>
          <p:nvPr/>
        </p:nvSpPr>
        <p:spPr>
          <a:xfrm>
            <a:off x="3863160" y="227154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6" name="직사각형 45"/>
          <p:cNvSpPr/>
          <p:nvPr/>
        </p:nvSpPr>
        <p:spPr>
          <a:xfrm>
            <a:off x="2190366" y="3258051"/>
            <a:ext cx="2444885" cy="17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190366" y="3162087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직사각형 48"/>
          <p:cNvSpPr/>
          <p:nvPr/>
        </p:nvSpPr>
        <p:spPr>
          <a:xfrm>
            <a:off x="2190366" y="3452453"/>
            <a:ext cx="2484928" cy="49674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순서도: 연결자 49"/>
          <p:cNvSpPr/>
          <p:nvPr/>
        </p:nvSpPr>
        <p:spPr>
          <a:xfrm>
            <a:off x="2190366" y="335648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51" name="직사각형 50"/>
          <p:cNvSpPr/>
          <p:nvPr/>
        </p:nvSpPr>
        <p:spPr>
          <a:xfrm>
            <a:off x="2190366" y="3985872"/>
            <a:ext cx="2444885" cy="17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순서도: 연결자 51"/>
          <p:cNvSpPr/>
          <p:nvPr/>
        </p:nvSpPr>
        <p:spPr>
          <a:xfrm>
            <a:off x="2190366" y="388990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7</a:t>
            </a:r>
            <a:endParaRPr lang="ko-KR" altLang="en-US" sz="1000" b="1" dirty="0"/>
          </a:p>
        </p:txBody>
      </p:sp>
      <p:sp>
        <p:nvSpPr>
          <p:cNvPr id="53" name="직사각형 52"/>
          <p:cNvSpPr/>
          <p:nvPr/>
        </p:nvSpPr>
        <p:spPr>
          <a:xfrm>
            <a:off x="2620931" y="4337008"/>
            <a:ext cx="1591029" cy="17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순서도: 연결자 53"/>
          <p:cNvSpPr/>
          <p:nvPr/>
        </p:nvSpPr>
        <p:spPr>
          <a:xfrm>
            <a:off x="2620931" y="424104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 dirty="0"/>
          </a:p>
        </p:txBody>
      </p:sp>
      <p:sp>
        <p:nvSpPr>
          <p:cNvPr id="55" name="직사각형 54"/>
          <p:cNvSpPr/>
          <p:nvPr/>
        </p:nvSpPr>
        <p:spPr>
          <a:xfrm>
            <a:off x="2617293" y="4835074"/>
            <a:ext cx="1591029" cy="17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순서도: 연결자 55"/>
          <p:cNvSpPr/>
          <p:nvPr/>
        </p:nvSpPr>
        <p:spPr>
          <a:xfrm>
            <a:off x="2617293" y="473911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9</a:t>
            </a:r>
            <a:endParaRPr lang="ko-KR" altLang="en-US" sz="1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831143" y="764704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사전예약과 사전예약 이벤트는 별도 탭으로 구분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사전예약 타이틀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사전예약 </a:t>
            </a:r>
            <a:r>
              <a:rPr lang="ko-KR" altLang="en-US" sz="800" dirty="0" smtClean="0"/>
              <a:t>보상 </a:t>
            </a:r>
            <a:r>
              <a:rPr lang="ko-KR" altLang="en-US" sz="800" dirty="0" smtClean="0"/>
              <a:t>아이템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사전예약시</a:t>
            </a:r>
            <a:r>
              <a:rPr lang="ko-KR" altLang="en-US" sz="800" dirty="0" smtClean="0"/>
              <a:t> 추가 지급 아이템</a:t>
            </a:r>
            <a:endParaRPr lang="en-US" altLang="ko-KR" sz="800" dirty="0" smtClean="0"/>
          </a:p>
          <a:p>
            <a:r>
              <a:rPr lang="en-US" altLang="ko-KR" sz="800" dirty="0" smtClean="0"/>
              <a:t>(</a:t>
            </a:r>
            <a:r>
              <a:rPr lang="ko-KR" altLang="en-US" sz="800" dirty="0" smtClean="0"/>
              <a:t>해당 페이지에서 사전예약 시 지급되는 아이템이 아닌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페이지로 이동하여 사전예약 시 지급되는 아이템</a:t>
            </a:r>
            <a:r>
              <a:rPr lang="en-US" altLang="ko-KR" sz="800" dirty="0" smtClean="0"/>
              <a:t>)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해당 문구 </a:t>
            </a:r>
            <a:r>
              <a:rPr lang="ko-KR" altLang="en-US" sz="800" dirty="0" err="1" smtClean="0"/>
              <a:t>가독성</a:t>
            </a:r>
            <a:r>
              <a:rPr lang="ko-KR" altLang="en-US" sz="800" dirty="0" smtClean="0"/>
              <a:t> 좋은 폰트로 굵게 써주세요</a:t>
            </a:r>
            <a:r>
              <a:rPr lang="en-US" altLang="ko-KR" sz="800" dirty="0"/>
              <a:t>!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6. </a:t>
            </a:r>
            <a:r>
              <a:rPr lang="ko-KR" altLang="en-US" sz="800" dirty="0" smtClean="0"/>
              <a:t>핸드폰 </a:t>
            </a:r>
            <a:r>
              <a:rPr lang="ko-KR" altLang="en-US" sz="800" dirty="0" smtClean="0"/>
              <a:t>번호 입력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숫자만 입력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7</a:t>
            </a:r>
            <a:r>
              <a:rPr lang="en-US" altLang="ko-KR" sz="800" dirty="0"/>
              <a:t>. </a:t>
            </a:r>
            <a:r>
              <a:rPr lang="ko-KR" altLang="en-US" sz="800" dirty="0" smtClean="0"/>
              <a:t>개인정보 </a:t>
            </a:r>
            <a:r>
              <a:rPr lang="ko-KR" altLang="en-US" sz="800" dirty="0"/>
              <a:t>수집 이용 및 </a:t>
            </a:r>
            <a:r>
              <a:rPr lang="en-US" altLang="ko-KR" sz="800" dirty="0"/>
              <a:t>SMS</a:t>
            </a:r>
            <a:r>
              <a:rPr lang="ko-KR" altLang="en-US" sz="800" dirty="0"/>
              <a:t>수신에 동의합니다</a:t>
            </a:r>
            <a:endParaRPr lang="en-US" altLang="ko-KR" sz="800" dirty="0"/>
          </a:p>
          <a:p>
            <a:r>
              <a:rPr lang="en-US" altLang="ko-KR" sz="800" dirty="0"/>
              <a:t>※</a:t>
            </a:r>
            <a:r>
              <a:rPr lang="ko-KR" altLang="en-US" sz="800" dirty="0"/>
              <a:t>동의하지 않을 경우 사전예약 신청 불가</a:t>
            </a:r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/>
              <a:t>8</a:t>
            </a:r>
            <a:r>
              <a:rPr lang="en-US" altLang="ko-KR" sz="800" dirty="0" smtClean="0"/>
              <a:t>.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사전등록 신청하기 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웹페이지에서</a:t>
            </a:r>
            <a:r>
              <a:rPr lang="ko-KR" altLang="en-US" sz="800" dirty="0" smtClean="0"/>
              <a:t> 신청</a:t>
            </a:r>
            <a:r>
              <a:rPr lang="en-US" altLang="ko-KR" sz="800" dirty="0" smtClean="0"/>
              <a:t>)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9.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사전등록 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err="1" smtClean="0"/>
              <a:t>로</a:t>
            </a:r>
            <a:r>
              <a:rPr lang="ko-KR" altLang="en-US" sz="800" dirty="0" smtClean="0"/>
              <a:t> 이동하기</a:t>
            </a:r>
            <a:r>
              <a:rPr lang="en-US" altLang="ko-KR" sz="800" dirty="0" smtClean="0"/>
              <a:t>)</a:t>
            </a:r>
            <a:endParaRPr lang="en-US" altLang="ko-KR" sz="800" dirty="0" smtClean="0"/>
          </a:p>
          <a:p>
            <a:endParaRPr lang="en-US" altLang="ko-KR" sz="800" dirty="0"/>
          </a:p>
        </p:txBody>
      </p:sp>
      <p:sp>
        <p:nvSpPr>
          <p:cNvPr id="58" name="직사각형 57"/>
          <p:cNvSpPr/>
          <p:nvPr/>
        </p:nvSpPr>
        <p:spPr>
          <a:xfrm>
            <a:off x="2079599" y="1586998"/>
            <a:ext cx="1108271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순서도: 연결자 58"/>
          <p:cNvSpPr/>
          <p:nvPr/>
        </p:nvSpPr>
        <p:spPr>
          <a:xfrm>
            <a:off x="2079599" y="14910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2376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78" name="직사각형 77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5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" name="그룹 86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그룹 88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91" name="타원형 설명선 90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pic>
        <p:nvPicPr>
          <p:cNvPr id="99" name="Picture 3" descr="C:\Users\kang\Desktop\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702" y="2533637"/>
            <a:ext cx="359978" cy="38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/>
          <p:cNvSpPr txBox="1"/>
          <p:nvPr/>
        </p:nvSpPr>
        <p:spPr>
          <a:xfrm>
            <a:off x="2375879" y="2965316"/>
            <a:ext cx="10903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/>
              <a:t>잼 </a:t>
            </a:r>
            <a:r>
              <a:rPr lang="en-US" altLang="ko-KR" sz="700" dirty="0"/>
              <a:t>2</a:t>
            </a:r>
            <a:r>
              <a:rPr lang="en-US" altLang="ko-KR" sz="700" dirty="0" smtClean="0"/>
              <a:t>000</a:t>
            </a:r>
            <a:r>
              <a:rPr lang="ko-KR" altLang="en-US" sz="700" dirty="0" smtClean="0"/>
              <a:t>개 </a:t>
            </a:r>
            <a:r>
              <a:rPr lang="en-US" altLang="ko-KR" sz="700" dirty="0" smtClean="0"/>
              <a:t>+ 10</a:t>
            </a:r>
            <a:r>
              <a:rPr lang="ko-KR" altLang="en-US" sz="700" dirty="0" err="1" smtClean="0"/>
              <a:t>만골</a:t>
            </a:r>
            <a:r>
              <a:rPr lang="ko-KR" altLang="en-US" sz="700" dirty="0" err="1"/>
              <a:t>드</a:t>
            </a:r>
            <a:endParaRPr lang="ko-KR" altLang="en-US" sz="700" dirty="0"/>
          </a:p>
        </p:txBody>
      </p:sp>
      <p:pic>
        <p:nvPicPr>
          <p:cNvPr id="101" name="Picture 2" descr="C:\Users\kang\Desktop\골드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34" y="2520364"/>
            <a:ext cx="360000" cy="41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덧셈 기호 101"/>
          <p:cNvSpPr/>
          <p:nvPr/>
        </p:nvSpPr>
        <p:spPr>
          <a:xfrm>
            <a:off x="2758021" y="2577955"/>
            <a:ext cx="299272" cy="29927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직사각형 97"/>
          <p:cNvSpPr/>
          <p:nvPr/>
        </p:nvSpPr>
        <p:spPr>
          <a:xfrm>
            <a:off x="2272478" y="2389119"/>
            <a:ext cx="1234633" cy="81407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113" y="2593201"/>
            <a:ext cx="332468" cy="33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3991403" y="2909620"/>
            <a:ext cx="724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 smtClean="0"/>
              <a:t>원스토어</a:t>
            </a:r>
            <a:r>
              <a:rPr lang="ko-KR" altLang="en-US" sz="700" dirty="0" smtClean="0"/>
              <a:t> </a:t>
            </a:r>
            <a:endParaRPr lang="en-US" altLang="ko-KR" sz="700" dirty="0" smtClean="0"/>
          </a:p>
          <a:p>
            <a:r>
              <a:rPr lang="ko-KR" altLang="en-US" sz="700" dirty="0" smtClean="0"/>
              <a:t>할인쿠폰</a:t>
            </a:r>
            <a:endParaRPr lang="ko-KR" altLang="en-US" sz="700" dirty="0"/>
          </a:p>
        </p:txBody>
      </p:sp>
      <p:sp>
        <p:nvSpPr>
          <p:cNvPr id="113" name="직사각형 112"/>
          <p:cNvSpPr/>
          <p:nvPr/>
        </p:nvSpPr>
        <p:spPr>
          <a:xfrm>
            <a:off x="3923928" y="2389119"/>
            <a:ext cx="642428" cy="8140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덧셈 기호 113"/>
          <p:cNvSpPr/>
          <p:nvPr/>
        </p:nvSpPr>
        <p:spPr>
          <a:xfrm>
            <a:off x="3563888" y="2578018"/>
            <a:ext cx="299272" cy="299272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5" name="직사각형 114"/>
          <p:cNvSpPr/>
          <p:nvPr/>
        </p:nvSpPr>
        <p:spPr>
          <a:xfrm>
            <a:off x="2247280" y="3500227"/>
            <a:ext cx="2428014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010 –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휴대폰 번호 숫자만 입력해주세요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60546" y="1998175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dirty="0" smtClean="0"/>
              <a:t>사전예약 특전</a:t>
            </a:r>
            <a:endParaRPr lang="ko-KR" alt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2215010" y="3243762"/>
            <a:ext cx="25010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※ </a:t>
            </a:r>
            <a:r>
              <a:rPr lang="ko-KR" altLang="en-US" sz="700" dirty="0" smtClean="0"/>
              <a:t>할인쿠폰은 </a:t>
            </a:r>
            <a:r>
              <a:rPr lang="ko-KR" altLang="en-US" sz="700" dirty="0" err="1" smtClean="0"/>
              <a:t>원스토어</a:t>
            </a:r>
            <a:r>
              <a:rPr lang="en-US" altLang="ko-KR" sz="700" dirty="0" smtClean="0"/>
              <a:t> </a:t>
            </a:r>
            <a:r>
              <a:rPr lang="ko-KR" altLang="en-US" sz="700" dirty="0" err="1" smtClean="0"/>
              <a:t>사전예약시에만</a:t>
            </a:r>
            <a:r>
              <a:rPr lang="ko-KR" altLang="en-US" sz="700" dirty="0" smtClean="0"/>
              <a:t> 추가 지급됩니다</a:t>
            </a:r>
            <a:r>
              <a:rPr lang="en-US" altLang="ko-KR" sz="700" dirty="0" smtClean="0"/>
              <a:t>.</a:t>
            </a:r>
          </a:p>
        </p:txBody>
      </p:sp>
      <p:sp>
        <p:nvSpPr>
          <p:cNvPr id="120" name="직사각형 119"/>
          <p:cNvSpPr/>
          <p:nvPr/>
        </p:nvSpPr>
        <p:spPr>
          <a:xfrm>
            <a:off x="2307231" y="4000694"/>
            <a:ext cx="110555" cy="110555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2375056" y="3949194"/>
            <a:ext cx="1950111" cy="17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개인정보 수집</a:t>
            </a:r>
            <a:r>
              <a:rPr lang="en-US" altLang="ko-KR" sz="800" dirty="0" smtClean="0"/>
              <a:t>·</a:t>
            </a:r>
            <a:r>
              <a:rPr lang="ko-KR" altLang="en-US" sz="800" dirty="0" smtClean="0"/>
              <a:t>이용 및 </a:t>
            </a:r>
            <a:r>
              <a:rPr lang="en-US" altLang="ko-KR" sz="800" dirty="0" smtClean="0"/>
              <a:t>SMS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수신에 동의합니다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22" name="직사각형 121"/>
          <p:cNvSpPr/>
          <p:nvPr/>
        </p:nvSpPr>
        <p:spPr>
          <a:xfrm>
            <a:off x="2576412" y="4227643"/>
            <a:ext cx="1707556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schemeClr val="tx1"/>
                </a:solidFill>
              </a:rPr>
              <a:t>사전등록 신청하기     </a:t>
            </a:r>
            <a:r>
              <a:rPr lang="en-US" altLang="ko-KR" sz="1050" b="1" dirty="0" smtClean="0">
                <a:solidFill>
                  <a:schemeClr val="tx1"/>
                </a:solidFill>
              </a:rPr>
              <a:t>&gt;</a:t>
            </a:r>
            <a:endParaRPr lang="ko-KR" altLang="en-US" sz="1050" b="1" dirty="0">
              <a:solidFill>
                <a:schemeClr val="tx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576412" y="4725709"/>
            <a:ext cx="1707556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err="1" smtClean="0">
                <a:solidFill>
                  <a:schemeClr val="tx1"/>
                </a:solidFill>
              </a:rPr>
              <a:t>원스토어</a:t>
            </a:r>
            <a:r>
              <a:rPr lang="ko-KR" altLang="en-US" sz="1050" b="1" dirty="0" smtClean="0">
                <a:solidFill>
                  <a:schemeClr val="tx1"/>
                </a:solidFill>
              </a:rPr>
              <a:t> 사전등록     </a:t>
            </a:r>
            <a:r>
              <a:rPr lang="en-US" altLang="ko-KR" sz="1050" b="1" dirty="0" smtClean="0">
                <a:solidFill>
                  <a:schemeClr val="tx1"/>
                </a:solidFill>
              </a:rPr>
              <a:t>&gt;</a:t>
            </a:r>
            <a:endParaRPr lang="ko-KR" altLang="en-US" sz="1050" b="1" dirty="0">
              <a:solidFill>
                <a:schemeClr val="tx1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843374" y="2373191"/>
            <a:ext cx="827471" cy="184666"/>
            <a:chOff x="3843374" y="2253885"/>
            <a:chExt cx="827471" cy="184666"/>
          </a:xfrm>
        </p:grpSpPr>
        <p:sp>
          <p:nvSpPr>
            <p:cNvPr id="126" name="직사각형 125"/>
            <p:cNvSpPr/>
            <p:nvPr/>
          </p:nvSpPr>
          <p:spPr>
            <a:xfrm>
              <a:off x="3911341" y="2267762"/>
              <a:ext cx="655015" cy="1707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843374" y="2253885"/>
              <a:ext cx="82747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600" smtClean="0">
                  <a:solidFill>
                    <a:schemeClr val="bg1"/>
                  </a:solidFill>
                </a:rPr>
                <a:t>원스토어</a:t>
              </a:r>
              <a:r>
                <a:rPr lang="ko-KR" altLang="en-US" sz="600" dirty="0" smtClean="0">
                  <a:solidFill>
                    <a:schemeClr val="bg1"/>
                  </a:solidFill>
                </a:rPr>
                <a:t> 추가지급</a:t>
              </a:r>
              <a:endParaRPr lang="en-US" altLang="ko-KR" sz="6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44" name="직사각형 43"/>
          <p:cNvSpPr/>
          <p:nvPr/>
        </p:nvSpPr>
        <p:spPr>
          <a:xfrm>
            <a:off x="2247280" y="3398013"/>
            <a:ext cx="2428014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010 –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휴대폰 번호 숫자만 입력해주세요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15010" y="3141548"/>
            <a:ext cx="25010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※ </a:t>
            </a:r>
            <a:r>
              <a:rPr lang="ko-KR" altLang="en-US" sz="700" dirty="0" smtClean="0"/>
              <a:t>할인쿠폰은 </a:t>
            </a:r>
            <a:r>
              <a:rPr lang="ko-KR" altLang="en-US" sz="700" dirty="0" err="1" smtClean="0"/>
              <a:t>원스토어</a:t>
            </a:r>
            <a:r>
              <a:rPr lang="en-US" altLang="ko-KR" sz="700" dirty="0" smtClean="0"/>
              <a:t> </a:t>
            </a:r>
            <a:r>
              <a:rPr lang="ko-KR" altLang="en-US" sz="700" dirty="0" err="1" smtClean="0"/>
              <a:t>사전예약시에만</a:t>
            </a:r>
            <a:r>
              <a:rPr lang="ko-KR" altLang="en-US" sz="700" dirty="0" smtClean="0"/>
              <a:t> 추가 지급됩니다</a:t>
            </a:r>
            <a:r>
              <a:rPr lang="en-US" altLang="ko-KR" sz="700" dirty="0" smtClean="0"/>
              <a:t>.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307231" y="3898480"/>
            <a:ext cx="110555" cy="110555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2375056" y="3846980"/>
            <a:ext cx="1950111" cy="17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개인정보 수집</a:t>
            </a:r>
            <a:r>
              <a:rPr lang="en-US" altLang="ko-KR" sz="800" dirty="0" smtClean="0"/>
              <a:t>·</a:t>
            </a:r>
            <a:r>
              <a:rPr lang="ko-KR" altLang="en-US" sz="800" dirty="0" smtClean="0"/>
              <a:t>이용 및 </a:t>
            </a:r>
            <a:r>
              <a:rPr lang="en-US" altLang="ko-KR" sz="800" dirty="0" smtClean="0"/>
              <a:t>SMS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수신에 동의합니다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51" name="직사각형 50"/>
          <p:cNvSpPr/>
          <p:nvPr/>
        </p:nvSpPr>
        <p:spPr>
          <a:xfrm>
            <a:off x="2247280" y="3253997"/>
            <a:ext cx="2428014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010 –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휴대폰 번호 숫자만 입력해주세요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307231" y="3754464"/>
            <a:ext cx="110555" cy="110555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2417786" y="3720056"/>
            <a:ext cx="1950111" cy="17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개인정보 수집</a:t>
            </a:r>
            <a:r>
              <a:rPr lang="en-US" altLang="ko-KR" sz="800" dirty="0" smtClean="0"/>
              <a:t>·</a:t>
            </a:r>
            <a:r>
              <a:rPr lang="ko-KR" altLang="en-US" sz="800" dirty="0" smtClean="0"/>
              <a:t>이용 및 </a:t>
            </a:r>
            <a:r>
              <a:rPr lang="en-US" altLang="ko-KR" sz="800" dirty="0" smtClean="0"/>
              <a:t>SMS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수신에 동의합니다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2247280" y="3890276"/>
            <a:ext cx="25683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" dirty="0" err="1" smtClean="0">
                <a:solidFill>
                  <a:schemeClr val="bg1">
                    <a:lumMod val="50000"/>
                  </a:schemeClr>
                </a:solidFill>
              </a:rPr>
              <a:t>녹스게임즈에서는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 이벤트 경품 지급 및 </a:t>
            </a:r>
            <a:r>
              <a:rPr lang="ko-KR" altLang="en-US" sz="500" dirty="0" err="1" smtClean="0">
                <a:solidFill>
                  <a:schemeClr val="bg1">
                    <a:lumMod val="50000"/>
                  </a:schemeClr>
                </a:solidFill>
              </a:rPr>
              <a:t>녹스게임즈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 관련 소식 전달을 위해 </a:t>
            </a:r>
            <a:endParaRPr lang="en-US" altLang="ko-KR" sz="5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휴대폰번호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’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를 수집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·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이용하며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게임 서비스 종료 시 파기합니다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ko-KR" altLang="en-US" sz="500" dirty="0">
                <a:solidFill>
                  <a:schemeClr val="bg1">
                    <a:lumMod val="50000"/>
                  </a:schemeClr>
                </a:solidFill>
              </a:rPr>
              <a:t>게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임정보 수집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·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이용 동의를 거부하실 수 있으며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500" dirty="0" smtClean="0">
                <a:solidFill>
                  <a:schemeClr val="bg1">
                    <a:lumMod val="50000"/>
                  </a:schemeClr>
                </a:solidFill>
              </a:rPr>
              <a:t>거부 시 이벤트 참여가 어렵습니다</a:t>
            </a:r>
            <a:r>
              <a:rPr lang="en-US" altLang="ko-KR" sz="5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2250031" y="3134095"/>
            <a:ext cx="2437481" cy="1060328"/>
          </a:xfrm>
          <a:prstGeom prst="rect">
            <a:avLst/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2523264" y="3386936"/>
            <a:ext cx="18710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000" dirty="0" smtClean="0">
                <a:sym typeface="Wingdings" panose="05000000000000000000" pitchFamily="2" charset="2"/>
              </a:rPr>
              <a:t>사전등록이 완료 되었습니다</a:t>
            </a:r>
            <a:r>
              <a:rPr lang="en-US" altLang="ko-KR" sz="1000" dirty="0" smtClean="0">
                <a:sym typeface="Wingdings" panose="05000000000000000000" pitchFamily="2" charset="2"/>
              </a:rPr>
              <a:t>.</a:t>
            </a:r>
            <a:endParaRPr lang="ko-KR" altLang="en-US" sz="1000" dirty="0"/>
          </a:p>
        </p:txBody>
      </p:sp>
      <p:sp>
        <p:nvSpPr>
          <p:cNvPr id="57" name="직사각형 56"/>
          <p:cNvSpPr/>
          <p:nvPr/>
        </p:nvSpPr>
        <p:spPr>
          <a:xfrm>
            <a:off x="3029731" y="3724850"/>
            <a:ext cx="878080" cy="288032"/>
          </a:xfrm>
          <a:prstGeom prst="rect">
            <a:avLst/>
          </a:prstGeom>
          <a:solidFill>
            <a:srgbClr val="4D4D4F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 smtClean="0"/>
              <a:t>확인</a:t>
            </a:r>
            <a:endParaRPr lang="ko-KR" altLang="en-US" sz="1000" dirty="0"/>
          </a:p>
        </p:txBody>
      </p:sp>
      <p:sp>
        <p:nvSpPr>
          <p:cNvPr id="58" name="평행 사변형 57"/>
          <p:cNvSpPr/>
          <p:nvPr/>
        </p:nvSpPr>
        <p:spPr>
          <a:xfrm>
            <a:off x="3187870" y="1586998"/>
            <a:ext cx="1168106" cy="340474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bg1">
                    <a:lumMod val="50000"/>
                  </a:schemeClr>
                </a:solidFill>
              </a:rPr>
              <a:t>목</a:t>
            </a:r>
            <a:r>
              <a:rPr lang="ko-KR" altLang="en-US" sz="1000" dirty="0" err="1">
                <a:solidFill>
                  <a:schemeClr val="bg1">
                    <a:lumMod val="50000"/>
                  </a:schemeClr>
                </a:solidFill>
              </a:rPr>
              <a:t>표</a:t>
            </a:r>
            <a:r>
              <a:rPr lang="ko-KR" altLang="en-US" sz="1000" dirty="0" err="1" smtClean="0">
                <a:solidFill>
                  <a:schemeClr val="bg1">
                    <a:lumMod val="50000"/>
                  </a:schemeClr>
                </a:solidFill>
              </a:rPr>
              <a:t>달성시</a:t>
            </a:r>
            <a:endParaRPr lang="en-US" altLang="ko-KR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추가지급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평행 사변형 58"/>
          <p:cNvSpPr/>
          <p:nvPr/>
        </p:nvSpPr>
        <p:spPr>
          <a:xfrm>
            <a:off x="2091875" y="1572316"/>
            <a:ext cx="1170000" cy="340474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사전예약</a:t>
            </a:r>
            <a:r>
              <a:rPr lang="en-US" altLang="ko-KR" sz="1000" dirty="0" smtClean="0">
                <a:solidFill>
                  <a:schemeClr val="tx1"/>
                </a:solidFill>
              </a:rPr>
              <a:t>100%</a:t>
            </a:r>
            <a:r>
              <a:rPr lang="ko-KR" altLang="en-US" sz="1000" dirty="0" smtClean="0">
                <a:solidFill>
                  <a:schemeClr val="tx1"/>
                </a:solidFill>
              </a:rPr>
              <a:t>지급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089544" y="1924040"/>
            <a:ext cx="2711176" cy="343572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사각형 59"/>
          <p:cNvSpPr/>
          <p:nvPr/>
        </p:nvSpPr>
        <p:spPr>
          <a:xfrm>
            <a:off x="2284570" y="3195914"/>
            <a:ext cx="2281786" cy="93265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순서도: 연결자 60"/>
          <p:cNvSpPr/>
          <p:nvPr/>
        </p:nvSpPr>
        <p:spPr>
          <a:xfrm>
            <a:off x="2284570" y="309995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831143" y="764704"/>
            <a:ext cx="2160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사전등록 완료</a:t>
            </a:r>
            <a:r>
              <a:rPr lang="en-US" altLang="ko-KR" sz="800" dirty="0"/>
              <a:t> </a:t>
            </a:r>
            <a:r>
              <a:rPr lang="en-US" altLang="ko-KR" sz="800" dirty="0" smtClean="0"/>
              <a:t>– </a:t>
            </a:r>
            <a:r>
              <a:rPr lang="ko-KR" altLang="en-US" sz="800" dirty="0" smtClean="0"/>
              <a:t>중복되지 않은 핸드폰번호</a:t>
            </a:r>
            <a:r>
              <a:rPr lang="en-US" altLang="ko-KR" sz="800" dirty="0" smtClean="0"/>
              <a:t>, SMS</a:t>
            </a:r>
            <a:r>
              <a:rPr lang="ko-KR" altLang="en-US" sz="800" dirty="0" smtClean="0"/>
              <a:t>수신 동의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ko-KR" altLang="en-US" sz="800" dirty="0" smtClean="0"/>
              <a:t>사전등록 불가 </a:t>
            </a:r>
            <a:r>
              <a:rPr lang="en-US" altLang="ko-KR" sz="800" dirty="0" smtClean="0"/>
              <a:t>– </a:t>
            </a:r>
            <a:r>
              <a:rPr lang="ko-KR" altLang="en-US" sz="800" dirty="0" smtClean="0"/>
              <a:t>중복된 핸드폰 번호</a:t>
            </a:r>
            <a:r>
              <a:rPr lang="en-US" altLang="ko-KR" sz="800" dirty="0" smtClean="0"/>
              <a:t>, SMS</a:t>
            </a:r>
            <a:r>
              <a:rPr lang="ko-KR" altLang="en-US" sz="800" dirty="0" smtClean="0"/>
              <a:t>수신거부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핸드폰 번호 </a:t>
            </a:r>
            <a:r>
              <a:rPr lang="ko-KR" altLang="en-US" sz="800" dirty="0" err="1" smtClean="0"/>
              <a:t>미입력</a:t>
            </a:r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</p:txBody>
      </p:sp>
    </p:spTree>
    <p:extLst>
      <p:ext uri="{BB962C8B-B14F-4D97-AF65-F5344CB8AC3E}">
        <p14:creationId xmlns:p14="http://schemas.microsoft.com/office/powerpoint/2010/main" val="28770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78" name="직사각형 77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5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" name="그룹 86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그룹 88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91" name="타원형 설명선 90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5" name="평행 사변형 44"/>
          <p:cNvSpPr/>
          <p:nvPr/>
        </p:nvSpPr>
        <p:spPr>
          <a:xfrm>
            <a:off x="2091875" y="1572316"/>
            <a:ext cx="1170000" cy="340474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사전예약</a:t>
            </a:r>
            <a:r>
              <a:rPr lang="en-US" altLang="ko-KR" sz="1000" dirty="0" smtClean="0">
                <a:solidFill>
                  <a:schemeClr val="tx1"/>
                </a:solidFill>
              </a:rPr>
              <a:t>100%</a:t>
            </a:r>
            <a:r>
              <a:rPr lang="ko-KR" altLang="en-US" sz="1000" dirty="0" smtClean="0">
                <a:solidFill>
                  <a:schemeClr val="tx1"/>
                </a:solidFill>
              </a:rPr>
              <a:t>지급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평행 사변형 47"/>
          <p:cNvSpPr/>
          <p:nvPr/>
        </p:nvSpPr>
        <p:spPr>
          <a:xfrm>
            <a:off x="2093769" y="1569161"/>
            <a:ext cx="1168106" cy="340474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089544" y="1924040"/>
            <a:ext cx="2711176" cy="343572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평행 사변형 43"/>
          <p:cNvSpPr/>
          <p:nvPr/>
        </p:nvSpPr>
        <p:spPr>
          <a:xfrm>
            <a:off x="3177430" y="1582430"/>
            <a:ext cx="1170000" cy="340474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목표달성시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추가지</a:t>
            </a:r>
            <a:r>
              <a:rPr lang="ko-KR" altLang="en-US" sz="1000" dirty="0">
                <a:solidFill>
                  <a:schemeClr val="tx1"/>
                </a:solidFill>
              </a:rPr>
              <a:t>급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23728" y="4705980"/>
            <a:ext cx="2760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※ 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유의사항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사전등록 선물은 게임 출시 후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 SMS 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쿠폰으로 발송해드립니다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유효기간이 지난 쿠폰은 사용하실 수 없습니다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쿠폰은 </a:t>
            </a:r>
            <a:r>
              <a:rPr lang="ko-KR" altLang="en-US" sz="700" dirty="0" err="1" smtClean="0">
                <a:solidFill>
                  <a:schemeClr val="bg1">
                    <a:lumMod val="50000"/>
                  </a:schemeClr>
                </a:solidFill>
              </a:rPr>
              <a:t>원스토어에서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700" dirty="0" err="1" smtClean="0">
                <a:solidFill>
                  <a:schemeClr val="bg1">
                    <a:lumMod val="50000"/>
                  </a:schemeClr>
                </a:solidFill>
              </a:rPr>
              <a:t>다운시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 사용이 가능합니다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</a:rPr>
              <a:t>..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26232" y="3022590"/>
            <a:ext cx="2489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</a:t>
            </a:r>
            <a:r>
              <a:rPr lang="ko-KR" altLang="en-US" sz="800" b="1" dirty="0" smtClean="0"/>
              <a:t>만 달성 시 </a:t>
            </a:r>
            <a:r>
              <a:rPr lang="en-US" altLang="ko-KR" sz="800" b="1" dirty="0" smtClean="0"/>
              <a:t>1</a:t>
            </a:r>
            <a:r>
              <a:rPr lang="ko-KR" altLang="en-US" sz="800" b="1" dirty="0" smtClean="0"/>
              <a:t>만</a:t>
            </a:r>
            <a:r>
              <a:rPr lang="en-US" altLang="ko-KR" sz="800" b="1" dirty="0" smtClean="0"/>
              <a:t>+ 5</a:t>
            </a:r>
            <a:r>
              <a:rPr lang="ko-KR" altLang="en-US" sz="800" b="1" dirty="0" smtClean="0"/>
              <a:t>만 </a:t>
            </a:r>
            <a:r>
              <a:rPr lang="en-US" altLang="ko-KR" sz="800" b="1" dirty="0" smtClean="0"/>
              <a:t>+ 10</a:t>
            </a:r>
            <a:r>
              <a:rPr lang="ko-KR" altLang="en-US" sz="800" b="1" dirty="0" smtClean="0"/>
              <a:t>만 혜택 모두 드려요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2213408" y="2132856"/>
            <a:ext cx="250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사전가입 인원 </a:t>
            </a:r>
            <a:r>
              <a:rPr lang="ko-KR" altLang="en-US" sz="1200" b="1" dirty="0" err="1" smtClean="0"/>
              <a:t>달성시</a:t>
            </a:r>
            <a:r>
              <a:rPr lang="ko-KR" altLang="en-US" sz="1200" b="1" dirty="0" smtClean="0"/>
              <a:t> 추가 지급</a:t>
            </a:r>
            <a:r>
              <a:rPr lang="en-US" altLang="ko-KR" sz="1200" b="1" dirty="0" smtClean="0"/>
              <a:t>!!</a:t>
            </a:r>
          </a:p>
          <a:p>
            <a:endParaRPr lang="ko-KR" altLang="en-US" sz="1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4108385" y="2650447"/>
            <a:ext cx="13182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/>
              <a:t>명 달성</a:t>
            </a:r>
            <a:r>
              <a:rPr lang="en-US" altLang="ko-KR" sz="1100" b="1" dirty="0" smtClean="0"/>
              <a:t>!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2403636" y="2650819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0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700214" y="2650819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3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3005338" y="2650819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7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3301916" y="2650819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5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604329" y="2650819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8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3902669" y="2646595"/>
            <a:ext cx="247497" cy="30923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9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343102" y="2334072"/>
            <a:ext cx="21483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</a:t>
            </a:r>
            <a:r>
              <a:rPr lang="ko-KR" altLang="en-US" sz="900" b="1" dirty="0" smtClean="0"/>
              <a:t>출시 전 까지</a:t>
            </a:r>
            <a:endParaRPr lang="ko-KR" altLang="en-US" sz="900" b="1" dirty="0"/>
          </a:p>
        </p:txBody>
      </p:sp>
      <p:sp>
        <p:nvSpPr>
          <p:cNvPr id="135" name="TextBox 134"/>
          <p:cNvSpPr txBox="1"/>
          <p:nvPr/>
        </p:nvSpPr>
        <p:spPr>
          <a:xfrm>
            <a:off x="2304751" y="4154582"/>
            <a:ext cx="6110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10</a:t>
            </a:r>
            <a:r>
              <a:rPr lang="ko-KR" altLang="en-US" sz="800" b="1" dirty="0" err="1" smtClean="0"/>
              <a:t>만골드</a:t>
            </a:r>
            <a:endParaRPr lang="ko-KR" altLang="en-US" sz="800" b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3096575" y="4106350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500</a:t>
            </a:r>
            <a:r>
              <a:rPr lang="ko-KR" altLang="en-US" sz="800" b="1" dirty="0" err="1" smtClean="0"/>
              <a:t>젬</a:t>
            </a:r>
            <a:r>
              <a:rPr lang="ko-KR" altLang="en-US" sz="800" b="1" dirty="0" smtClean="0"/>
              <a:t> </a:t>
            </a:r>
            <a:endParaRPr lang="en-US" altLang="ko-KR" sz="800" b="1" dirty="0"/>
          </a:p>
          <a:p>
            <a:pPr algn="ctr"/>
            <a:r>
              <a:rPr lang="en-US" altLang="ko-KR" sz="800" b="1" dirty="0" smtClean="0"/>
              <a:t>+</a:t>
            </a:r>
            <a:r>
              <a:rPr lang="ko-KR" altLang="en-US" sz="800" b="1" dirty="0" smtClean="0"/>
              <a:t>열쇠 </a:t>
            </a:r>
            <a:r>
              <a:rPr lang="en-US" altLang="ko-KR" sz="800" b="1" dirty="0" smtClean="0"/>
              <a:t>200</a:t>
            </a:r>
            <a:r>
              <a:rPr lang="ko-KR" altLang="en-US" sz="800" b="1" dirty="0" smtClean="0"/>
              <a:t>개</a:t>
            </a:r>
            <a:endParaRPr lang="ko-KR" altLang="en-US" sz="800" b="1" dirty="0"/>
          </a:p>
        </p:txBody>
      </p:sp>
      <p:sp>
        <p:nvSpPr>
          <p:cNvPr id="137" name="TextBox 136"/>
          <p:cNvSpPr txBox="1"/>
          <p:nvPr/>
        </p:nvSpPr>
        <p:spPr>
          <a:xfrm>
            <a:off x="3992002" y="3996353"/>
            <a:ext cx="684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1000</a:t>
            </a:r>
            <a:r>
              <a:rPr lang="ko-KR" altLang="en-US" sz="800" b="1" dirty="0" err="1" smtClean="0"/>
              <a:t>젬</a:t>
            </a:r>
            <a:endParaRPr lang="en-US" altLang="ko-KR" sz="800" b="1" dirty="0" smtClean="0"/>
          </a:p>
          <a:p>
            <a:pPr algn="ctr"/>
            <a:r>
              <a:rPr lang="en-US" altLang="ko-KR" sz="800" b="1" dirty="0" smtClean="0"/>
              <a:t>+50</a:t>
            </a:r>
            <a:r>
              <a:rPr lang="ko-KR" altLang="en-US" sz="800" b="1" dirty="0" err="1" smtClean="0"/>
              <a:t>만골드</a:t>
            </a:r>
            <a:endParaRPr lang="en-US" altLang="ko-KR" sz="800" b="1" dirty="0" smtClean="0"/>
          </a:p>
          <a:p>
            <a:pPr algn="ctr"/>
            <a:r>
              <a:rPr lang="en-US" altLang="ko-KR" sz="800" b="1" dirty="0" smtClean="0"/>
              <a:t>+</a:t>
            </a:r>
            <a:r>
              <a:rPr lang="ko-KR" altLang="en-US" sz="800" b="1" dirty="0" smtClean="0"/>
              <a:t>영웅무기</a:t>
            </a:r>
            <a:endParaRPr lang="en-US" altLang="ko-KR" sz="800" b="1" dirty="0" smtClean="0"/>
          </a:p>
          <a:p>
            <a:pPr algn="ctr"/>
            <a:r>
              <a:rPr lang="ko-KR" altLang="en-US" sz="800" b="1" dirty="0" err="1" smtClean="0"/>
              <a:t>소환권</a:t>
            </a:r>
            <a:endParaRPr lang="ko-KR" altLang="en-US" sz="800" b="1" dirty="0"/>
          </a:p>
        </p:txBody>
      </p:sp>
      <p:sp>
        <p:nvSpPr>
          <p:cNvPr id="144" name="모서리가 둥근 직사각형 143"/>
          <p:cNvSpPr/>
          <p:nvPr/>
        </p:nvSpPr>
        <p:spPr>
          <a:xfrm rot="10800000">
            <a:off x="2267745" y="3588687"/>
            <a:ext cx="854935" cy="7201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5" name="모서리가 둥근 직사각형 144"/>
          <p:cNvSpPr/>
          <p:nvPr/>
        </p:nvSpPr>
        <p:spPr>
          <a:xfrm rot="10800000">
            <a:off x="2267746" y="3588686"/>
            <a:ext cx="2172424" cy="72011"/>
          </a:xfrm>
          <a:prstGeom prst="roundRect">
            <a:avLst>
              <a:gd name="adj" fmla="val 50000"/>
            </a:avLst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6" name="타원 145"/>
          <p:cNvSpPr/>
          <p:nvPr/>
        </p:nvSpPr>
        <p:spPr>
          <a:xfrm rot="5400000">
            <a:off x="3351504" y="3532356"/>
            <a:ext cx="184676" cy="184676"/>
          </a:xfrm>
          <a:prstGeom prst="ellipse">
            <a:avLst/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7" name="타원 146"/>
          <p:cNvSpPr/>
          <p:nvPr/>
        </p:nvSpPr>
        <p:spPr>
          <a:xfrm rot="5400000">
            <a:off x="2483768" y="3532356"/>
            <a:ext cx="184676" cy="184676"/>
          </a:xfrm>
          <a:prstGeom prst="ellipse">
            <a:avLst/>
          </a:prstGeom>
          <a:solidFill>
            <a:srgbClr val="FFC000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8" name="타원 147"/>
          <p:cNvSpPr/>
          <p:nvPr/>
        </p:nvSpPr>
        <p:spPr>
          <a:xfrm rot="5400000">
            <a:off x="4255494" y="3532356"/>
            <a:ext cx="184676" cy="184676"/>
          </a:xfrm>
          <a:prstGeom prst="ellipse">
            <a:avLst/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2287078" y="3311202"/>
            <a:ext cx="7841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3139739" y="3306296"/>
            <a:ext cx="7841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50,000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3995936" y="3310622"/>
            <a:ext cx="8435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0" name="오른쪽 화살표 설명선 9"/>
          <p:cNvSpPr/>
          <p:nvPr/>
        </p:nvSpPr>
        <p:spPr>
          <a:xfrm rot="16200000">
            <a:off x="3082258" y="3778363"/>
            <a:ext cx="781679" cy="738391"/>
          </a:xfrm>
          <a:prstGeom prst="rightArrowCallout">
            <a:avLst>
              <a:gd name="adj1" fmla="val 14016"/>
              <a:gd name="adj2" fmla="val 18136"/>
              <a:gd name="adj3" fmla="val 25000"/>
              <a:gd name="adj4" fmla="val 64977"/>
            </a:avLst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오른쪽 화살표 설명선 154"/>
          <p:cNvSpPr/>
          <p:nvPr/>
        </p:nvSpPr>
        <p:spPr>
          <a:xfrm rot="16200000">
            <a:off x="3940108" y="3776840"/>
            <a:ext cx="781679" cy="738391"/>
          </a:xfrm>
          <a:prstGeom prst="rightArrowCallout">
            <a:avLst>
              <a:gd name="adj1" fmla="val 14016"/>
              <a:gd name="adj2" fmla="val 18136"/>
              <a:gd name="adj3" fmla="val 25000"/>
              <a:gd name="adj4" fmla="val 64977"/>
            </a:avLst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오른쪽 화살표 설명선 157"/>
          <p:cNvSpPr/>
          <p:nvPr/>
        </p:nvSpPr>
        <p:spPr>
          <a:xfrm rot="16200000">
            <a:off x="2207496" y="3766739"/>
            <a:ext cx="781679" cy="738391"/>
          </a:xfrm>
          <a:prstGeom prst="rightArrowCallout">
            <a:avLst>
              <a:gd name="adj1" fmla="val 14016"/>
              <a:gd name="adj2" fmla="val 18136"/>
              <a:gd name="adj3" fmla="val 25000"/>
              <a:gd name="adj4" fmla="val 64977"/>
            </a:avLst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3201445" y="1586998"/>
            <a:ext cx="1108271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순서도: 연결자 46"/>
          <p:cNvSpPr/>
          <p:nvPr/>
        </p:nvSpPr>
        <p:spPr>
          <a:xfrm>
            <a:off x="3201445" y="14910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50" name="직사각형 49"/>
          <p:cNvSpPr/>
          <p:nvPr/>
        </p:nvSpPr>
        <p:spPr>
          <a:xfrm>
            <a:off x="2248945" y="2089918"/>
            <a:ext cx="2395063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순서도: 연결자 50"/>
          <p:cNvSpPr/>
          <p:nvPr/>
        </p:nvSpPr>
        <p:spPr>
          <a:xfrm>
            <a:off x="2248945" y="199395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52" name="직사각형 51"/>
          <p:cNvSpPr/>
          <p:nvPr/>
        </p:nvSpPr>
        <p:spPr>
          <a:xfrm>
            <a:off x="2248945" y="2381296"/>
            <a:ext cx="2395063" cy="14568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순서도: 연결자 52"/>
          <p:cNvSpPr/>
          <p:nvPr/>
        </p:nvSpPr>
        <p:spPr>
          <a:xfrm>
            <a:off x="2248945" y="228533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54" name="직사각형 53"/>
          <p:cNvSpPr/>
          <p:nvPr/>
        </p:nvSpPr>
        <p:spPr>
          <a:xfrm>
            <a:off x="2248945" y="2621045"/>
            <a:ext cx="2467071" cy="339004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순서도: 연결자 54"/>
          <p:cNvSpPr/>
          <p:nvPr/>
        </p:nvSpPr>
        <p:spPr>
          <a:xfrm>
            <a:off x="2248945" y="252508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56" name="직사각형 55"/>
          <p:cNvSpPr/>
          <p:nvPr/>
        </p:nvSpPr>
        <p:spPr>
          <a:xfrm>
            <a:off x="2229140" y="3006334"/>
            <a:ext cx="2467071" cy="169502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순서도: 연결자 56"/>
          <p:cNvSpPr/>
          <p:nvPr/>
        </p:nvSpPr>
        <p:spPr>
          <a:xfrm>
            <a:off x="2229140" y="291036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8" name="직사각형 57"/>
          <p:cNvSpPr/>
          <p:nvPr/>
        </p:nvSpPr>
        <p:spPr>
          <a:xfrm>
            <a:off x="2244978" y="3306296"/>
            <a:ext cx="826289" cy="169502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순서도: 연결자 58"/>
          <p:cNvSpPr/>
          <p:nvPr/>
        </p:nvSpPr>
        <p:spPr>
          <a:xfrm>
            <a:off x="2244978" y="321033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63" name="직사각형 62"/>
          <p:cNvSpPr/>
          <p:nvPr/>
        </p:nvSpPr>
        <p:spPr>
          <a:xfrm>
            <a:off x="2183738" y="3557151"/>
            <a:ext cx="2467071" cy="169502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순서도: 연결자 63"/>
          <p:cNvSpPr/>
          <p:nvPr/>
        </p:nvSpPr>
        <p:spPr>
          <a:xfrm>
            <a:off x="2183738" y="346118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7</a:t>
            </a:r>
            <a:endParaRPr lang="ko-KR" altLang="en-US" sz="1000" b="1" dirty="0"/>
          </a:p>
        </p:txBody>
      </p:sp>
      <p:sp>
        <p:nvSpPr>
          <p:cNvPr id="65" name="직사각형 64"/>
          <p:cNvSpPr/>
          <p:nvPr/>
        </p:nvSpPr>
        <p:spPr>
          <a:xfrm>
            <a:off x="2176937" y="3756718"/>
            <a:ext cx="828401" cy="78167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순서도: 연결자 65"/>
          <p:cNvSpPr/>
          <p:nvPr/>
        </p:nvSpPr>
        <p:spPr>
          <a:xfrm>
            <a:off x="2176937" y="366075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 dirty="0"/>
          </a:p>
        </p:txBody>
      </p:sp>
      <p:sp>
        <p:nvSpPr>
          <p:cNvPr id="67" name="직사각형 66"/>
          <p:cNvSpPr/>
          <p:nvPr/>
        </p:nvSpPr>
        <p:spPr>
          <a:xfrm>
            <a:off x="2176937" y="4705981"/>
            <a:ext cx="2590587" cy="52322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순서도: 연결자 67"/>
          <p:cNvSpPr/>
          <p:nvPr/>
        </p:nvSpPr>
        <p:spPr>
          <a:xfrm>
            <a:off x="2176937" y="461001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9</a:t>
            </a:r>
            <a:endParaRPr lang="ko-KR" altLang="en-US" sz="1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6831143" y="764704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1. </a:t>
            </a:r>
            <a:r>
              <a:rPr lang="ko-KR" altLang="en-US" sz="800" dirty="0"/>
              <a:t>사전예약과 사전예약 이벤트는 별도 탭으로 </a:t>
            </a:r>
            <a:r>
              <a:rPr lang="ko-KR" altLang="en-US" sz="800" dirty="0" smtClean="0"/>
              <a:t>구분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사전가입 인원달성 </a:t>
            </a:r>
            <a:r>
              <a:rPr lang="ko-KR" altLang="en-US" sz="800" dirty="0" err="1" smtClean="0"/>
              <a:t>이벤트명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이벤트 기간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현재 사전예약 </a:t>
            </a:r>
            <a:r>
              <a:rPr lang="ko-KR" altLang="en-US" sz="800" dirty="0" smtClean="0"/>
              <a:t>인원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이벤트 안내 문구</a:t>
            </a:r>
            <a:endParaRPr lang="en-US" altLang="ko-KR" sz="800" dirty="0" smtClean="0"/>
          </a:p>
          <a:p>
            <a:r>
              <a:rPr lang="en-US" altLang="ko-KR" sz="800" dirty="0" smtClean="0"/>
              <a:t>10</a:t>
            </a:r>
            <a:r>
              <a:rPr lang="ko-KR" altLang="en-US" sz="800" dirty="0" smtClean="0"/>
              <a:t>만 달성 시 </a:t>
            </a:r>
            <a:r>
              <a:rPr lang="en-US" altLang="ko-KR" sz="800" dirty="0" smtClean="0"/>
              <a:t>1</a:t>
            </a:r>
            <a:r>
              <a:rPr lang="ko-KR" altLang="en-US" sz="800" dirty="0" err="1" smtClean="0"/>
              <a:t>만달성</a:t>
            </a:r>
            <a:r>
              <a:rPr lang="en-US" altLang="ko-KR" sz="800" dirty="0" smtClean="0"/>
              <a:t>+5</a:t>
            </a:r>
            <a:r>
              <a:rPr lang="ko-KR" altLang="en-US" sz="800" dirty="0" err="1" smtClean="0"/>
              <a:t>만달성</a:t>
            </a:r>
            <a:r>
              <a:rPr lang="en-US" altLang="ko-KR" sz="800" dirty="0" smtClean="0"/>
              <a:t>+10</a:t>
            </a:r>
            <a:r>
              <a:rPr lang="ko-KR" altLang="en-US" sz="800" dirty="0" err="1" smtClean="0"/>
              <a:t>만달성</a:t>
            </a:r>
            <a:r>
              <a:rPr lang="ko-KR" altLang="en-US" sz="800" dirty="0" smtClean="0"/>
              <a:t> 보상 아이템을 모두 드립니다</a:t>
            </a:r>
            <a:r>
              <a:rPr lang="en-US" altLang="ko-KR" sz="800" dirty="0" smtClean="0"/>
              <a:t>.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/>
              <a:t>6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목표 인원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7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현재 사전예약 참가자 그래프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8. </a:t>
            </a:r>
            <a:r>
              <a:rPr lang="ko-KR" altLang="en-US" sz="800" dirty="0" smtClean="0"/>
              <a:t>달성 보상 </a:t>
            </a:r>
            <a:r>
              <a:rPr lang="en-US" altLang="ko-KR" sz="800" dirty="0" smtClean="0"/>
              <a:t>– </a:t>
            </a:r>
            <a:r>
              <a:rPr lang="ko-KR" altLang="en-US" sz="800" dirty="0" smtClean="0"/>
              <a:t>달성 시 달성</a:t>
            </a:r>
            <a:r>
              <a:rPr lang="en-US" altLang="ko-KR" sz="800" dirty="0" smtClean="0"/>
              <a:t>! </a:t>
            </a:r>
            <a:r>
              <a:rPr lang="ko-KR" altLang="en-US" sz="800" dirty="0" smtClean="0"/>
              <a:t>표시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9. </a:t>
            </a:r>
            <a:r>
              <a:rPr lang="ko-KR" altLang="en-US" sz="800" dirty="0" smtClean="0"/>
              <a:t>유의사</a:t>
            </a:r>
            <a:r>
              <a:rPr lang="ko-KR" altLang="en-US" sz="800" dirty="0"/>
              <a:t>항</a:t>
            </a:r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ko-KR" alt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38986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42" name="직사각형 41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직사각형 54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4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그룹 75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8" name="그룹 77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79" name="타원 78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80" name="타원형 설명선 79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4" name="1/2 액자 83"/>
          <p:cNvSpPr/>
          <p:nvPr/>
        </p:nvSpPr>
        <p:spPr>
          <a:xfrm rot="8100000">
            <a:off x="4613776" y="2687461"/>
            <a:ext cx="368183" cy="368183"/>
          </a:xfrm>
          <a:prstGeom prst="halfFram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5" name="1/2 액자 84"/>
          <p:cNvSpPr/>
          <p:nvPr/>
        </p:nvSpPr>
        <p:spPr>
          <a:xfrm rot="18900000">
            <a:off x="1878956" y="2687461"/>
            <a:ext cx="368183" cy="368183"/>
          </a:xfrm>
          <a:prstGeom prst="halfFram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6" name="타원 85"/>
          <p:cNvSpPr/>
          <p:nvPr/>
        </p:nvSpPr>
        <p:spPr>
          <a:xfrm flipH="1" flipV="1">
            <a:off x="3355055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타원 86"/>
          <p:cNvSpPr/>
          <p:nvPr/>
        </p:nvSpPr>
        <p:spPr>
          <a:xfrm flipH="1" flipV="1">
            <a:off x="3518870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타원 87"/>
          <p:cNvSpPr/>
          <p:nvPr/>
        </p:nvSpPr>
        <p:spPr>
          <a:xfrm flipH="1" flipV="1">
            <a:off x="3191239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타원 89"/>
          <p:cNvSpPr/>
          <p:nvPr/>
        </p:nvSpPr>
        <p:spPr>
          <a:xfrm flipH="1" flipV="1">
            <a:off x="3682686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타원 90"/>
          <p:cNvSpPr/>
          <p:nvPr/>
        </p:nvSpPr>
        <p:spPr>
          <a:xfrm flipH="1" flipV="1">
            <a:off x="3027424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타원 91"/>
          <p:cNvSpPr/>
          <p:nvPr/>
        </p:nvSpPr>
        <p:spPr>
          <a:xfrm flipH="1" flipV="1">
            <a:off x="3846502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타원 92"/>
          <p:cNvSpPr/>
          <p:nvPr/>
        </p:nvSpPr>
        <p:spPr>
          <a:xfrm flipH="1" flipV="1">
            <a:off x="4010317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타원 93"/>
          <p:cNvSpPr/>
          <p:nvPr/>
        </p:nvSpPr>
        <p:spPr>
          <a:xfrm flipH="1" flipV="1">
            <a:off x="2863608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타원 94"/>
          <p:cNvSpPr/>
          <p:nvPr/>
        </p:nvSpPr>
        <p:spPr>
          <a:xfrm flipH="1" flipV="1">
            <a:off x="2699792" y="3702524"/>
            <a:ext cx="107248" cy="107248"/>
          </a:xfrm>
          <a:prstGeom prst="ellipse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직사각형 107"/>
          <p:cNvSpPr/>
          <p:nvPr/>
        </p:nvSpPr>
        <p:spPr>
          <a:xfrm>
            <a:off x="2149366" y="3933056"/>
            <a:ext cx="2566650" cy="136815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109" name="직사각형 108"/>
          <p:cNvSpPr/>
          <p:nvPr/>
        </p:nvSpPr>
        <p:spPr>
          <a:xfrm>
            <a:off x="2149366" y="2060848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13" name="평행 사변형 112"/>
          <p:cNvSpPr/>
          <p:nvPr/>
        </p:nvSpPr>
        <p:spPr>
          <a:xfrm>
            <a:off x="3187870" y="1586998"/>
            <a:ext cx="1168106" cy="340474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평행 사변형 113"/>
          <p:cNvSpPr/>
          <p:nvPr/>
        </p:nvSpPr>
        <p:spPr>
          <a:xfrm>
            <a:off x="2091875" y="1572316"/>
            <a:ext cx="1170000" cy="340474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079599" y="1586998"/>
            <a:ext cx="1108271" cy="2913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순서도: 연결자 32"/>
          <p:cNvSpPr/>
          <p:nvPr/>
        </p:nvSpPr>
        <p:spPr>
          <a:xfrm>
            <a:off x="2079599" y="14910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4" name="직사각형 33"/>
          <p:cNvSpPr/>
          <p:nvPr/>
        </p:nvSpPr>
        <p:spPr>
          <a:xfrm>
            <a:off x="1755338" y="2539090"/>
            <a:ext cx="336538" cy="59280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1755337" y="244312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104576" y="2014194"/>
            <a:ext cx="2656264" cy="158439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66618" y="190680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4748139" y="2539090"/>
            <a:ext cx="336538" cy="59280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4748138" y="244312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2549742" y="3667884"/>
            <a:ext cx="1677458" cy="17236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순서도: 연결자 42"/>
          <p:cNvSpPr/>
          <p:nvPr/>
        </p:nvSpPr>
        <p:spPr>
          <a:xfrm>
            <a:off x="2557361" y="357954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104576" y="3883026"/>
            <a:ext cx="2656264" cy="149019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순서도: 연결자 44"/>
          <p:cNvSpPr/>
          <p:nvPr/>
        </p:nvSpPr>
        <p:spPr>
          <a:xfrm>
            <a:off x="2066618" y="377563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831143" y="764704"/>
            <a:ext cx="2160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카테고리를 누르면 </a:t>
            </a:r>
            <a:r>
              <a:rPr lang="ko-KR" altLang="en-US" sz="800" dirty="0" err="1" smtClean="0"/>
              <a:t>작은카테고리가</a:t>
            </a:r>
            <a:r>
              <a:rPr lang="ko-KR" altLang="en-US" sz="800" dirty="0" smtClean="0"/>
              <a:t> 나오는 식으로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이전 이미지 보기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 smtClean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다음 이미지 보기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6. </a:t>
            </a:r>
            <a:r>
              <a:rPr lang="ko-KR" altLang="en-US" sz="800" dirty="0"/>
              <a:t>텍스트 영역 </a:t>
            </a:r>
            <a:r>
              <a:rPr lang="en-US" altLang="ko-KR" sz="800" dirty="0"/>
              <a:t>(</a:t>
            </a:r>
            <a:r>
              <a:rPr lang="ko-KR" altLang="en-US" sz="800" dirty="0"/>
              <a:t>별도 전달</a:t>
            </a:r>
            <a:r>
              <a:rPr lang="en-US" altLang="ko-KR" sz="800" dirty="0"/>
              <a:t>)</a:t>
            </a:r>
          </a:p>
          <a:p>
            <a:endParaRPr lang="en-US" altLang="ko-KR" sz="800" dirty="0" smtClean="0"/>
          </a:p>
          <a:p>
            <a:r>
              <a:rPr lang="en-US" altLang="ko-KR" sz="800" dirty="0"/>
              <a:t>※</a:t>
            </a:r>
            <a:r>
              <a:rPr lang="ko-KR" altLang="en-US" sz="800" dirty="0" smtClean="0"/>
              <a:t>순서는 </a:t>
            </a:r>
            <a:r>
              <a:rPr lang="ko-KR" altLang="en-US" sz="800" dirty="0" err="1" smtClean="0"/>
              <a:t>웹페이지와</a:t>
            </a:r>
            <a:r>
              <a:rPr lang="ko-KR" altLang="en-US" sz="800" dirty="0" smtClean="0"/>
              <a:t> 동일</a:t>
            </a:r>
            <a:endParaRPr lang="en-US" altLang="ko-KR" sz="800" dirty="0" smtClean="0"/>
          </a:p>
        </p:txBody>
      </p:sp>
    </p:spTree>
    <p:extLst>
      <p:ext uri="{BB962C8B-B14F-4D97-AF65-F5344CB8AC3E}">
        <p14:creationId xmlns:p14="http://schemas.microsoft.com/office/powerpoint/2010/main" val="24244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경품이벤트</a:t>
            </a:r>
            <a:endParaRPr lang="ko-KR" altLang="en-US" dirty="0"/>
          </a:p>
        </p:txBody>
      </p:sp>
      <p:sp>
        <p:nvSpPr>
          <p:cNvPr id="58" name="직사각형 57"/>
          <p:cNvSpPr/>
          <p:nvPr/>
        </p:nvSpPr>
        <p:spPr>
          <a:xfrm>
            <a:off x="1691680" y="1052736"/>
            <a:ext cx="3473946" cy="440831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62" name="직사각형 61"/>
          <p:cNvSpPr/>
          <p:nvPr/>
        </p:nvSpPr>
        <p:spPr>
          <a:xfrm>
            <a:off x="1700088" y="1052736"/>
            <a:ext cx="3465537" cy="432048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직사각형 63"/>
          <p:cNvSpPr/>
          <p:nvPr/>
        </p:nvSpPr>
        <p:spPr>
          <a:xfrm>
            <a:off x="2150218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사전예약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792363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3434509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4073871" y="1109706"/>
            <a:ext cx="642145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</a:rPr>
              <a:t>공식카페</a:t>
            </a:r>
            <a:endParaRPr lang="ko-KR" altLang="en-US" sz="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795428" y="1107678"/>
            <a:ext cx="354789" cy="311762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9" name="Picture 2" descr="C:\Users\hyojin_choi\Desktop\무제 QQ 스크린샷201610041215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30" y="1182331"/>
            <a:ext cx="221314" cy="17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35" b="-6972"/>
          <a:stretch/>
        </p:blipFill>
        <p:spPr bwMode="auto">
          <a:xfrm>
            <a:off x="4746785" y="1151588"/>
            <a:ext cx="208314" cy="2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" name="그룹 70"/>
          <p:cNvGrpSpPr/>
          <p:nvPr/>
        </p:nvGrpSpPr>
        <p:grpSpPr>
          <a:xfrm>
            <a:off x="4939750" y="1150382"/>
            <a:ext cx="208314" cy="234344"/>
            <a:chOff x="4961318" y="1152130"/>
            <a:chExt cx="208314" cy="234344"/>
          </a:xfrm>
        </p:grpSpPr>
        <p:pic>
          <p:nvPicPr>
            <p:cNvPr id="72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435" b="-6972"/>
            <a:stretch/>
          </p:blipFill>
          <p:spPr bwMode="auto">
            <a:xfrm>
              <a:off x="4961318" y="1152130"/>
              <a:ext cx="208314" cy="23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그룹 72"/>
            <p:cNvGrpSpPr/>
            <p:nvPr/>
          </p:nvGrpSpPr>
          <p:grpSpPr>
            <a:xfrm>
              <a:off x="5018810" y="1205186"/>
              <a:ext cx="116779" cy="124809"/>
              <a:chOff x="4843571" y="1228418"/>
              <a:chExt cx="128304" cy="128304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75" name="타원형 설명선 74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6" name="TextBox 75"/>
          <p:cNvSpPr txBox="1"/>
          <p:nvPr/>
        </p:nvSpPr>
        <p:spPr>
          <a:xfrm>
            <a:off x="1907704" y="1556792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공식카페 가입인사 하고 치킨 먹자</a:t>
            </a:r>
            <a:r>
              <a:rPr lang="en-US" altLang="ko-KR" sz="1200" b="1" dirty="0" smtClean="0"/>
              <a:t>!</a:t>
            </a:r>
            <a:endParaRPr lang="ko-KR" altLang="en-US" sz="1200" b="1" dirty="0"/>
          </a:p>
        </p:txBody>
      </p:sp>
      <p:sp>
        <p:nvSpPr>
          <p:cNvPr id="77" name="직사각형 76"/>
          <p:cNvSpPr/>
          <p:nvPr/>
        </p:nvSpPr>
        <p:spPr>
          <a:xfrm>
            <a:off x="1980507" y="3140968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672171" y="3146603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3363699" y="3142426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4067944" y="3148061"/>
            <a:ext cx="647277" cy="643469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경품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이미지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056126" y="4096654"/>
            <a:ext cx="4988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2023408" y="382510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BBQ </a:t>
            </a:r>
          </a:p>
          <a:p>
            <a:pPr algn="ctr"/>
            <a:r>
              <a:rPr lang="ko-KR" altLang="en-US" sz="800" b="1" dirty="0" smtClean="0"/>
              <a:t>치킨세트</a:t>
            </a:r>
            <a:endParaRPr lang="ko-KR" altLang="en-US" sz="8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2645653" y="3833654"/>
            <a:ext cx="734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문화상품권 </a:t>
            </a:r>
            <a:endParaRPr lang="en-US" altLang="ko-KR" sz="800" b="1" dirty="0"/>
          </a:p>
          <a:p>
            <a:pPr algn="ctr"/>
            <a:r>
              <a:rPr lang="en-US" altLang="ko-KR" sz="800" b="1" dirty="0" smtClean="0"/>
              <a:t>5000</a:t>
            </a:r>
            <a:r>
              <a:rPr lang="ko-KR" altLang="en-US" sz="800" b="1" dirty="0" smtClean="0"/>
              <a:t>원</a:t>
            </a:r>
            <a:endParaRPr lang="ko-KR" altLang="en-US" sz="8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275856" y="3833654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err="1" smtClean="0"/>
              <a:t>스타벅스</a:t>
            </a:r>
            <a:endParaRPr lang="en-US" altLang="ko-KR" sz="800" b="1" dirty="0" smtClean="0"/>
          </a:p>
          <a:p>
            <a:pPr algn="ctr"/>
            <a:r>
              <a:rPr lang="ko-KR" altLang="en-US" sz="800" b="1" dirty="0" err="1" smtClean="0"/>
              <a:t>아메리카노</a:t>
            </a:r>
            <a:r>
              <a:rPr lang="en-US" altLang="ko-KR" sz="800" b="1" dirty="0" smtClean="0"/>
              <a:t>tall</a:t>
            </a:r>
            <a:endParaRPr lang="ko-KR" altLang="en-US" sz="8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4103094" y="38336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err="1" smtClean="0"/>
              <a:t>바나나맛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우</a:t>
            </a:r>
            <a:r>
              <a:rPr lang="ko-KR" altLang="en-US" sz="800" b="1" dirty="0"/>
              <a:t>유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754927" y="4096654"/>
            <a:ext cx="4988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(50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87" name="TextBox 86"/>
          <p:cNvSpPr txBox="1"/>
          <p:nvPr/>
        </p:nvSpPr>
        <p:spPr>
          <a:xfrm>
            <a:off x="3418001" y="4105200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(100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88" name="TextBox 87"/>
          <p:cNvSpPr txBox="1"/>
          <p:nvPr/>
        </p:nvSpPr>
        <p:spPr>
          <a:xfrm>
            <a:off x="4130611" y="4079562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(150</a:t>
            </a:r>
            <a:r>
              <a:rPr lang="ko-KR" altLang="en-US" sz="900" dirty="0" smtClean="0"/>
              <a:t>명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89" name="TextBox 88"/>
          <p:cNvSpPr txBox="1"/>
          <p:nvPr/>
        </p:nvSpPr>
        <p:spPr>
          <a:xfrm>
            <a:off x="2248773" y="254050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공식카페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가입하</a:t>
            </a:r>
            <a:r>
              <a:rPr lang="ko-KR" altLang="en-US" sz="800" b="1" dirty="0"/>
              <a:t>기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113902" y="2492557"/>
            <a:ext cx="66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00" b="1" dirty="0" smtClean="0"/>
              <a:t>[</a:t>
            </a:r>
            <a:r>
              <a:rPr lang="ko-KR" altLang="en-US" sz="800" b="1" dirty="0" smtClean="0"/>
              <a:t>가입인사</a:t>
            </a:r>
            <a:r>
              <a:rPr lang="en-US" altLang="ko-KR" sz="800" b="1" dirty="0" smtClean="0"/>
              <a:t>]</a:t>
            </a:r>
          </a:p>
          <a:p>
            <a:pPr algn="ctr"/>
            <a:r>
              <a:rPr lang="ko-KR" altLang="en-US" sz="800" b="1" dirty="0" smtClean="0"/>
              <a:t>게시판에 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글 작성</a:t>
            </a:r>
            <a:endParaRPr lang="ko-KR" altLang="en-US" sz="8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067944" y="2535114"/>
            <a:ext cx="734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/>
              <a:t>추첨을 통해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경품 지급</a:t>
            </a:r>
            <a:endParaRPr lang="ko-KR" altLang="en-US" sz="800" b="1" dirty="0"/>
          </a:p>
        </p:txBody>
      </p:sp>
      <p:sp>
        <p:nvSpPr>
          <p:cNvPr id="92" name="갈매기형 수장 91"/>
          <p:cNvSpPr/>
          <p:nvPr/>
        </p:nvSpPr>
        <p:spPr>
          <a:xfrm>
            <a:off x="2874444" y="2420888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갈매기형 수장 92"/>
          <p:cNvSpPr/>
          <p:nvPr/>
        </p:nvSpPr>
        <p:spPr>
          <a:xfrm>
            <a:off x="3797004" y="2420888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갈매기형 수장 93"/>
          <p:cNvSpPr/>
          <p:nvPr/>
        </p:nvSpPr>
        <p:spPr>
          <a:xfrm>
            <a:off x="1952091" y="2420888"/>
            <a:ext cx="1107741" cy="547411"/>
          </a:xfrm>
          <a:prstGeom prst="chevron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907704" y="4911551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※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유의사항</a:t>
            </a:r>
            <a:endParaRPr lang="en-US" altLang="ko-KR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- 12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월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00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일  공식 카페를 통해 당첨자 발표 예정입니다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당첨 관련하여 자세한 사항은 공식카페를 참고하여 주세요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907704" y="1810707"/>
            <a:ext cx="31149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 smtClean="0"/>
              <a:t>공식 카페에서 </a:t>
            </a:r>
            <a:r>
              <a:rPr lang="en-US" altLang="ko-KR" sz="800" b="1" dirty="0" smtClean="0"/>
              <a:t>[</a:t>
            </a:r>
            <a:r>
              <a:rPr lang="ko-KR" altLang="en-US" sz="800" b="1" dirty="0" smtClean="0"/>
              <a:t>가입인사</a:t>
            </a:r>
            <a:r>
              <a:rPr lang="en-US" altLang="ko-KR" sz="800" b="1" dirty="0" smtClean="0"/>
              <a:t>] </a:t>
            </a:r>
            <a:r>
              <a:rPr lang="ko-KR" altLang="en-US" sz="800" b="1" dirty="0" smtClean="0"/>
              <a:t>작성하면 추첨을 통해 경품을 드려요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2121872" y="2118048"/>
            <a:ext cx="23198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00</a:t>
            </a:r>
            <a:r>
              <a:rPr lang="ko-KR" altLang="en-US" sz="900" b="1" dirty="0" smtClean="0"/>
              <a:t>일 까지</a:t>
            </a:r>
            <a:endParaRPr lang="ko-KR" altLang="en-US" sz="900" b="1" dirty="0"/>
          </a:p>
        </p:txBody>
      </p:sp>
      <p:sp>
        <p:nvSpPr>
          <p:cNvPr id="98" name="직사각형 97"/>
          <p:cNvSpPr/>
          <p:nvPr/>
        </p:nvSpPr>
        <p:spPr>
          <a:xfrm>
            <a:off x="2576412" y="4407471"/>
            <a:ext cx="1707556" cy="389681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schemeClr val="tx1"/>
                </a:solidFill>
              </a:rPr>
              <a:t>공식카</a:t>
            </a:r>
            <a:r>
              <a:rPr lang="ko-KR" altLang="en-US" sz="1050" b="1" dirty="0">
                <a:solidFill>
                  <a:schemeClr val="tx1"/>
                </a:solidFill>
              </a:rPr>
              <a:t>페</a:t>
            </a:r>
            <a:r>
              <a:rPr lang="ko-KR" altLang="en-US" sz="1050" b="1" dirty="0" smtClean="0">
                <a:solidFill>
                  <a:schemeClr val="tx1"/>
                </a:solidFill>
              </a:rPr>
              <a:t> </a:t>
            </a:r>
            <a:r>
              <a:rPr lang="ko-KR" altLang="en-US" sz="1050" b="1" dirty="0" err="1" smtClean="0">
                <a:solidFill>
                  <a:schemeClr val="tx1"/>
                </a:solidFill>
              </a:rPr>
              <a:t>바로가기</a:t>
            </a:r>
            <a:r>
              <a:rPr lang="ko-KR" altLang="en-US" sz="1050" b="1" dirty="0" smtClean="0">
                <a:solidFill>
                  <a:schemeClr val="tx1"/>
                </a:solidFill>
              </a:rPr>
              <a:t>     </a:t>
            </a:r>
            <a:r>
              <a:rPr lang="en-US" altLang="ko-KR" sz="1050" b="1" dirty="0" smtClean="0">
                <a:solidFill>
                  <a:schemeClr val="tx1"/>
                </a:solidFill>
              </a:rPr>
              <a:t>&gt;</a:t>
            </a:r>
            <a:endParaRPr lang="ko-KR" altLang="en-US" sz="1050" b="1" dirty="0">
              <a:solidFill>
                <a:schemeClr val="tx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28108" y="1518077"/>
            <a:ext cx="3240360" cy="5346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1828108" y="142211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116140" y="2108131"/>
            <a:ext cx="2276635" cy="267324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순서도: 연결자 42"/>
          <p:cNvSpPr/>
          <p:nvPr/>
        </p:nvSpPr>
        <p:spPr>
          <a:xfrm>
            <a:off x="2116140" y="2012167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1822588" y="2349702"/>
            <a:ext cx="3200072" cy="68978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순서도: 연결자 44"/>
          <p:cNvSpPr/>
          <p:nvPr/>
        </p:nvSpPr>
        <p:spPr>
          <a:xfrm>
            <a:off x="1822587" y="225373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6" name="직사각형 45"/>
          <p:cNvSpPr/>
          <p:nvPr/>
        </p:nvSpPr>
        <p:spPr>
          <a:xfrm>
            <a:off x="1807348" y="3071253"/>
            <a:ext cx="3215312" cy="123914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순서도: 연결자 46"/>
          <p:cNvSpPr/>
          <p:nvPr/>
        </p:nvSpPr>
        <p:spPr>
          <a:xfrm>
            <a:off x="1807347" y="297529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8" name="직사각형 47"/>
          <p:cNvSpPr/>
          <p:nvPr/>
        </p:nvSpPr>
        <p:spPr>
          <a:xfrm>
            <a:off x="2471291" y="4341836"/>
            <a:ext cx="1940808" cy="52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순서도: 연결자 48"/>
          <p:cNvSpPr/>
          <p:nvPr/>
        </p:nvSpPr>
        <p:spPr>
          <a:xfrm>
            <a:off x="2471290" y="424587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0" name="직사각형 49"/>
          <p:cNvSpPr/>
          <p:nvPr/>
        </p:nvSpPr>
        <p:spPr>
          <a:xfrm>
            <a:off x="1884544" y="4911550"/>
            <a:ext cx="2917896" cy="52094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순서도: 연결자 50"/>
          <p:cNvSpPr/>
          <p:nvPr/>
        </p:nvSpPr>
        <p:spPr>
          <a:xfrm>
            <a:off x="1884543" y="4815587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31143" y="764704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공식카페 이벤트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이벤트 기간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이벤트 응모방법 설명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이벤트 경품 이미지 및 </a:t>
            </a:r>
            <a:r>
              <a:rPr lang="ko-KR" altLang="en-US" sz="800" dirty="0" smtClean="0"/>
              <a:t>추천인원수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공식카페 </a:t>
            </a:r>
            <a:r>
              <a:rPr lang="ko-KR" altLang="en-US" sz="800" dirty="0" err="1" smtClean="0"/>
              <a:t>바로가기</a:t>
            </a:r>
            <a:r>
              <a:rPr lang="ko-KR" altLang="en-US" sz="800" dirty="0" smtClean="0"/>
              <a:t> </a:t>
            </a:r>
            <a:endParaRPr lang="en-US" altLang="ko-KR" sz="800" dirty="0" smtClean="0"/>
          </a:p>
          <a:p>
            <a:r>
              <a:rPr lang="en-US" altLang="ko-KR" sz="800" dirty="0">
                <a:hlinkClick r:id="rId4"/>
              </a:rPr>
              <a:t>http://</a:t>
            </a:r>
            <a:r>
              <a:rPr lang="en-US" altLang="ko-KR" sz="800" dirty="0" smtClean="0">
                <a:hlinkClick r:id="rId4"/>
              </a:rPr>
              <a:t>cafe.naver.com/mobilenox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6.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이벤트 </a:t>
            </a:r>
            <a:r>
              <a:rPr lang="ko-KR" altLang="en-US" sz="800" dirty="0" smtClean="0"/>
              <a:t>유의사항</a:t>
            </a:r>
            <a:endParaRPr lang="en-US" altLang="ko-KR" sz="800" dirty="0" smtClean="0"/>
          </a:p>
        </p:txBody>
      </p:sp>
    </p:spTree>
    <p:extLst>
      <p:ext uri="{BB962C8B-B14F-4D97-AF65-F5344CB8AC3E}">
        <p14:creationId xmlns:p14="http://schemas.microsoft.com/office/powerpoint/2010/main" val="42062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596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녹스</a:t>
            </a:r>
            <a:r>
              <a:rPr lang="ko-KR" altLang="en-US" dirty="0" smtClean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레이아웃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34" name="직사각형 33"/>
          <p:cNvSpPr/>
          <p:nvPr/>
        </p:nvSpPr>
        <p:spPr>
          <a:xfrm>
            <a:off x="699095" y="3336708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99095" y="3744335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699095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699095" y="4559588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경품이벤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트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37939" y="1931749"/>
            <a:ext cx="914400" cy="914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로고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3130723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상세 내용 참고</a:t>
            </a:r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" name="그룹 12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14" name="타원 13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15" name="타원형 설명선 14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1" name="직사각형 20"/>
          <p:cNvSpPr/>
          <p:nvPr/>
        </p:nvSpPr>
        <p:spPr>
          <a:xfrm>
            <a:off x="563219" y="1847720"/>
            <a:ext cx="1056453" cy="1077224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순서도: 연결자 21"/>
          <p:cNvSpPr/>
          <p:nvPr/>
        </p:nvSpPr>
        <p:spPr>
          <a:xfrm>
            <a:off x="563219" y="175175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23" name="직사각형 22"/>
          <p:cNvSpPr/>
          <p:nvPr/>
        </p:nvSpPr>
        <p:spPr>
          <a:xfrm>
            <a:off x="899592" y="3012725"/>
            <a:ext cx="195547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순서도: 연결자 23"/>
          <p:cNvSpPr/>
          <p:nvPr/>
        </p:nvSpPr>
        <p:spPr>
          <a:xfrm>
            <a:off x="789204" y="291676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25" name="직사각형 24"/>
          <p:cNvSpPr/>
          <p:nvPr/>
        </p:nvSpPr>
        <p:spPr>
          <a:xfrm>
            <a:off x="551385" y="3364684"/>
            <a:ext cx="1056453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00"/>
          </a:p>
        </p:txBody>
      </p:sp>
      <p:sp>
        <p:nvSpPr>
          <p:cNvPr id="26" name="순서도: 연결자 25"/>
          <p:cNvSpPr/>
          <p:nvPr/>
        </p:nvSpPr>
        <p:spPr>
          <a:xfrm>
            <a:off x="551385" y="3268720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b="1" dirty="0" smtClean="0"/>
              <a:t>4</a:t>
            </a:r>
            <a:endParaRPr lang="ko-KR" altLang="en-US" sz="900" b="1" dirty="0"/>
          </a:p>
        </p:txBody>
      </p:sp>
      <p:sp>
        <p:nvSpPr>
          <p:cNvPr id="27" name="직사각형 26"/>
          <p:cNvSpPr/>
          <p:nvPr/>
        </p:nvSpPr>
        <p:spPr>
          <a:xfrm>
            <a:off x="551385" y="3791533"/>
            <a:ext cx="1056453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00"/>
          </a:p>
        </p:txBody>
      </p:sp>
      <p:sp>
        <p:nvSpPr>
          <p:cNvPr id="28" name="순서도: 연결자 27"/>
          <p:cNvSpPr/>
          <p:nvPr/>
        </p:nvSpPr>
        <p:spPr>
          <a:xfrm>
            <a:off x="551385" y="369556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b="1" dirty="0" smtClean="0"/>
              <a:t>5</a:t>
            </a:r>
            <a:endParaRPr lang="ko-KR" altLang="en-US" sz="900" b="1" dirty="0"/>
          </a:p>
        </p:txBody>
      </p:sp>
      <p:sp>
        <p:nvSpPr>
          <p:cNvPr id="29" name="직사각형 28"/>
          <p:cNvSpPr/>
          <p:nvPr/>
        </p:nvSpPr>
        <p:spPr>
          <a:xfrm>
            <a:off x="551385" y="4199160"/>
            <a:ext cx="1056453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00"/>
          </a:p>
        </p:txBody>
      </p:sp>
      <p:sp>
        <p:nvSpPr>
          <p:cNvPr id="30" name="순서도: 연결자 29"/>
          <p:cNvSpPr/>
          <p:nvPr/>
        </p:nvSpPr>
        <p:spPr>
          <a:xfrm>
            <a:off x="551385" y="410319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b="1" dirty="0" smtClean="0"/>
              <a:t>6</a:t>
            </a:r>
            <a:endParaRPr lang="ko-KR" altLang="en-US" sz="900" b="1" dirty="0"/>
          </a:p>
        </p:txBody>
      </p:sp>
      <p:sp>
        <p:nvSpPr>
          <p:cNvPr id="31" name="직사각형 30"/>
          <p:cNvSpPr/>
          <p:nvPr/>
        </p:nvSpPr>
        <p:spPr>
          <a:xfrm>
            <a:off x="551385" y="4606786"/>
            <a:ext cx="1056453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00"/>
          </a:p>
        </p:txBody>
      </p:sp>
      <p:sp>
        <p:nvSpPr>
          <p:cNvPr id="32" name="순서도: 연결자 31"/>
          <p:cNvSpPr/>
          <p:nvPr/>
        </p:nvSpPr>
        <p:spPr>
          <a:xfrm>
            <a:off x="551385" y="451082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b="1" dirty="0" smtClean="0"/>
              <a:t>7</a:t>
            </a:r>
            <a:endParaRPr lang="ko-KR" altLang="en-US" sz="900" b="1" dirty="0"/>
          </a:p>
        </p:txBody>
      </p:sp>
      <p:sp>
        <p:nvSpPr>
          <p:cNvPr id="33" name="직사각형 32"/>
          <p:cNvSpPr/>
          <p:nvPr/>
        </p:nvSpPr>
        <p:spPr>
          <a:xfrm>
            <a:off x="1127770" y="3012725"/>
            <a:ext cx="252412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1127769" y="291676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551385" y="5021712"/>
            <a:ext cx="1056453" cy="23229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00"/>
          </a:p>
        </p:txBody>
      </p:sp>
      <p:sp>
        <p:nvSpPr>
          <p:cNvPr id="44" name="순서도: 연결자 43"/>
          <p:cNvSpPr/>
          <p:nvPr/>
        </p:nvSpPr>
        <p:spPr>
          <a:xfrm>
            <a:off x="551385" y="492574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b="1" dirty="0" smtClean="0"/>
              <a:t>8</a:t>
            </a:r>
            <a:endParaRPr lang="ko-KR" altLang="en-US" sz="9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831143" y="764704"/>
            <a:ext cx="2160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게임 로고 영역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err="1" smtClean="0"/>
              <a:t>페이스북</a:t>
            </a:r>
            <a:r>
              <a:rPr lang="ko-KR" altLang="en-US" sz="800" dirty="0" smtClean="0"/>
              <a:t> 공유하기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3. </a:t>
            </a:r>
            <a:r>
              <a:rPr lang="ko-KR" altLang="en-US" sz="800" dirty="0" err="1" smtClean="0"/>
              <a:t>카카오톡</a:t>
            </a:r>
            <a:r>
              <a:rPr lang="ko-KR" altLang="en-US" sz="800" dirty="0" smtClean="0"/>
              <a:t> 공유하기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4. HOME</a:t>
            </a:r>
            <a:r>
              <a:rPr lang="ko-KR" altLang="en-US" sz="800" dirty="0" smtClean="0"/>
              <a:t>으로 이동 </a:t>
            </a:r>
            <a:r>
              <a:rPr lang="en-US" altLang="ko-KR" sz="800" dirty="0" smtClean="0"/>
              <a:t>– 4</a:t>
            </a:r>
            <a:r>
              <a:rPr lang="ko-KR" altLang="en-US" sz="800" dirty="0" smtClean="0"/>
              <a:t>페이지로 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사전예약으로 이동 </a:t>
            </a:r>
            <a:r>
              <a:rPr lang="en-US" altLang="ko-KR" sz="800" dirty="0" smtClean="0"/>
              <a:t>– 5</a:t>
            </a:r>
            <a:r>
              <a:rPr lang="ko-KR" altLang="en-US" sz="800" dirty="0" smtClean="0"/>
              <a:t>페이지로 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6. </a:t>
            </a:r>
            <a:r>
              <a:rPr lang="ko-KR" altLang="en-US" sz="800" dirty="0" smtClean="0"/>
              <a:t>게임소개 페이지로 이동 </a:t>
            </a:r>
            <a:r>
              <a:rPr lang="en-US" altLang="ko-KR" sz="800" dirty="0" smtClean="0"/>
              <a:t>– 7</a:t>
            </a:r>
            <a:r>
              <a:rPr lang="ko-KR" altLang="en-US" sz="800" dirty="0" smtClean="0"/>
              <a:t>페이지로 이동</a:t>
            </a:r>
            <a:endParaRPr lang="en-US" altLang="ko-KR" sz="800" dirty="0" smtClean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7. </a:t>
            </a:r>
            <a:r>
              <a:rPr lang="ko-KR" altLang="en-US" sz="800" dirty="0" smtClean="0"/>
              <a:t>경품이벤트 </a:t>
            </a:r>
            <a:r>
              <a:rPr lang="en-US" altLang="ko-KR" sz="800" dirty="0" smtClean="0"/>
              <a:t>– 18</a:t>
            </a:r>
            <a:r>
              <a:rPr lang="ko-KR" altLang="en-US" sz="800" dirty="0" smtClean="0"/>
              <a:t>페이지로 이동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8. </a:t>
            </a:r>
            <a:r>
              <a:rPr lang="ko-KR" altLang="en-US" sz="800" dirty="0" smtClean="0"/>
              <a:t>공식카페로 이동</a:t>
            </a:r>
            <a:endParaRPr lang="en-US" altLang="ko-KR" sz="800" dirty="0" smtClean="0"/>
          </a:p>
          <a:p>
            <a:r>
              <a:rPr lang="en-US" altLang="ko-KR" sz="800" dirty="0">
                <a:hlinkClick r:id="rId3"/>
              </a:rPr>
              <a:t>http://cafe.naver.com/mobilenox</a:t>
            </a:r>
            <a:endParaRPr lang="en-US" altLang="ko-KR" sz="800" dirty="0"/>
          </a:p>
          <a:p>
            <a:r>
              <a:rPr lang="en-US" altLang="ko-KR" sz="800" dirty="0"/>
              <a:t>(</a:t>
            </a:r>
            <a:r>
              <a:rPr lang="ko-KR" altLang="en-US" sz="800" dirty="0"/>
              <a:t>현재 비공개 카페로 접근 불가</a:t>
            </a:r>
            <a:r>
              <a:rPr lang="en-US" altLang="ko-KR" sz="800" dirty="0"/>
              <a:t>)</a:t>
            </a:r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 smtClean="0"/>
          </a:p>
        </p:txBody>
      </p:sp>
    </p:spTree>
    <p:extLst>
      <p:ext uri="{BB962C8B-B14F-4D97-AF65-F5344CB8AC3E}">
        <p14:creationId xmlns:p14="http://schemas.microsoft.com/office/powerpoint/2010/main" val="40493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HOME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HOME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그룹 23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6" name="그룹 25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27" name="타원 26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28" name="타원형 설명선 27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2" name="직사각형 31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31143" y="764704"/>
            <a:ext cx="21602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이벤트 기간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프로모션 문구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임의 기재</a:t>
            </a:r>
            <a:r>
              <a:rPr lang="en-US" altLang="ko-KR" sz="800" dirty="0" smtClean="0"/>
              <a:t>/</a:t>
            </a:r>
            <a:r>
              <a:rPr lang="ko-KR" altLang="en-US" sz="800" dirty="0" smtClean="0"/>
              <a:t>수정될 수 있음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프로모션 영상</a:t>
            </a:r>
            <a:endParaRPr lang="en-US" altLang="ko-KR" sz="800" dirty="0" smtClean="0"/>
          </a:p>
          <a:p>
            <a:r>
              <a:rPr lang="ko-KR" altLang="en-US" sz="800" dirty="0" err="1" smtClean="0"/>
              <a:t>유튜브</a:t>
            </a:r>
            <a:r>
              <a:rPr lang="ko-KR" altLang="en-US" sz="800" dirty="0" smtClean="0"/>
              <a:t> 영상 자동 플레이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반복</a:t>
            </a:r>
            <a:r>
              <a:rPr lang="en-US" altLang="ko-KR" sz="800" dirty="0" smtClean="0"/>
              <a:t>X)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공식카페 </a:t>
            </a:r>
            <a:r>
              <a:rPr lang="ko-KR" altLang="en-US" sz="800" dirty="0" err="1" smtClean="0"/>
              <a:t>바로가기</a:t>
            </a:r>
            <a:r>
              <a:rPr lang="ko-KR" altLang="en-US" sz="800" dirty="0" smtClean="0"/>
              <a:t> 버튼</a:t>
            </a:r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 smtClean="0"/>
          </a:p>
        </p:txBody>
      </p:sp>
      <p:grpSp>
        <p:nvGrpSpPr>
          <p:cNvPr id="29" name="그룹 28"/>
          <p:cNvGrpSpPr/>
          <p:nvPr/>
        </p:nvGrpSpPr>
        <p:grpSpPr>
          <a:xfrm>
            <a:off x="3709665" y="3402592"/>
            <a:ext cx="718824" cy="718824"/>
            <a:chOff x="3024456" y="2566160"/>
            <a:chExt cx="718824" cy="718824"/>
          </a:xfrm>
        </p:grpSpPr>
        <p:sp>
          <p:nvSpPr>
            <p:cNvPr id="31" name="타원 30"/>
            <p:cNvSpPr/>
            <p:nvPr/>
          </p:nvSpPr>
          <p:spPr>
            <a:xfrm>
              <a:off x="3024456" y="2566160"/>
              <a:ext cx="718824" cy="718824"/>
            </a:xfrm>
            <a:prstGeom prst="ellipse">
              <a:avLst/>
            </a:prstGeom>
            <a:noFill/>
            <a:ln w="38100"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이등변 삼각형 32"/>
            <p:cNvSpPr/>
            <p:nvPr/>
          </p:nvSpPr>
          <p:spPr>
            <a:xfrm rot="5400000">
              <a:off x="3238496" y="2761390"/>
              <a:ext cx="380902" cy="328364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697459" y="2039394"/>
            <a:ext cx="2769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/>
              <a:t>무한성장 </a:t>
            </a:r>
            <a:r>
              <a:rPr lang="en-US" altLang="ko-KR" sz="1400" dirty="0" smtClean="0"/>
              <a:t>RPG </a:t>
            </a:r>
            <a:r>
              <a:rPr lang="ko-KR" altLang="en-US" sz="1400" dirty="0" smtClean="0"/>
              <a:t>끝나지 않는 </a:t>
            </a:r>
            <a:r>
              <a:rPr lang="en-US" altLang="ko-KR" sz="1400" dirty="0" smtClean="0"/>
              <a:t>NOX</a:t>
            </a:r>
            <a:endParaRPr lang="ko-KR" alt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3039986" y="1793172"/>
            <a:ext cx="21483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</a:t>
            </a:r>
            <a:r>
              <a:rPr lang="ko-KR" altLang="en-US" sz="900" b="1" dirty="0" smtClean="0"/>
              <a:t>출시 전 까지</a:t>
            </a:r>
            <a:endParaRPr lang="ko-KR" altLang="en-US" sz="9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4974" y="2683992"/>
            <a:ext cx="3956747" cy="2156023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3265898" y="5020884"/>
            <a:ext cx="1522126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공식카페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바로가기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3057705" y="1751756"/>
            <a:ext cx="2130625" cy="27224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순서도: 연결자 41"/>
          <p:cNvSpPr/>
          <p:nvPr/>
        </p:nvSpPr>
        <p:spPr>
          <a:xfrm>
            <a:off x="3057705" y="165579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44" name="직사각형 43"/>
          <p:cNvSpPr/>
          <p:nvPr/>
        </p:nvSpPr>
        <p:spPr>
          <a:xfrm>
            <a:off x="2699792" y="2060997"/>
            <a:ext cx="2736304" cy="272248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순서도: 연결자 44"/>
          <p:cNvSpPr/>
          <p:nvPr/>
        </p:nvSpPr>
        <p:spPr>
          <a:xfrm>
            <a:off x="2699792" y="196503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49" name="직사각형 48"/>
          <p:cNvSpPr/>
          <p:nvPr/>
        </p:nvSpPr>
        <p:spPr>
          <a:xfrm>
            <a:off x="1979712" y="2547867"/>
            <a:ext cx="4176464" cy="236736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순서도: 연결자 49"/>
          <p:cNvSpPr/>
          <p:nvPr/>
        </p:nvSpPr>
        <p:spPr>
          <a:xfrm>
            <a:off x="1979712" y="245190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51" name="직사각형 50"/>
          <p:cNvSpPr/>
          <p:nvPr/>
        </p:nvSpPr>
        <p:spPr>
          <a:xfrm>
            <a:off x="3172719" y="4988296"/>
            <a:ext cx="1706363" cy="39738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순서도: 연결자 51"/>
          <p:cNvSpPr/>
          <p:nvPr/>
        </p:nvSpPr>
        <p:spPr>
          <a:xfrm>
            <a:off x="3076755" y="491522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6585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사전예</a:t>
            </a:r>
            <a:r>
              <a:rPr lang="ko-KR" altLang="en-US" sz="900" dirty="0">
                <a:solidFill>
                  <a:schemeClr val="tx1"/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6831143" y="4649752"/>
            <a:ext cx="21602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hlinkClick r:id="rId3"/>
              </a:rPr>
              <a:t>http://l2.netmarble.net/#index</a:t>
            </a:r>
            <a:endParaRPr lang="en-US" altLang="ko-KR" sz="800" dirty="0" smtClean="0"/>
          </a:p>
        </p:txBody>
      </p:sp>
      <p:grpSp>
        <p:nvGrpSpPr>
          <p:cNvPr id="61" name="그룹 60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그룹 62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64" name="타원 63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65" name="타원형 설명선 64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2267744" y="1599183"/>
            <a:ext cx="3517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NOX </a:t>
            </a:r>
            <a:r>
              <a:rPr lang="ko-KR" altLang="en-US" sz="2400" dirty="0" err="1" smtClean="0"/>
              <a:t>원스토어</a:t>
            </a:r>
            <a:r>
              <a:rPr lang="ko-KR" altLang="en-US" sz="2400" dirty="0" smtClean="0"/>
              <a:t> 사전예약</a:t>
            </a:r>
            <a:endParaRPr lang="ko-KR" alt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1805091" y="2144175"/>
            <a:ext cx="2529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/>
              <a:t>1. </a:t>
            </a:r>
            <a:r>
              <a:rPr lang="ko-KR" altLang="en-US" sz="1200" b="1" dirty="0" smtClean="0"/>
              <a:t>지금 사전등록 하면 </a:t>
            </a:r>
            <a:r>
              <a:rPr lang="en-US" altLang="ko-KR" sz="1200" b="1" dirty="0" smtClean="0"/>
              <a:t>100% </a:t>
            </a:r>
            <a:r>
              <a:rPr lang="ko-KR" altLang="en-US" sz="1200" b="1" dirty="0" smtClean="0"/>
              <a:t>지급</a:t>
            </a:r>
            <a:endParaRPr lang="en-US" altLang="ko-KR" sz="1200" b="1" dirty="0" smtClean="0"/>
          </a:p>
          <a:p>
            <a:endParaRPr lang="ko-KR" altLang="en-US" sz="1200" b="1" dirty="0"/>
          </a:p>
        </p:txBody>
      </p:sp>
      <p:pic>
        <p:nvPicPr>
          <p:cNvPr id="72" name="Picture 3" descr="C:\Users\kang\Desktop\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592" y="3009942"/>
            <a:ext cx="556746" cy="56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/>
          <p:cNvSpPr txBox="1"/>
          <p:nvPr/>
        </p:nvSpPr>
        <p:spPr>
          <a:xfrm>
            <a:off x="2466676" y="3620325"/>
            <a:ext cx="18469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잼 </a:t>
            </a:r>
            <a:r>
              <a:rPr lang="en-US" altLang="ko-KR" sz="800" dirty="0" smtClean="0"/>
              <a:t>3000</a:t>
            </a:r>
            <a:r>
              <a:rPr lang="ko-KR" altLang="en-US" sz="800" dirty="0" smtClean="0"/>
              <a:t>개      </a:t>
            </a:r>
            <a:r>
              <a:rPr lang="en-US" altLang="ko-KR" sz="800" dirty="0" smtClean="0"/>
              <a:t>+   </a:t>
            </a:r>
            <a:r>
              <a:rPr lang="ko-KR" altLang="en-US" sz="800" dirty="0" smtClean="0"/>
              <a:t>유일 무기 </a:t>
            </a:r>
            <a:r>
              <a:rPr lang="ko-KR" altLang="en-US" sz="800" dirty="0" err="1" smtClean="0"/>
              <a:t>뽑기권</a:t>
            </a:r>
            <a:endParaRPr lang="ko-KR" altLang="en-US" sz="800" dirty="0"/>
          </a:p>
        </p:txBody>
      </p:sp>
      <p:sp>
        <p:nvSpPr>
          <p:cNvPr id="75" name="덧셈 기호 74"/>
          <p:cNvSpPr/>
          <p:nvPr/>
        </p:nvSpPr>
        <p:spPr>
          <a:xfrm>
            <a:off x="3131840" y="3126693"/>
            <a:ext cx="340314" cy="319399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2302513" y="2867393"/>
            <a:ext cx="1966862" cy="1069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2" name="덧셈 기호 121"/>
          <p:cNvSpPr/>
          <p:nvPr/>
        </p:nvSpPr>
        <p:spPr>
          <a:xfrm>
            <a:off x="4303694" y="3124352"/>
            <a:ext cx="340314" cy="319399"/>
          </a:xfrm>
          <a:prstGeom prst="mathPlus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24" y="3070079"/>
            <a:ext cx="49744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TextBox 122"/>
          <p:cNvSpPr txBox="1"/>
          <p:nvPr/>
        </p:nvSpPr>
        <p:spPr>
          <a:xfrm>
            <a:off x="4712567" y="3598654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10%</a:t>
            </a:r>
            <a:r>
              <a:rPr lang="ko-KR" altLang="en-US" sz="800" dirty="0" smtClean="0"/>
              <a:t> </a:t>
            </a:r>
            <a:endParaRPr lang="en-US" altLang="ko-KR" sz="800" dirty="0"/>
          </a:p>
          <a:p>
            <a:r>
              <a:rPr lang="ko-KR" altLang="en-US" sz="800" dirty="0" smtClean="0"/>
              <a:t>할인쿠폰 </a:t>
            </a:r>
            <a:r>
              <a:rPr lang="en-US" altLang="ko-KR" sz="800" dirty="0" smtClean="0"/>
              <a:t>2</a:t>
            </a:r>
            <a:r>
              <a:rPr lang="ko-KR" altLang="en-US" sz="800" dirty="0" smtClean="0"/>
              <a:t>장</a:t>
            </a:r>
            <a:endParaRPr lang="ko-KR" altLang="en-US" sz="800" dirty="0"/>
          </a:p>
        </p:txBody>
      </p:sp>
      <p:sp>
        <p:nvSpPr>
          <p:cNvPr id="126" name="직사각형 125"/>
          <p:cNvSpPr/>
          <p:nvPr/>
        </p:nvSpPr>
        <p:spPr>
          <a:xfrm>
            <a:off x="2302057" y="4554199"/>
            <a:ext cx="110555" cy="110555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2412612" y="4519791"/>
            <a:ext cx="1950111" cy="179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개인정보 수집</a:t>
            </a:r>
            <a:r>
              <a:rPr lang="en-US" altLang="ko-KR" sz="800" dirty="0" smtClean="0"/>
              <a:t>·</a:t>
            </a:r>
            <a:r>
              <a:rPr lang="ko-KR" altLang="en-US" sz="800" dirty="0" smtClean="0"/>
              <a:t>이용 및 </a:t>
            </a:r>
            <a:r>
              <a:rPr lang="en-US" altLang="ko-KR" sz="800" dirty="0" smtClean="0"/>
              <a:t>SMS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수신에 동의합니다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233560" y="4724195"/>
            <a:ext cx="4006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</a:rPr>
              <a:t>녹스게임즈에서는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 이벤트 경품 지급 및 </a:t>
            </a:r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</a:rPr>
              <a:t>녹스게임즈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 관련 소식 전달을 위해 </a:t>
            </a:r>
            <a:endParaRPr lang="en-US" altLang="ko-KR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휴대폰번호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’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를 수집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·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이용하며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게임 서비스 종료 시 파기합니다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게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임정보 수집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·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이용 동의를 거부하실 수 있으며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거부 시 이벤트 참여가 어렵습니다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29" name="직사각형 128"/>
          <p:cNvSpPr/>
          <p:nvPr/>
        </p:nvSpPr>
        <p:spPr>
          <a:xfrm>
            <a:off x="4734786" y="4050451"/>
            <a:ext cx="798956" cy="3896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</a:rPr>
              <a:t>원스토어</a:t>
            </a:r>
            <a:r>
              <a:rPr lang="ko-KR" altLang="en-US" sz="800" b="1" dirty="0" smtClean="0">
                <a:solidFill>
                  <a:schemeClr val="tx1"/>
                </a:solidFill>
              </a:rPr>
              <a:t> 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사전등록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&gt;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4161379" y="563163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스크롤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아래쪽 화살표 35"/>
          <p:cNvSpPr/>
          <p:nvPr/>
        </p:nvSpPr>
        <p:spPr>
          <a:xfrm>
            <a:off x="3464922" y="5445224"/>
            <a:ext cx="757934" cy="64807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직사각형 13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207632" y="2420888"/>
            <a:ext cx="21483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</a:t>
            </a:r>
            <a:r>
              <a:rPr lang="ko-KR" altLang="en-US" sz="900" b="1" dirty="0" smtClean="0"/>
              <a:t>출시 전 까지</a:t>
            </a:r>
            <a:endParaRPr lang="ko-KR" altLang="en-US" sz="9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609847" y="2636291"/>
            <a:ext cx="104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추가지급</a:t>
            </a:r>
            <a:endParaRPr lang="en-US" altLang="ko-KR" sz="800" dirty="0" smtClean="0"/>
          </a:p>
        </p:txBody>
      </p:sp>
      <p:sp>
        <p:nvSpPr>
          <p:cNvPr id="37" name="직사각형 36"/>
          <p:cNvSpPr/>
          <p:nvPr/>
        </p:nvSpPr>
        <p:spPr>
          <a:xfrm>
            <a:off x="4678382" y="2867393"/>
            <a:ext cx="855360" cy="10698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3851920" y="4050450"/>
            <a:ext cx="807115" cy="3896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사전등록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신청하기 </a:t>
            </a:r>
            <a:r>
              <a:rPr lang="en-US" altLang="ko-KR" sz="800" b="1" dirty="0" smtClean="0">
                <a:solidFill>
                  <a:schemeClr val="tx1"/>
                </a:solidFill>
              </a:rPr>
              <a:t>&gt;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2274125" y="4053937"/>
            <a:ext cx="1505787" cy="3896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b="1" dirty="0" smtClean="0">
                <a:solidFill>
                  <a:schemeClr val="tx1"/>
                </a:solidFill>
              </a:rPr>
              <a:t>010-                      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686360" y="2867393"/>
            <a:ext cx="855360" cy="159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/>
          </a:p>
        </p:txBody>
      </p:sp>
      <p:sp>
        <p:nvSpPr>
          <p:cNvPr id="50" name="TextBox 49"/>
          <p:cNvSpPr txBox="1"/>
          <p:nvPr/>
        </p:nvSpPr>
        <p:spPr>
          <a:xfrm>
            <a:off x="4609847" y="2853516"/>
            <a:ext cx="104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 err="1" smtClean="0">
                <a:solidFill>
                  <a:schemeClr val="bg1"/>
                </a:solidFill>
              </a:rPr>
              <a:t>원스토어</a:t>
            </a:r>
            <a:r>
              <a:rPr lang="ko-KR" altLang="en-US" sz="800" b="1" dirty="0" smtClean="0">
                <a:solidFill>
                  <a:schemeClr val="bg1"/>
                </a:solidFill>
              </a:rPr>
              <a:t> 추가지급</a:t>
            </a:r>
            <a:endParaRPr lang="en-US" altLang="ko-KR" sz="800" b="1" dirty="0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67744" y="1599183"/>
            <a:ext cx="3517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NOX </a:t>
            </a:r>
            <a:r>
              <a:rPr lang="ko-KR" altLang="en-US" sz="2400" dirty="0" err="1" smtClean="0"/>
              <a:t>원스토어</a:t>
            </a:r>
            <a:r>
              <a:rPr lang="ko-KR" altLang="en-US" sz="2400" dirty="0" smtClean="0"/>
              <a:t> 사전예약</a:t>
            </a:r>
            <a:endParaRPr lang="ko-KR" altLang="en-US" sz="2400" dirty="0"/>
          </a:p>
        </p:txBody>
      </p:sp>
      <p:sp>
        <p:nvSpPr>
          <p:cNvPr id="48" name="순서도: 연결자 47"/>
          <p:cNvSpPr/>
          <p:nvPr/>
        </p:nvSpPr>
        <p:spPr>
          <a:xfrm>
            <a:off x="2217434" y="155982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51" name="직사각형 50"/>
          <p:cNvSpPr/>
          <p:nvPr/>
        </p:nvSpPr>
        <p:spPr>
          <a:xfrm>
            <a:off x="1835696" y="2144174"/>
            <a:ext cx="2566147" cy="50754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순서도: 연결자 51"/>
          <p:cNvSpPr/>
          <p:nvPr/>
        </p:nvSpPr>
        <p:spPr>
          <a:xfrm>
            <a:off x="1835696" y="204821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53" name="직사각형 52"/>
          <p:cNvSpPr/>
          <p:nvPr/>
        </p:nvSpPr>
        <p:spPr>
          <a:xfrm>
            <a:off x="2217434" y="2757802"/>
            <a:ext cx="2256417" cy="11794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순서도: 연결자 53"/>
          <p:cNvSpPr/>
          <p:nvPr/>
        </p:nvSpPr>
        <p:spPr>
          <a:xfrm>
            <a:off x="2217434" y="266183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55" name="직사각형 54"/>
          <p:cNvSpPr/>
          <p:nvPr/>
        </p:nvSpPr>
        <p:spPr>
          <a:xfrm>
            <a:off x="2207633" y="3964496"/>
            <a:ext cx="1594048" cy="51416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순서도: 연결자 56"/>
          <p:cNvSpPr/>
          <p:nvPr/>
        </p:nvSpPr>
        <p:spPr>
          <a:xfrm>
            <a:off x="2207632" y="386853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58" name="직사각형 57"/>
          <p:cNvSpPr/>
          <p:nvPr/>
        </p:nvSpPr>
        <p:spPr>
          <a:xfrm>
            <a:off x="2180222" y="4519791"/>
            <a:ext cx="3975953" cy="61807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순서도: 연결자 58"/>
          <p:cNvSpPr/>
          <p:nvPr/>
        </p:nvSpPr>
        <p:spPr>
          <a:xfrm>
            <a:off x="2180223" y="442382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 dirty="0"/>
          </a:p>
        </p:txBody>
      </p:sp>
      <p:sp>
        <p:nvSpPr>
          <p:cNvPr id="60" name="직사각형 59"/>
          <p:cNvSpPr/>
          <p:nvPr/>
        </p:nvSpPr>
        <p:spPr>
          <a:xfrm>
            <a:off x="4705412" y="3966537"/>
            <a:ext cx="874700" cy="51416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순서도: 연결자 65"/>
          <p:cNvSpPr/>
          <p:nvPr/>
        </p:nvSpPr>
        <p:spPr>
          <a:xfrm>
            <a:off x="4705411" y="387057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7</a:t>
            </a:r>
            <a:endParaRPr lang="ko-KR" altLang="en-US" sz="1000" b="1" dirty="0"/>
          </a:p>
        </p:txBody>
      </p:sp>
      <p:sp>
        <p:nvSpPr>
          <p:cNvPr id="67" name="직사각형 66"/>
          <p:cNvSpPr/>
          <p:nvPr/>
        </p:nvSpPr>
        <p:spPr>
          <a:xfrm>
            <a:off x="3802069" y="3964496"/>
            <a:ext cx="884291" cy="51416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순서도: 연결자 67"/>
          <p:cNvSpPr/>
          <p:nvPr/>
        </p:nvSpPr>
        <p:spPr>
          <a:xfrm>
            <a:off x="3802068" y="3868533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69" name="직사각형 68"/>
          <p:cNvSpPr/>
          <p:nvPr/>
        </p:nvSpPr>
        <p:spPr>
          <a:xfrm>
            <a:off x="4523911" y="2757802"/>
            <a:ext cx="1056201" cy="117940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순서도: 연결자 76"/>
          <p:cNvSpPr/>
          <p:nvPr/>
        </p:nvSpPr>
        <p:spPr>
          <a:xfrm>
            <a:off x="4523911" y="266183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pic>
        <p:nvPicPr>
          <p:cNvPr id="78" name="Picture 2" descr="C:\Users\kang\Desktop\project_nox\01. 이미지\인게임 이미지\무기 소환권_불멸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227" y="2943371"/>
            <a:ext cx="463718" cy="69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6831143" y="764704"/>
            <a:ext cx="21602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사전예약 타이틀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2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이벤트 </a:t>
            </a:r>
            <a:r>
              <a:rPr lang="ko-KR" altLang="en-US" sz="800" dirty="0" smtClean="0"/>
              <a:t>기간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</a:t>
            </a:r>
            <a:r>
              <a:rPr lang="en-US" altLang="ko-KR" sz="800" dirty="0" smtClean="0"/>
              <a:t>. </a:t>
            </a:r>
            <a:r>
              <a:rPr lang="ko-KR" altLang="en-US" sz="800" dirty="0" smtClean="0"/>
              <a:t>사전예약 </a:t>
            </a:r>
            <a:r>
              <a:rPr lang="ko-KR" altLang="en-US" sz="800" dirty="0" smtClean="0"/>
              <a:t>보상 </a:t>
            </a:r>
            <a:r>
              <a:rPr lang="ko-KR" altLang="en-US" sz="800" dirty="0" smtClean="0"/>
              <a:t>아이템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사전예약시</a:t>
            </a:r>
            <a:r>
              <a:rPr lang="ko-KR" altLang="en-US" sz="800" dirty="0" smtClean="0"/>
              <a:t> 추가 지급 아이템</a:t>
            </a:r>
            <a:endParaRPr lang="en-US" altLang="ko-KR" sz="800" dirty="0" smtClean="0"/>
          </a:p>
          <a:p>
            <a:r>
              <a:rPr lang="en-US" altLang="ko-KR" sz="800" dirty="0" smtClean="0"/>
              <a:t>(</a:t>
            </a:r>
            <a:r>
              <a:rPr lang="ko-KR" altLang="en-US" sz="800" dirty="0" smtClean="0"/>
              <a:t>해당 페이지에서 사전예약 시 지급되는 아이템이 아닌</a:t>
            </a:r>
            <a:r>
              <a:rPr lang="en-US" altLang="ko-KR" sz="800" dirty="0" smtClean="0"/>
              <a:t>,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페이지로 이동하여 사전예약 시 지급되는 아이템</a:t>
            </a:r>
            <a:r>
              <a:rPr lang="en-US" altLang="ko-KR" sz="800" dirty="0" smtClean="0"/>
              <a:t>)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5.</a:t>
            </a:r>
            <a:r>
              <a:rPr lang="ko-KR" altLang="en-US" sz="800" dirty="0" smtClean="0"/>
              <a:t>핸드폰 번호 입력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숫자만 입력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6. </a:t>
            </a:r>
            <a:r>
              <a:rPr lang="ko-KR" altLang="en-US" sz="800" dirty="0" smtClean="0"/>
              <a:t>사전등록 신청하기 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웹페이지에서</a:t>
            </a:r>
            <a:r>
              <a:rPr lang="ko-KR" altLang="en-US" sz="800" dirty="0" smtClean="0"/>
              <a:t> 신청</a:t>
            </a:r>
            <a:r>
              <a:rPr lang="en-US" altLang="ko-KR" sz="800" dirty="0" smtClean="0"/>
              <a:t>)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7. 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smtClean="0"/>
              <a:t> 사전등록 </a:t>
            </a:r>
            <a:r>
              <a:rPr lang="en-US" altLang="ko-KR" sz="800" dirty="0" smtClean="0"/>
              <a:t>(</a:t>
            </a:r>
            <a:r>
              <a:rPr lang="ko-KR" altLang="en-US" sz="800" dirty="0" err="1" smtClean="0"/>
              <a:t>원스토어</a:t>
            </a:r>
            <a:r>
              <a:rPr lang="ko-KR" altLang="en-US" sz="800" dirty="0" err="1" smtClean="0"/>
              <a:t>로</a:t>
            </a:r>
            <a:r>
              <a:rPr lang="ko-KR" altLang="en-US" sz="800" dirty="0" smtClean="0"/>
              <a:t> 이동하기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/>
              <a:t>8. </a:t>
            </a:r>
            <a:r>
              <a:rPr lang="ko-KR" altLang="en-US" sz="800" dirty="0"/>
              <a:t>개인정보 수집 이용 및 </a:t>
            </a:r>
            <a:r>
              <a:rPr lang="en-US" altLang="ko-KR" sz="800" dirty="0"/>
              <a:t>SMS</a:t>
            </a:r>
            <a:r>
              <a:rPr lang="ko-KR" altLang="en-US" sz="800" dirty="0"/>
              <a:t>수신에 동의합니다</a:t>
            </a:r>
            <a:endParaRPr lang="en-US" altLang="ko-KR" sz="800" dirty="0"/>
          </a:p>
          <a:p>
            <a:r>
              <a:rPr lang="en-US" altLang="ko-KR" sz="800" dirty="0"/>
              <a:t>※</a:t>
            </a:r>
            <a:r>
              <a:rPr lang="ko-KR" altLang="en-US" sz="800" dirty="0"/>
              <a:t>동의하지 않을 경우 사전예약 신청 불가</a:t>
            </a:r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</p:txBody>
      </p:sp>
    </p:spTree>
    <p:extLst>
      <p:ext uri="{BB962C8B-B14F-4D97-AF65-F5344CB8AC3E}">
        <p14:creationId xmlns:p14="http://schemas.microsoft.com/office/powerpoint/2010/main" val="12730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사전예약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사전예</a:t>
            </a:r>
            <a:r>
              <a:rPr lang="ko-KR" altLang="en-US" sz="900" dirty="0">
                <a:solidFill>
                  <a:schemeClr val="tx1"/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게임소개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61" name="그룹 60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그룹 62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64" name="타원 63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65" name="타원형 설명선 64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8" name="직사각형 87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07704" y="4671990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※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유의사항</a:t>
            </a:r>
            <a:endParaRPr lang="en-US" altLang="ko-KR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사전등록 선물은 게임 출시 후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 SMS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쿠폰으로 발송해드립니다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게임 쿠폰 및 할인쿠폰은 </a:t>
            </a:r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</a:rPr>
              <a:t>원스토</a:t>
            </a:r>
            <a:r>
              <a:rPr lang="ko-KR" altLang="en-US" sz="800" dirty="0" err="1">
                <a:solidFill>
                  <a:schemeClr val="bg1">
                    <a:lumMod val="50000"/>
                  </a:schemeClr>
                </a:solidFill>
              </a:rPr>
              <a:t>어</a:t>
            </a:r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</a:rPr>
              <a:t>에서만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 사용 가능합니다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4" name="사각형 설명선 53"/>
          <p:cNvSpPr/>
          <p:nvPr/>
        </p:nvSpPr>
        <p:spPr>
          <a:xfrm>
            <a:off x="4624547" y="3352734"/>
            <a:ext cx="773162" cy="644140"/>
          </a:xfrm>
          <a:prstGeom prst="wedgeRectCallout">
            <a:avLst>
              <a:gd name="adj1" fmla="val -2043"/>
              <a:gd name="adj2" fmla="val 67696"/>
            </a:avLst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포인트가 32개인 별 54"/>
          <p:cNvSpPr/>
          <p:nvPr/>
        </p:nvSpPr>
        <p:spPr>
          <a:xfrm>
            <a:off x="2314880" y="3242593"/>
            <a:ext cx="236138" cy="219680"/>
          </a:xfrm>
          <a:prstGeom prst="star32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 설명선 56"/>
          <p:cNvSpPr/>
          <p:nvPr/>
        </p:nvSpPr>
        <p:spPr>
          <a:xfrm>
            <a:off x="2411760" y="3350231"/>
            <a:ext cx="773162" cy="644140"/>
          </a:xfrm>
          <a:prstGeom prst="wedgeRectCallout">
            <a:avLst>
              <a:gd name="adj1" fmla="val -2043"/>
              <a:gd name="adj2" fmla="val 67696"/>
            </a:avLst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모서리가 둥근 직사각형 57"/>
          <p:cNvSpPr/>
          <p:nvPr/>
        </p:nvSpPr>
        <p:spPr>
          <a:xfrm rot="10800000">
            <a:off x="2421568" y="4190703"/>
            <a:ext cx="1125334" cy="7200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모서리가 둥근 직사각형 59"/>
          <p:cNvSpPr/>
          <p:nvPr/>
        </p:nvSpPr>
        <p:spPr>
          <a:xfrm rot="10800000">
            <a:off x="2421569" y="4190703"/>
            <a:ext cx="2680123" cy="72010"/>
          </a:xfrm>
          <a:prstGeom prst="roundRect">
            <a:avLst>
              <a:gd name="adj" fmla="val 50000"/>
            </a:avLst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타원 69"/>
          <p:cNvSpPr/>
          <p:nvPr/>
        </p:nvSpPr>
        <p:spPr>
          <a:xfrm rot="5400000">
            <a:off x="3811476" y="4134371"/>
            <a:ext cx="184676" cy="184676"/>
          </a:xfrm>
          <a:prstGeom prst="ellipse">
            <a:avLst/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타원 70"/>
          <p:cNvSpPr/>
          <p:nvPr/>
        </p:nvSpPr>
        <p:spPr>
          <a:xfrm rot="5400000">
            <a:off x="2684770" y="4134371"/>
            <a:ext cx="184676" cy="184676"/>
          </a:xfrm>
          <a:prstGeom prst="ellipse">
            <a:avLst/>
          </a:prstGeom>
          <a:solidFill>
            <a:srgbClr val="FFC000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타원 71"/>
          <p:cNvSpPr/>
          <p:nvPr/>
        </p:nvSpPr>
        <p:spPr>
          <a:xfrm rot="5400000">
            <a:off x="4899926" y="4134371"/>
            <a:ext cx="184676" cy="184676"/>
          </a:xfrm>
          <a:prstGeom prst="ellipse">
            <a:avLst/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73" name="Picture 2" descr="C:\Users\kang\Desktop\골드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60" y="3416836"/>
            <a:ext cx="315563" cy="3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2471582" y="3763040"/>
            <a:ext cx="6591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10</a:t>
            </a:r>
            <a:r>
              <a:rPr lang="ko-KR" altLang="en-US" sz="900" dirty="0" err="1" smtClean="0"/>
              <a:t>만골드</a:t>
            </a:r>
            <a:endParaRPr lang="ko-KR" altLang="en-US" sz="900" dirty="0"/>
          </a:p>
        </p:txBody>
      </p:sp>
      <p:sp>
        <p:nvSpPr>
          <p:cNvPr id="76" name="TextBox 75"/>
          <p:cNvSpPr txBox="1"/>
          <p:nvPr/>
        </p:nvSpPr>
        <p:spPr>
          <a:xfrm>
            <a:off x="4603891" y="3791982"/>
            <a:ext cx="16450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2000</a:t>
            </a:r>
            <a:r>
              <a:rPr lang="ko-KR" altLang="en-US" sz="800" dirty="0" err="1" smtClean="0"/>
              <a:t>젬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+ </a:t>
            </a:r>
            <a:r>
              <a:rPr lang="ko-KR" altLang="en-US" sz="800" dirty="0" smtClean="0"/>
              <a:t>영웅 </a:t>
            </a:r>
            <a:r>
              <a:rPr lang="ko-KR" altLang="en-US" sz="800" dirty="0" smtClean="0"/>
              <a:t>무기 </a:t>
            </a:r>
            <a:r>
              <a:rPr lang="ko-KR" altLang="en-US" sz="800" dirty="0" err="1" smtClean="0"/>
              <a:t>소환권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1</a:t>
            </a:r>
            <a:r>
              <a:rPr lang="ko-KR" altLang="en-US" sz="800" dirty="0" smtClean="0"/>
              <a:t>개</a:t>
            </a:r>
            <a:endParaRPr lang="ko-KR" altLang="en-US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2492314" y="4330554"/>
            <a:ext cx="7841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606618" y="4330554"/>
            <a:ext cx="7841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50,000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4614730" y="4338709"/>
            <a:ext cx="8435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100,000</a:t>
            </a:r>
            <a:r>
              <a:rPr lang="ko-KR" altLang="en-US" sz="800" b="1" dirty="0" smtClean="0"/>
              <a:t> 달성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07" name="사다리꼴 106"/>
          <p:cNvSpPr/>
          <p:nvPr/>
        </p:nvSpPr>
        <p:spPr>
          <a:xfrm rot="19177964">
            <a:off x="2309147" y="3390326"/>
            <a:ext cx="479278" cy="143894"/>
          </a:xfrm>
          <a:prstGeom prst="trapezoid">
            <a:avLst>
              <a:gd name="adj" fmla="val 700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8" name="TextBox 107"/>
          <p:cNvSpPr txBox="1"/>
          <p:nvPr/>
        </p:nvSpPr>
        <p:spPr>
          <a:xfrm rot="19446137">
            <a:off x="2357345" y="334607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 smtClean="0"/>
              <a:t>달성</a:t>
            </a:r>
            <a:endParaRPr lang="ko-KR" altLang="en-US" sz="800" b="1" dirty="0"/>
          </a:p>
        </p:txBody>
      </p:sp>
      <p:sp>
        <p:nvSpPr>
          <p:cNvPr id="109" name="사각형 설명선 108"/>
          <p:cNvSpPr/>
          <p:nvPr/>
        </p:nvSpPr>
        <p:spPr>
          <a:xfrm>
            <a:off x="3513305" y="3346027"/>
            <a:ext cx="773162" cy="644140"/>
          </a:xfrm>
          <a:prstGeom prst="wedgeRectCallout">
            <a:avLst>
              <a:gd name="adj1" fmla="val -2043"/>
              <a:gd name="adj2" fmla="val 67696"/>
            </a:avLst>
          </a:prstGeom>
          <a:solidFill>
            <a:schemeClr val="bg1"/>
          </a:solidFill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0" name="Picture 5" descr="C:\Users\kang\Desktop\열쇠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45" y="3399744"/>
            <a:ext cx="342414" cy="3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6" descr="C:\Users\kang\Desktop\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992" y="3404762"/>
            <a:ext cx="327771" cy="37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TextBox 114"/>
          <p:cNvSpPr txBox="1"/>
          <p:nvPr/>
        </p:nvSpPr>
        <p:spPr>
          <a:xfrm>
            <a:off x="3444295" y="3786123"/>
            <a:ext cx="92044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100</a:t>
            </a:r>
            <a:r>
              <a:rPr lang="en-US" altLang="ko-KR" sz="600" dirty="0" smtClean="0"/>
              <a:t>0</a:t>
            </a:r>
            <a:r>
              <a:rPr lang="ko-KR" altLang="en-US" sz="600" dirty="0" err="1" smtClean="0"/>
              <a:t>젬</a:t>
            </a:r>
            <a:r>
              <a:rPr lang="ko-KR" altLang="en-US" sz="600" dirty="0" smtClean="0"/>
              <a:t>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열쇠 </a:t>
            </a:r>
            <a:r>
              <a:rPr lang="en-US" altLang="ko-KR" sz="600" dirty="0" smtClean="0"/>
              <a:t>200</a:t>
            </a:r>
            <a:r>
              <a:rPr lang="ko-KR" altLang="en-US" sz="600" dirty="0" smtClean="0"/>
              <a:t>개</a:t>
            </a:r>
            <a:endParaRPr lang="ko-KR" altLang="en-US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010208" y="1988840"/>
            <a:ext cx="2489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dirty="0" smtClean="0"/>
              <a:t>10</a:t>
            </a:r>
            <a:r>
              <a:rPr lang="ko-KR" altLang="en-US" sz="800" b="1" dirty="0" smtClean="0"/>
              <a:t>만 달성 시 </a:t>
            </a:r>
            <a:r>
              <a:rPr lang="en-US" altLang="ko-KR" sz="800" b="1" dirty="0" smtClean="0"/>
              <a:t>1</a:t>
            </a:r>
            <a:r>
              <a:rPr lang="ko-KR" altLang="en-US" sz="800" b="1" dirty="0" smtClean="0"/>
              <a:t>만</a:t>
            </a:r>
            <a:r>
              <a:rPr lang="en-US" altLang="ko-KR" sz="800" b="1" dirty="0" smtClean="0"/>
              <a:t>+ 5</a:t>
            </a:r>
            <a:r>
              <a:rPr lang="ko-KR" altLang="en-US" sz="800" b="1" dirty="0" smtClean="0"/>
              <a:t>만 </a:t>
            </a:r>
            <a:r>
              <a:rPr lang="en-US" altLang="ko-KR" sz="800" b="1" dirty="0" smtClean="0"/>
              <a:t>+ 10</a:t>
            </a:r>
            <a:r>
              <a:rPr lang="ko-KR" altLang="en-US" sz="800" b="1" dirty="0" smtClean="0"/>
              <a:t>만 혜택 모두 드려요</a:t>
            </a:r>
            <a:r>
              <a:rPr lang="en-US" altLang="ko-KR" sz="800" b="1" dirty="0" smtClean="0"/>
              <a:t>!</a:t>
            </a:r>
            <a:endParaRPr lang="ko-KR" altLang="en-US" sz="8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1805091" y="1772816"/>
            <a:ext cx="3357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/>
              <a:t>2. </a:t>
            </a:r>
            <a:r>
              <a:rPr lang="ko-KR" altLang="en-US" sz="1200" b="1" dirty="0" smtClean="0"/>
              <a:t>사전가입 인원 </a:t>
            </a:r>
            <a:r>
              <a:rPr lang="ko-KR" altLang="en-US" sz="1200" b="1" dirty="0" err="1" smtClean="0"/>
              <a:t>달성시</a:t>
            </a:r>
            <a:r>
              <a:rPr lang="ko-KR" altLang="en-US" sz="1200" b="1" dirty="0" smtClean="0"/>
              <a:t> 모두에게 추가 지급</a:t>
            </a:r>
            <a:r>
              <a:rPr lang="en-US" altLang="ko-KR" sz="1200" b="1" dirty="0" smtClean="0"/>
              <a:t>!!</a:t>
            </a:r>
          </a:p>
          <a:p>
            <a:endParaRPr lang="ko-KR" altLang="en-US" sz="1200" b="1" dirty="0"/>
          </a:p>
        </p:txBody>
      </p:sp>
      <p:grpSp>
        <p:nvGrpSpPr>
          <p:cNvPr id="120" name="그룹 119"/>
          <p:cNvGrpSpPr/>
          <p:nvPr/>
        </p:nvGrpSpPr>
        <p:grpSpPr>
          <a:xfrm>
            <a:off x="2302513" y="2550177"/>
            <a:ext cx="3659774" cy="495246"/>
            <a:chOff x="2302513" y="2789738"/>
            <a:chExt cx="3659774" cy="495246"/>
          </a:xfrm>
        </p:grpSpPr>
        <p:sp>
          <p:nvSpPr>
            <p:cNvPr id="122" name="TextBox 121"/>
            <p:cNvSpPr txBox="1"/>
            <p:nvPr/>
          </p:nvSpPr>
          <p:spPr>
            <a:xfrm>
              <a:off x="4644008" y="2881462"/>
              <a:ext cx="1318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b="1" dirty="0" smtClean="0"/>
                <a:t>명 달성</a:t>
              </a:r>
              <a:r>
                <a:rPr lang="en-US" altLang="ko-KR" sz="1400" b="1" dirty="0" smtClean="0"/>
                <a:t>!</a:t>
              </a: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2843808" y="2881834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0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3168298" y="2881834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3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3491880" y="2881834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7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3811901" y="2881834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5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4139952" y="2881834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8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330325" y="2895024"/>
              <a:ext cx="667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b="1" dirty="0" smtClean="0"/>
                <a:t>현재</a:t>
              </a:r>
              <a:endParaRPr lang="en-US" altLang="ko-KR" sz="1400" b="1" dirty="0" smtClean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2302513" y="2789738"/>
              <a:ext cx="3198000" cy="495246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4446838" y="2886156"/>
              <a:ext cx="247497" cy="309230"/>
            </a:xfrm>
            <a:prstGeom prst="rect">
              <a:avLst/>
            </a:prstGeom>
            <a:noFill/>
            <a:ln>
              <a:solidFill>
                <a:srgbClr val="4D4D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9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2207632" y="2334072"/>
            <a:ext cx="21483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b="1" dirty="0" smtClean="0"/>
              <a:t>이벤트 기간</a:t>
            </a:r>
            <a:r>
              <a:rPr lang="en-US" altLang="ko-KR" sz="900" b="1" dirty="0" smtClean="0"/>
              <a:t>: 11</a:t>
            </a:r>
            <a:r>
              <a:rPr lang="ko-KR" altLang="en-US" sz="900" b="1" dirty="0" smtClean="0"/>
              <a:t>월 </a:t>
            </a:r>
            <a:r>
              <a:rPr lang="en-US" altLang="ko-KR" sz="900" b="1" dirty="0" smtClean="0"/>
              <a:t>1</a:t>
            </a:r>
            <a:r>
              <a:rPr lang="ko-KR" altLang="en-US" sz="900" b="1" dirty="0" smtClean="0"/>
              <a:t>일 </a:t>
            </a:r>
            <a:r>
              <a:rPr lang="en-US" altLang="ko-KR" sz="900" b="1" dirty="0" smtClean="0"/>
              <a:t>~ </a:t>
            </a:r>
            <a:r>
              <a:rPr lang="ko-KR" altLang="en-US" sz="900" b="1" dirty="0" smtClean="0"/>
              <a:t>출시 전 까지</a:t>
            </a:r>
            <a:endParaRPr lang="ko-KR" altLang="en-US" sz="900" b="1" dirty="0"/>
          </a:p>
        </p:txBody>
      </p:sp>
      <p:sp>
        <p:nvSpPr>
          <p:cNvPr id="132" name="직사각형 131"/>
          <p:cNvSpPr/>
          <p:nvPr/>
        </p:nvSpPr>
        <p:spPr>
          <a:xfrm>
            <a:off x="1846493" y="1772816"/>
            <a:ext cx="3568004" cy="405056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" name="순서도: 연결자 132"/>
          <p:cNvSpPr/>
          <p:nvPr/>
        </p:nvSpPr>
        <p:spPr>
          <a:xfrm>
            <a:off x="1846493" y="1676852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134" name="직사각형 133"/>
          <p:cNvSpPr/>
          <p:nvPr/>
        </p:nvSpPr>
        <p:spPr>
          <a:xfrm>
            <a:off x="2208328" y="2269375"/>
            <a:ext cx="2147648" cy="249163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5" name="순서도: 연결자 134"/>
          <p:cNvSpPr/>
          <p:nvPr/>
        </p:nvSpPr>
        <p:spPr>
          <a:xfrm>
            <a:off x="2208328" y="2173411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136" name="직사각형 135"/>
          <p:cNvSpPr/>
          <p:nvPr/>
        </p:nvSpPr>
        <p:spPr>
          <a:xfrm>
            <a:off x="2084116" y="2544621"/>
            <a:ext cx="3568004" cy="58610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7" name="순서도: 연결자 136"/>
          <p:cNvSpPr/>
          <p:nvPr/>
        </p:nvSpPr>
        <p:spPr>
          <a:xfrm>
            <a:off x="2084116" y="244865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138" name="직사각형 137"/>
          <p:cNvSpPr/>
          <p:nvPr/>
        </p:nvSpPr>
        <p:spPr>
          <a:xfrm>
            <a:off x="2180080" y="3259111"/>
            <a:ext cx="1167784" cy="87526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9" name="순서도: 연결자 138"/>
          <p:cNvSpPr/>
          <p:nvPr/>
        </p:nvSpPr>
        <p:spPr>
          <a:xfrm>
            <a:off x="2180080" y="316314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140" name="직사각형 139"/>
          <p:cNvSpPr/>
          <p:nvPr/>
        </p:nvSpPr>
        <p:spPr>
          <a:xfrm>
            <a:off x="3348331" y="3259111"/>
            <a:ext cx="1167784" cy="875260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1" name="순서도: 연결자 140"/>
          <p:cNvSpPr/>
          <p:nvPr/>
        </p:nvSpPr>
        <p:spPr>
          <a:xfrm>
            <a:off x="3348331" y="316314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142" name="직사각형 141"/>
          <p:cNvSpPr/>
          <p:nvPr/>
        </p:nvSpPr>
        <p:spPr>
          <a:xfrm>
            <a:off x="2208327" y="4139772"/>
            <a:ext cx="3249903" cy="17927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3" name="순서도: 연결자 142"/>
          <p:cNvSpPr/>
          <p:nvPr/>
        </p:nvSpPr>
        <p:spPr>
          <a:xfrm>
            <a:off x="2208328" y="404380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6</a:t>
            </a:r>
            <a:endParaRPr lang="ko-KR" altLang="en-US" sz="1000" b="1" dirty="0"/>
          </a:p>
        </p:txBody>
      </p:sp>
      <p:sp>
        <p:nvSpPr>
          <p:cNvPr id="144" name="직사각형 143"/>
          <p:cNvSpPr/>
          <p:nvPr/>
        </p:nvSpPr>
        <p:spPr>
          <a:xfrm>
            <a:off x="2434447" y="4338709"/>
            <a:ext cx="913418" cy="17927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5" name="순서도: 연결자 144"/>
          <p:cNvSpPr/>
          <p:nvPr/>
        </p:nvSpPr>
        <p:spPr>
          <a:xfrm>
            <a:off x="2434447" y="4242745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7</a:t>
            </a:r>
            <a:endParaRPr lang="ko-KR" altLang="en-US" sz="1000" b="1" dirty="0"/>
          </a:p>
        </p:txBody>
      </p:sp>
      <p:sp>
        <p:nvSpPr>
          <p:cNvPr id="146" name="직사각형 145"/>
          <p:cNvSpPr/>
          <p:nvPr/>
        </p:nvSpPr>
        <p:spPr>
          <a:xfrm>
            <a:off x="1887740" y="4671989"/>
            <a:ext cx="3148740" cy="46166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7" name="순서도: 연결자 146"/>
          <p:cNvSpPr/>
          <p:nvPr/>
        </p:nvSpPr>
        <p:spPr>
          <a:xfrm>
            <a:off x="1887741" y="457602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 dirty="0"/>
          </a:p>
        </p:txBody>
      </p:sp>
      <p:sp>
        <p:nvSpPr>
          <p:cNvPr id="148" name="TextBox 147"/>
          <p:cNvSpPr txBox="1"/>
          <p:nvPr/>
        </p:nvSpPr>
        <p:spPr>
          <a:xfrm>
            <a:off x="6831143" y="764704"/>
            <a:ext cx="21602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 </a:t>
            </a:r>
            <a:r>
              <a:rPr lang="ko-KR" altLang="en-US" sz="800" dirty="0" smtClean="0"/>
              <a:t>사전가입 인원달성 이벤트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이벤트 기간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 </a:t>
            </a:r>
            <a:r>
              <a:rPr lang="ko-KR" altLang="en-US" sz="800" dirty="0" smtClean="0"/>
              <a:t>현재 사전예약 인원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인원 달성 시 보상 지급 </a:t>
            </a:r>
            <a:r>
              <a:rPr lang="en-US" altLang="ko-KR" sz="800" dirty="0" smtClean="0"/>
              <a:t>- </a:t>
            </a:r>
            <a:r>
              <a:rPr lang="ko-KR" altLang="en-US" sz="800" dirty="0" smtClean="0"/>
              <a:t>달성 목표는 달성</a:t>
            </a:r>
            <a:r>
              <a:rPr lang="en-US" altLang="ko-KR" sz="800" dirty="0" smtClean="0"/>
              <a:t>!</a:t>
            </a:r>
            <a:r>
              <a:rPr lang="ko-KR" altLang="en-US" sz="800" dirty="0" smtClean="0"/>
              <a:t>표시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인원 달성 시 보상 지급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6. </a:t>
            </a:r>
            <a:r>
              <a:rPr lang="ko-KR" altLang="en-US" sz="800" dirty="0" smtClean="0"/>
              <a:t>달성 인원 그래프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7. </a:t>
            </a:r>
            <a:r>
              <a:rPr lang="ko-KR" altLang="en-US" sz="800" dirty="0" smtClean="0"/>
              <a:t>목표 인원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8. </a:t>
            </a:r>
            <a:r>
              <a:rPr lang="ko-KR" altLang="en-US" sz="800" dirty="0" smtClean="0"/>
              <a:t>유의사항</a:t>
            </a:r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en-US" altLang="ko-KR" sz="800" dirty="0"/>
          </a:p>
          <a:p>
            <a:endParaRPr lang="en-US" altLang="ko-KR" sz="800" dirty="0" smtClean="0"/>
          </a:p>
          <a:p>
            <a:endParaRPr lang="ko-KR" altLang="en-US" sz="800" dirty="0" smtClean="0"/>
          </a:p>
        </p:txBody>
      </p:sp>
      <p:pic>
        <p:nvPicPr>
          <p:cNvPr id="149" name="Picture 6" descr="C:\Users\kang\Desktop\잼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99" y="3404762"/>
            <a:ext cx="327771" cy="37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kang\Desktop\project_nox\01. 이미지\인게임 이미지\무기 소환권_영웅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545" y="3399744"/>
            <a:ext cx="248968" cy="37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나만의 조합</a:t>
            </a:r>
            <a:endParaRPr lang="ko-KR" altLang="en-US" sz="1000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연계스킬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매트릭스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조력자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수호석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무한성장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149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나만의 조합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연계스킬</a:t>
            </a:r>
            <a:endParaRPr lang="ko-KR" altLang="en-US" sz="1000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매트릭스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조력자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수호석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무한성장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78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esktop\project_nox\이미지\로고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6" y="1500613"/>
            <a:ext cx="266429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395536" y="1500613"/>
            <a:ext cx="6066234" cy="396044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ko-KR" altLang="en-US" dirty="0" err="1"/>
              <a:t>녹스</a:t>
            </a:r>
            <a:r>
              <a:rPr lang="ko-KR" altLang="en-US" dirty="0"/>
              <a:t> 사전예약 페이지</a:t>
            </a:r>
            <a:r>
              <a:rPr lang="en-US" altLang="ko-KR" dirty="0" smtClean="0"/>
              <a:t>_</a:t>
            </a:r>
            <a:r>
              <a:rPr lang="ko-KR" altLang="en-US" dirty="0" smtClean="0"/>
              <a:t>상세 게임소개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691729" y="333670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bg1">
                    <a:lumMod val="50000"/>
                  </a:schemeClr>
                </a:solidFill>
              </a:rPr>
              <a:t>HOME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91729" y="3744335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사전예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약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91729" y="4151962"/>
            <a:ext cx="792088" cy="326694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게임소개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95536" y="1500613"/>
            <a:ext cx="1368152" cy="396044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875357" y="3016423"/>
            <a:ext cx="504825" cy="228600"/>
            <a:chOff x="875357" y="3016423"/>
            <a:chExt cx="504825" cy="228600"/>
          </a:xfrm>
        </p:grpSpPr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357" y="301642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그룹 30"/>
            <p:cNvGrpSpPr/>
            <p:nvPr/>
          </p:nvGrpSpPr>
          <p:grpSpPr>
            <a:xfrm>
              <a:off x="1191293" y="3095869"/>
              <a:ext cx="87633" cy="87633"/>
              <a:chOff x="4843571" y="1228418"/>
              <a:chExt cx="128304" cy="128304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4843571" y="1228418"/>
                <a:ext cx="128304" cy="12830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/>
              </a:p>
            </p:txBody>
          </p:sp>
          <p:sp>
            <p:nvSpPr>
              <p:cNvPr id="33" name="타원형 설명선 32"/>
              <p:cNvSpPr/>
              <p:nvPr/>
            </p:nvSpPr>
            <p:spPr>
              <a:xfrm>
                <a:off x="4851826" y="1249285"/>
                <a:ext cx="116554" cy="85901"/>
              </a:xfrm>
              <a:prstGeom prst="wedgeEllipseCallo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4" name="평행 사변형 43"/>
          <p:cNvSpPr/>
          <p:nvPr/>
        </p:nvSpPr>
        <p:spPr>
          <a:xfrm>
            <a:off x="2212501" y="1832248"/>
            <a:ext cx="1216152" cy="457200"/>
          </a:xfrm>
          <a:prstGeom prst="parallelogram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주요 시스템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평행 사변형 44"/>
          <p:cNvSpPr/>
          <p:nvPr/>
        </p:nvSpPr>
        <p:spPr>
          <a:xfrm>
            <a:off x="3428653" y="1832248"/>
            <a:ext cx="1216152" cy="457200"/>
          </a:xfrm>
          <a:prstGeom prst="parallelogram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>
                    <a:lumMod val="50000"/>
                  </a:schemeClr>
                </a:solidFill>
              </a:rPr>
              <a:t>게임 모드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42348" y="2413133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나만의 조합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0238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연계스킬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7904" y="2413133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/>
              <a:t>매트릭스</a:t>
            </a:r>
            <a:endParaRPr lang="ko-KR" altLang="en-US" sz="1000" u="sng" dirty="0"/>
          </a:p>
        </p:txBody>
      </p:sp>
      <p:sp>
        <p:nvSpPr>
          <p:cNvPr id="55" name="TextBox 54"/>
          <p:cNvSpPr txBox="1"/>
          <p:nvPr/>
        </p:nvSpPr>
        <p:spPr>
          <a:xfrm>
            <a:off x="4392444" y="2413133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조력자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46600" y="240619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err="1" smtClean="0">
                <a:solidFill>
                  <a:schemeClr val="bg1">
                    <a:lumMod val="50000"/>
                  </a:schemeClr>
                </a:solidFill>
              </a:rPr>
              <a:t>수호석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22664" y="240619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u="sng" dirty="0" smtClean="0">
                <a:solidFill>
                  <a:schemeClr val="bg1">
                    <a:lumMod val="50000"/>
                  </a:schemeClr>
                </a:solidFill>
              </a:rPr>
              <a:t>무한성장</a:t>
            </a:r>
            <a:endParaRPr lang="ko-KR" altLang="en-US" sz="1000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3014709" y="4527801"/>
            <a:ext cx="1125243" cy="216024"/>
            <a:chOff x="2762418" y="4698610"/>
            <a:chExt cx="1125243" cy="216024"/>
          </a:xfrm>
        </p:grpSpPr>
        <p:sp>
          <p:nvSpPr>
            <p:cNvPr id="90" name="타원 89"/>
            <p:cNvSpPr/>
            <p:nvPr/>
          </p:nvSpPr>
          <p:spPr>
            <a:xfrm>
              <a:off x="2762418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321702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3671637" y="4698610"/>
              <a:ext cx="216024" cy="216024"/>
            </a:xfrm>
            <a:prstGeom prst="ellipse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직사각형 92"/>
          <p:cNvSpPr/>
          <p:nvPr/>
        </p:nvSpPr>
        <p:spPr>
          <a:xfrm>
            <a:off x="5004048" y="2924944"/>
            <a:ext cx="1224136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tx1"/>
                </a:solidFill>
              </a:rPr>
              <a:t>텍스트박</a:t>
            </a:r>
            <a:r>
              <a:rPr lang="ko-KR" altLang="en-US" sz="1000" dirty="0">
                <a:solidFill>
                  <a:schemeClr val="tx1"/>
                </a:solidFill>
              </a:rPr>
              <a:t>스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2268538" y="2911702"/>
            <a:ext cx="2576271" cy="1503400"/>
          </a:xfrm>
          <a:prstGeom prst="rect">
            <a:avLst/>
          </a:prstGeom>
          <a:noFill/>
          <a:ln>
            <a:solidFill>
              <a:srgbClr val="4D4D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>
                <a:solidFill>
                  <a:schemeClr val="tx1"/>
                </a:solidFill>
              </a:rPr>
              <a:t>스크린샷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91729" y="4559588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smtClean="0">
                <a:solidFill>
                  <a:schemeClr val="bg1">
                    <a:lumMod val="50000"/>
                  </a:schemeClr>
                </a:solidFill>
              </a:rPr>
              <a:t>경품이벤트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700660" y="4974514"/>
            <a:ext cx="792088" cy="326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</a:rPr>
              <a:t>공식카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</a:rPr>
              <a:t>페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42348" y="1721622"/>
            <a:ext cx="1286305" cy="684577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순서도: 연결자 34"/>
          <p:cNvSpPr/>
          <p:nvPr/>
        </p:nvSpPr>
        <p:spPr>
          <a:xfrm>
            <a:off x="2142348" y="1625659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 dirty="0"/>
          </a:p>
        </p:txBody>
      </p:sp>
      <p:sp>
        <p:nvSpPr>
          <p:cNvPr id="36" name="직사각형 35"/>
          <p:cNvSpPr/>
          <p:nvPr/>
        </p:nvSpPr>
        <p:spPr>
          <a:xfrm>
            <a:off x="2099440" y="2406199"/>
            <a:ext cx="4056736" cy="253155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순서도: 연결자 36"/>
          <p:cNvSpPr/>
          <p:nvPr/>
        </p:nvSpPr>
        <p:spPr>
          <a:xfrm>
            <a:off x="2099440" y="2310236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 dirty="0"/>
          </a:p>
        </p:txBody>
      </p:sp>
      <p:sp>
        <p:nvSpPr>
          <p:cNvPr id="38" name="직사각형 37"/>
          <p:cNvSpPr/>
          <p:nvPr/>
        </p:nvSpPr>
        <p:spPr>
          <a:xfrm>
            <a:off x="2205848" y="2836497"/>
            <a:ext cx="2702461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순서도: 연결자 38"/>
          <p:cNvSpPr/>
          <p:nvPr/>
        </p:nvSpPr>
        <p:spPr>
          <a:xfrm>
            <a:off x="220584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 dirty="0"/>
          </a:p>
        </p:txBody>
      </p:sp>
      <p:sp>
        <p:nvSpPr>
          <p:cNvPr id="40" name="직사각형 39"/>
          <p:cNvSpPr/>
          <p:nvPr/>
        </p:nvSpPr>
        <p:spPr>
          <a:xfrm>
            <a:off x="4941169" y="2836497"/>
            <a:ext cx="1351230" cy="1635809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순서도: 연결자 40"/>
          <p:cNvSpPr/>
          <p:nvPr/>
        </p:nvSpPr>
        <p:spPr>
          <a:xfrm>
            <a:off x="4941168" y="2740534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 dirty="0"/>
          </a:p>
        </p:txBody>
      </p:sp>
      <p:sp>
        <p:nvSpPr>
          <p:cNvPr id="42" name="직사각형 41"/>
          <p:cNvSpPr/>
          <p:nvPr/>
        </p:nvSpPr>
        <p:spPr>
          <a:xfrm>
            <a:off x="2901715" y="4527801"/>
            <a:ext cx="1351230" cy="269351"/>
          </a:xfrm>
          <a:prstGeom prst="rect">
            <a:avLst/>
          </a:prstGeom>
          <a:noFill/>
          <a:ln w="31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순서도: 연결자 47"/>
          <p:cNvSpPr/>
          <p:nvPr/>
        </p:nvSpPr>
        <p:spPr>
          <a:xfrm>
            <a:off x="2901714" y="4431838"/>
            <a:ext cx="191928" cy="191928"/>
          </a:xfrm>
          <a:prstGeom prst="flowChartConnector">
            <a:avLst/>
          </a:prstGeom>
          <a:solidFill>
            <a:srgbClr val="FF0000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831143" y="7647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1. </a:t>
            </a:r>
            <a:r>
              <a:rPr lang="ko-KR" altLang="en-US" sz="800" dirty="0" smtClean="0"/>
              <a:t>큰 카테고리</a:t>
            </a:r>
            <a:endParaRPr lang="en-US" altLang="ko-KR" sz="800" dirty="0"/>
          </a:p>
          <a:p>
            <a:endParaRPr lang="en-US" altLang="ko-KR" sz="800" dirty="0" smtClean="0"/>
          </a:p>
          <a:p>
            <a:r>
              <a:rPr lang="en-US" altLang="ko-KR" sz="800" dirty="0" smtClean="0"/>
              <a:t>2. </a:t>
            </a:r>
            <a:r>
              <a:rPr lang="ko-KR" altLang="en-US" sz="800" dirty="0" smtClean="0"/>
              <a:t>작은 카테고리</a:t>
            </a:r>
            <a:endParaRPr lang="en-US" altLang="ko-KR" sz="800" dirty="0" smtClean="0"/>
          </a:p>
          <a:p>
            <a:endParaRPr lang="en-US" altLang="ko-KR" sz="800" dirty="0"/>
          </a:p>
          <a:p>
            <a:r>
              <a:rPr lang="en-US" altLang="ko-KR" sz="800" dirty="0" smtClean="0"/>
              <a:t>3.</a:t>
            </a:r>
            <a:r>
              <a:rPr lang="ko-KR" altLang="en-US" sz="800" dirty="0" smtClean="0"/>
              <a:t> </a:t>
            </a:r>
            <a:r>
              <a:rPr lang="ko-KR" altLang="en-US" sz="800" dirty="0" err="1" smtClean="0"/>
              <a:t>스크린샷</a:t>
            </a:r>
            <a:r>
              <a:rPr lang="ko-KR" altLang="en-US" sz="800" dirty="0"/>
              <a:t> </a:t>
            </a:r>
            <a:r>
              <a:rPr lang="ko-KR" altLang="en-US" sz="800" dirty="0" smtClean="0"/>
              <a:t>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4. </a:t>
            </a:r>
            <a:r>
              <a:rPr lang="ko-KR" altLang="en-US" sz="800" dirty="0" smtClean="0"/>
              <a:t>텍스트 영역 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별도 전달</a:t>
            </a:r>
            <a:r>
              <a:rPr lang="en-US" altLang="ko-KR" sz="800" dirty="0" smtClean="0"/>
              <a:t>)</a:t>
            </a:r>
          </a:p>
          <a:p>
            <a:endParaRPr lang="en-US" altLang="ko-KR" sz="800" dirty="0"/>
          </a:p>
          <a:p>
            <a:r>
              <a:rPr lang="en-US" altLang="ko-KR" sz="800" dirty="0" smtClean="0"/>
              <a:t>5. </a:t>
            </a:r>
            <a:r>
              <a:rPr lang="ko-KR" altLang="en-US" sz="800" dirty="0" smtClean="0"/>
              <a:t>이미지 버튼</a:t>
            </a:r>
            <a:r>
              <a:rPr lang="en-US" altLang="ko-KR" sz="800" dirty="0" smtClean="0"/>
              <a:t>(</a:t>
            </a:r>
            <a:r>
              <a:rPr lang="ko-KR" altLang="en-US" sz="800" dirty="0" smtClean="0"/>
              <a:t>버튼을 눌러 이동</a:t>
            </a:r>
            <a:r>
              <a:rPr lang="en-US" altLang="ko-KR" sz="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62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4D4D4F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4D4D4F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2185</Words>
  <Application>Microsoft Office PowerPoint</Application>
  <PresentationFormat>화면 슬라이드 쇼(4:3)</PresentationFormat>
  <Paragraphs>832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nox</vt:lpstr>
      <vt:lpstr>NOX 사전예약페이지</vt:lpstr>
      <vt:lpstr>웹페이지 레이아웃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모바일 페이지 레이아웃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NOX 사전예약페이지 SB</dc:title>
  <dc:creator>kang</dc:creator>
  <cp:lastModifiedBy>kang</cp:lastModifiedBy>
  <cp:revision>83</cp:revision>
  <dcterms:created xsi:type="dcterms:W3CDTF">2016-09-20T03:35:32Z</dcterms:created>
  <dcterms:modified xsi:type="dcterms:W3CDTF">2016-10-05T01:57:25Z</dcterms:modified>
</cp:coreProperties>
</file>