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2" r:id="rId2"/>
    <p:sldId id="263" r:id="rId3"/>
    <p:sldId id="297" r:id="rId4"/>
    <p:sldId id="289" r:id="rId5"/>
    <p:sldId id="292" r:id="rId6"/>
    <p:sldId id="293" r:id="rId7"/>
    <p:sldId id="286" r:id="rId8"/>
    <p:sldId id="290" r:id="rId9"/>
    <p:sldId id="291" r:id="rId10"/>
    <p:sldId id="294" r:id="rId11"/>
    <p:sldId id="295" r:id="rId12"/>
    <p:sldId id="296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ADCF2"/>
    <a:srgbClr val="00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75" autoAdjust="0"/>
    <p:restoredTop sz="94660"/>
  </p:normalViewPr>
  <p:slideViewPr>
    <p:cSldViewPr>
      <p:cViewPr varScale="1">
        <p:scale>
          <a:sx n="115" d="100"/>
          <a:sy n="115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5D8B8-DC09-4967-A951-DB38BFD64B3F}" type="datetimeFigureOut">
              <a:rPr lang="ko-KR" altLang="en-US" smtClean="0"/>
              <a:t>2015-06-24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FCF43-695F-41D8-908A-10B9E5DAA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382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1"/>
            <a:ext cx="6120680" cy="476671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4988768"/>
            <a:ext cx="8424936" cy="1464568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209904" y="6470588"/>
            <a:ext cx="936104" cy="365125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251520" y="502960"/>
            <a:ext cx="6120680" cy="4571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57200" y="24928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70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Evil Of Darkness</a:t>
            </a:r>
            <a:endParaRPr lang="ko-KR" altLang="en-US" sz="70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96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일일 </a:t>
            </a:r>
            <a:r>
              <a:rPr lang="ko-KR" altLang="en-US" dirty="0" smtClean="0"/>
              <a:t>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10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일일 던전은 보석 파밍 던전과 재료 파밍 던전 두 개의 모드로 이루어져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게임 방식은 일반 모드와 같다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일일 던전은 하루에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회 이용할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제한 없음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20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레벨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임시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부터 이용할 수 있으며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두 개의 던전은 총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6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단계의 난이도가 존재한다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던전의 단계는 사용자의 레벨에 따라 열리게 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결과창에서 보석과 재료 파밍은 미구현 상태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710" y="692696"/>
            <a:ext cx="3199867" cy="18002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81" y="2633839"/>
            <a:ext cx="3197510" cy="180327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710" y="2636912"/>
            <a:ext cx="3199867" cy="18002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81" y="692696"/>
            <a:ext cx="3197510" cy="17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1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요일 </a:t>
            </a:r>
            <a:r>
              <a:rPr lang="ko-KR" altLang="en-US" dirty="0" smtClean="0"/>
              <a:t>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11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요일 던전은 골드 파밍 던전과 물약 파밍 던전 두 개의 모드로 이루어져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게임 방식은 일반 모드와 같다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요일 던전은 하루에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회 이용할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제한 없음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20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레벨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임시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부터 이용할 수 있으며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두 개의 던전은 총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6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단계의 난이도가 존재한다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던전의 단계는 사용자의 레벨에 따라 열리게 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결과창에서 골드와 물약 파밍은 미구현 상태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15" y="692696"/>
            <a:ext cx="3190876" cy="179514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10" y="692696"/>
            <a:ext cx="3199867" cy="18002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12" y="2636912"/>
            <a:ext cx="3169280" cy="178791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710" y="2636912"/>
            <a:ext cx="3199867" cy="18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길드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12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길드를 통해 길드 창설과 길드 가입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길드 던전 이용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길드전을 즐길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현재 길드전만 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게임 방식은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10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대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으로 진행 되며 상대 길드원을 모두 죽이면 승리하게 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하루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회 이용가능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횟수는 임시이며 현재 이용 제한 없음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승리시 길드 포인트 획득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미적용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15" y="692696"/>
            <a:ext cx="3190876" cy="17932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09" y="692696"/>
            <a:ext cx="3199868" cy="180268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02" y="2636912"/>
            <a:ext cx="3167889" cy="178902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710" y="2636912"/>
            <a:ext cx="3199868" cy="180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플로우</a:t>
            </a:r>
            <a:r>
              <a:rPr lang="ko-KR" altLang="en-US" dirty="0" smtClean="0"/>
              <a:t> 차트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2</a:t>
            </a:fld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4283968" y="692696"/>
            <a:ext cx="720080" cy="208040"/>
            <a:chOff x="2711403" y="1849320"/>
            <a:chExt cx="1563900" cy="77468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" name="모서리가 둥근 직사각형 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실행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6" name="직선 화살표 연결선 85"/>
          <p:cNvCxnSpPr>
            <a:stCxn id="130" idx="1"/>
            <a:endCxn id="151" idx="3"/>
          </p:cNvCxnSpPr>
          <p:nvPr/>
        </p:nvCxnSpPr>
        <p:spPr>
          <a:xfrm rot="10800000" flipV="1">
            <a:off x="606212" y="4525163"/>
            <a:ext cx="293381" cy="352383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화살표 연결선 85"/>
          <p:cNvCxnSpPr>
            <a:stCxn id="8" idx="2"/>
            <a:endCxn id="99" idx="0"/>
          </p:cNvCxnSpPr>
          <p:nvPr/>
        </p:nvCxnSpPr>
        <p:spPr>
          <a:xfrm>
            <a:off x="4640665" y="900736"/>
            <a:ext cx="0" cy="224008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그룹 97"/>
          <p:cNvGrpSpPr/>
          <p:nvPr/>
        </p:nvGrpSpPr>
        <p:grpSpPr>
          <a:xfrm>
            <a:off x="4283968" y="1124744"/>
            <a:ext cx="720080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99" name="모서리가 둥근 직사각형 98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0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메인 로딩 창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2" name="그룹 101"/>
          <p:cNvGrpSpPr/>
          <p:nvPr/>
        </p:nvGrpSpPr>
        <p:grpSpPr>
          <a:xfrm>
            <a:off x="4283968" y="1548808"/>
            <a:ext cx="720080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03" name="모서리가 둥근 직사각형 102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로그인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05" name="직선 화살표 연결선 85"/>
          <p:cNvCxnSpPr>
            <a:stCxn id="99" idx="2"/>
            <a:endCxn id="103" idx="0"/>
          </p:cNvCxnSpPr>
          <p:nvPr/>
        </p:nvCxnSpPr>
        <p:spPr>
          <a:xfrm>
            <a:off x="4640665" y="1332784"/>
            <a:ext cx="0" cy="216024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그룹 109"/>
          <p:cNvGrpSpPr/>
          <p:nvPr/>
        </p:nvGrpSpPr>
        <p:grpSpPr>
          <a:xfrm>
            <a:off x="4283968" y="1980856"/>
            <a:ext cx="720080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11" name="모서리가 둥근 직사각형 110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2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공지 팝업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3" name="직선 화살표 연결선 85"/>
          <p:cNvCxnSpPr>
            <a:endCxn id="111" idx="0"/>
          </p:cNvCxnSpPr>
          <p:nvPr/>
        </p:nvCxnSpPr>
        <p:spPr>
          <a:xfrm>
            <a:off x="4640665" y="1764832"/>
            <a:ext cx="0" cy="216024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그룹 113"/>
          <p:cNvGrpSpPr/>
          <p:nvPr/>
        </p:nvGrpSpPr>
        <p:grpSpPr>
          <a:xfrm>
            <a:off x="4283968" y="2420888"/>
            <a:ext cx="720080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15" name="모서리가 둥근 직사각형 114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6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캐릭터 선택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7" name="직선 화살표 연결선 85"/>
          <p:cNvCxnSpPr>
            <a:endCxn id="115" idx="0"/>
          </p:cNvCxnSpPr>
          <p:nvPr/>
        </p:nvCxnSpPr>
        <p:spPr>
          <a:xfrm>
            <a:off x="4640665" y="2204864"/>
            <a:ext cx="0" cy="216024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그룹 117"/>
          <p:cNvGrpSpPr/>
          <p:nvPr/>
        </p:nvGrpSpPr>
        <p:grpSpPr>
          <a:xfrm>
            <a:off x="4283968" y="3421016"/>
            <a:ext cx="720080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19" name="모서리가 둥근 직사각형 118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0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마을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1" name="직선 화살표 연결선 85"/>
          <p:cNvCxnSpPr>
            <a:stCxn id="115" idx="2"/>
            <a:endCxn id="119" idx="0"/>
          </p:cNvCxnSpPr>
          <p:nvPr/>
        </p:nvCxnSpPr>
        <p:spPr>
          <a:xfrm>
            <a:off x="4640665" y="2628928"/>
            <a:ext cx="0" cy="792088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그룹 122"/>
          <p:cNvGrpSpPr/>
          <p:nvPr/>
        </p:nvGrpSpPr>
        <p:grpSpPr>
          <a:xfrm>
            <a:off x="2483768" y="1548808"/>
            <a:ext cx="720080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24" name="모서리가 둥근 직사각형 123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5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회원가입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6" name="직선 화살표 연결선 85"/>
          <p:cNvCxnSpPr>
            <a:stCxn id="103" idx="1"/>
            <a:endCxn id="124" idx="3"/>
          </p:cNvCxnSpPr>
          <p:nvPr/>
        </p:nvCxnSpPr>
        <p:spPr>
          <a:xfrm flipH="1">
            <a:off x="3197162" y="1652828"/>
            <a:ext cx="1086806" cy="0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그룹 128"/>
          <p:cNvGrpSpPr/>
          <p:nvPr/>
        </p:nvGrpSpPr>
        <p:grpSpPr>
          <a:xfrm>
            <a:off x="899592" y="4421144"/>
            <a:ext cx="648072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30" name="모서리가 둥근 직사각형 129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마을 지도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37" name="직선 화살표 연결선 85"/>
          <p:cNvCxnSpPr>
            <a:stCxn id="130" idx="1"/>
            <a:endCxn id="143" idx="3"/>
          </p:cNvCxnSpPr>
          <p:nvPr/>
        </p:nvCxnSpPr>
        <p:spPr>
          <a:xfrm flipH="1" flipV="1">
            <a:off x="611560" y="4523274"/>
            <a:ext cx="288032" cy="1890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그룹 140"/>
          <p:cNvGrpSpPr/>
          <p:nvPr/>
        </p:nvGrpSpPr>
        <p:grpSpPr>
          <a:xfrm>
            <a:off x="35496" y="4413487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42" name="모서리가 둥근 직사각형 141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3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순위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0" name="그룹 149"/>
          <p:cNvGrpSpPr/>
          <p:nvPr/>
        </p:nvGrpSpPr>
        <p:grpSpPr>
          <a:xfrm>
            <a:off x="35496" y="4773527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51" name="모서리가 둥근 직사각형 150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2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제작소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56" name="직선 화살표 연결선 85"/>
          <p:cNvCxnSpPr>
            <a:stCxn id="130" idx="1"/>
            <a:endCxn id="158" idx="3"/>
          </p:cNvCxnSpPr>
          <p:nvPr/>
        </p:nvCxnSpPr>
        <p:spPr>
          <a:xfrm rot="10800000">
            <a:off x="606212" y="4165452"/>
            <a:ext cx="293381" cy="359713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그룹 156"/>
          <p:cNvGrpSpPr/>
          <p:nvPr/>
        </p:nvGrpSpPr>
        <p:grpSpPr>
          <a:xfrm>
            <a:off x="35496" y="4061431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58" name="모서리가 둥근 직사각형 15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길드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1" name="직선 화살표 연결선 85"/>
          <p:cNvCxnSpPr>
            <a:stCxn id="130" idx="1"/>
            <a:endCxn id="163" idx="3"/>
          </p:cNvCxnSpPr>
          <p:nvPr/>
        </p:nvCxnSpPr>
        <p:spPr>
          <a:xfrm rot="10800000">
            <a:off x="606212" y="3765740"/>
            <a:ext cx="293381" cy="759424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그룹 161"/>
          <p:cNvGrpSpPr/>
          <p:nvPr/>
        </p:nvGrpSpPr>
        <p:grpSpPr>
          <a:xfrm>
            <a:off x="35496" y="3661720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63" name="모서리가 둥근 직사각형 162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800" dirty="0" err="1" smtClean="0">
                  <a:solidFill>
                    <a:schemeClr val="tx1"/>
                  </a:solidFill>
                </a:rPr>
                <a:t>PvP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6" name="직선 화살표 연결선 85"/>
          <p:cNvCxnSpPr>
            <a:stCxn id="130" idx="1"/>
            <a:endCxn id="168" idx="3"/>
          </p:cNvCxnSpPr>
          <p:nvPr/>
        </p:nvCxnSpPr>
        <p:spPr>
          <a:xfrm rot="10800000" flipV="1">
            <a:off x="606212" y="4525163"/>
            <a:ext cx="293381" cy="720407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그룹 166"/>
          <p:cNvGrpSpPr/>
          <p:nvPr/>
        </p:nvGrpSpPr>
        <p:grpSpPr>
          <a:xfrm>
            <a:off x="35496" y="5141551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68" name="모서리가 둥근 직사각형 16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뽑기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4" name="그룹 203"/>
          <p:cNvGrpSpPr/>
          <p:nvPr/>
        </p:nvGrpSpPr>
        <p:grpSpPr>
          <a:xfrm>
            <a:off x="2295323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05" name="모서리가 둥근 직사각형 204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6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스킬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7" name="그룹 206"/>
          <p:cNvGrpSpPr/>
          <p:nvPr/>
        </p:nvGrpSpPr>
        <p:grpSpPr>
          <a:xfrm>
            <a:off x="1619672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08" name="모서리가 둥근 직사각형 207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가방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0" name="그룹 209"/>
          <p:cNvGrpSpPr/>
          <p:nvPr/>
        </p:nvGrpSpPr>
        <p:grpSpPr>
          <a:xfrm>
            <a:off x="4355976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1" name="모서리가 둥근 직사각형 210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2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친구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3" name="그룹 212"/>
          <p:cNvGrpSpPr/>
          <p:nvPr/>
        </p:nvGrpSpPr>
        <p:grpSpPr>
          <a:xfrm>
            <a:off x="2987824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4" name="모서리가 둥근 직사각형 213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5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업적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6" name="그룹 215"/>
          <p:cNvGrpSpPr/>
          <p:nvPr/>
        </p:nvGrpSpPr>
        <p:grpSpPr>
          <a:xfrm>
            <a:off x="3663475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7" name="모서리가 둥근 직사각형 216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8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우편함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9" name="그룹 218"/>
          <p:cNvGrpSpPr/>
          <p:nvPr/>
        </p:nvGrpSpPr>
        <p:grpSpPr>
          <a:xfrm>
            <a:off x="5031627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0" name="모서리가 둥근 직사각형 219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상점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2" name="그룹 221"/>
          <p:cNvGrpSpPr/>
          <p:nvPr/>
        </p:nvGrpSpPr>
        <p:grpSpPr>
          <a:xfrm>
            <a:off x="5724128" y="4421144"/>
            <a:ext cx="620493" cy="208040"/>
            <a:chOff x="2711401" y="1849324"/>
            <a:chExt cx="1563902" cy="774690"/>
          </a:xfrm>
          <a:solidFill>
            <a:schemeClr val="accent2"/>
          </a:solidFill>
        </p:grpSpPr>
        <p:sp>
          <p:nvSpPr>
            <p:cNvPr id="223" name="모서리가 둥근 직사각형 222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kern="1200" dirty="0" smtClean="0">
                  <a:solidFill>
                    <a:schemeClr val="tx1"/>
                  </a:solidFill>
                </a:rPr>
                <a:t>공지사항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5" name="그룹 224"/>
          <p:cNvGrpSpPr/>
          <p:nvPr/>
        </p:nvGrpSpPr>
        <p:grpSpPr>
          <a:xfrm>
            <a:off x="6399779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6" name="모서리가 둥근 직사각형 225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7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출석부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8" name="그룹 227"/>
          <p:cNvGrpSpPr/>
          <p:nvPr/>
        </p:nvGrpSpPr>
        <p:grpSpPr>
          <a:xfrm>
            <a:off x="7092280" y="4421144"/>
            <a:ext cx="620493" cy="208040"/>
            <a:chOff x="2711401" y="1849324"/>
            <a:chExt cx="1563902" cy="774690"/>
          </a:xfrm>
          <a:solidFill>
            <a:schemeClr val="accent2"/>
          </a:solidFill>
        </p:grpSpPr>
        <p:sp>
          <p:nvSpPr>
            <p:cNvPr id="229" name="모서리가 둥근 직사각형 228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0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옵션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1" name="그룹 230"/>
          <p:cNvGrpSpPr/>
          <p:nvPr/>
        </p:nvGrpSpPr>
        <p:grpSpPr>
          <a:xfrm>
            <a:off x="7767931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32" name="모서리가 둥근 직사각형 231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3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채팅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4" name="그룹 233"/>
          <p:cNvGrpSpPr/>
          <p:nvPr/>
        </p:nvGrpSpPr>
        <p:grpSpPr>
          <a:xfrm>
            <a:off x="8460432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35" name="모서리가 둥근 직사각형 234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6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재화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37" name="직선 화살표 연결선 85"/>
          <p:cNvCxnSpPr/>
          <p:nvPr/>
        </p:nvCxnSpPr>
        <p:spPr>
          <a:xfrm>
            <a:off x="4640665" y="3629056"/>
            <a:ext cx="0" cy="792088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직선 화살표 연결선 85"/>
          <p:cNvCxnSpPr>
            <a:stCxn id="119" idx="2"/>
            <a:endCxn id="130" idx="0"/>
          </p:cNvCxnSpPr>
          <p:nvPr/>
        </p:nvCxnSpPr>
        <p:spPr>
          <a:xfrm rot="5400000">
            <a:off x="2534599" y="2315078"/>
            <a:ext cx="792088" cy="3420045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직선 화살표 연결선 85"/>
          <p:cNvCxnSpPr>
            <a:stCxn id="119" idx="2"/>
            <a:endCxn id="209" idx="0"/>
          </p:cNvCxnSpPr>
          <p:nvPr/>
        </p:nvCxnSpPr>
        <p:spPr>
          <a:xfrm rot="5400000">
            <a:off x="2889261" y="2681598"/>
            <a:ext cx="803947" cy="2698863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직선 화살표 연결선 85"/>
          <p:cNvCxnSpPr>
            <a:stCxn id="119" idx="2"/>
            <a:endCxn id="205" idx="0"/>
          </p:cNvCxnSpPr>
          <p:nvPr/>
        </p:nvCxnSpPr>
        <p:spPr>
          <a:xfrm rot="5400000">
            <a:off x="3225633" y="3006112"/>
            <a:ext cx="792088" cy="2037976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화살표 연결선 85"/>
          <p:cNvCxnSpPr>
            <a:stCxn id="119" idx="2"/>
            <a:endCxn id="215" idx="0"/>
          </p:cNvCxnSpPr>
          <p:nvPr/>
        </p:nvCxnSpPr>
        <p:spPr>
          <a:xfrm rot="5400000">
            <a:off x="3573337" y="3365674"/>
            <a:ext cx="803947" cy="1330711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화살표 연결선 85"/>
          <p:cNvCxnSpPr>
            <a:stCxn id="119" idx="2"/>
            <a:endCxn id="217" idx="0"/>
          </p:cNvCxnSpPr>
          <p:nvPr/>
        </p:nvCxnSpPr>
        <p:spPr>
          <a:xfrm rot="5400000">
            <a:off x="3909709" y="3690188"/>
            <a:ext cx="792088" cy="669824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직선 화살표 연결선 85"/>
          <p:cNvCxnSpPr>
            <a:stCxn id="119" idx="2"/>
            <a:endCxn id="220" idx="0"/>
          </p:cNvCxnSpPr>
          <p:nvPr/>
        </p:nvCxnSpPr>
        <p:spPr>
          <a:xfrm rot="16200000" flipH="1">
            <a:off x="4593785" y="3675936"/>
            <a:ext cx="792088" cy="698328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직선 화살표 연결선 85"/>
          <p:cNvCxnSpPr>
            <a:stCxn id="119" idx="2"/>
            <a:endCxn id="223" idx="0"/>
          </p:cNvCxnSpPr>
          <p:nvPr/>
        </p:nvCxnSpPr>
        <p:spPr>
          <a:xfrm rot="16200000" flipH="1">
            <a:off x="4940035" y="3329685"/>
            <a:ext cx="792088" cy="1390829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직선 화살표 연결선 85"/>
          <p:cNvCxnSpPr>
            <a:stCxn id="119" idx="2"/>
            <a:endCxn id="226" idx="0"/>
          </p:cNvCxnSpPr>
          <p:nvPr/>
        </p:nvCxnSpPr>
        <p:spPr>
          <a:xfrm rot="16200000" flipH="1">
            <a:off x="5277861" y="2991860"/>
            <a:ext cx="792088" cy="206648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직선 화살표 연결선 85"/>
          <p:cNvCxnSpPr>
            <a:stCxn id="119" idx="2"/>
            <a:endCxn id="229" idx="0"/>
          </p:cNvCxnSpPr>
          <p:nvPr/>
        </p:nvCxnSpPr>
        <p:spPr>
          <a:xfrm rot="16200000" flipH="1">
            <a:off x="5624111" y="2645609"/>
            <a:ext cx="792088" cy="2758981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직선 화살표 연결선 85"/>
          <p:cNvCxnSpPr>
            <a:stCxn id="119" idx="2"/>
            <a:endCxn id="232" idx="0"/>
          </p:cNvCxnSpPr>
          <p:nvPr/>
        </p:nvCxnSpPr>
        <p:spPr>
          <a:xfrm rot="16200000" flipH="1">
            <a:off x="5961937" y="2307784"/>
            <a:ext cx="792088" cy="3434632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직선 화살표 연결선 85"/>
          <p:cNvCxnSpPr>
            <a:stCxn id="119" idx="2"/>
            <a:endCxn id="236" idx="0"/>
          </p:cNvCxnSpPr>
          <p:nvPr/>
        </p:nvCxnSpPr>
        <p:spPr>
          <a:xfrm rot="16200000" flipH="1">
            <a:off x="6309640" y="1960080"/>
            <a:ext cx="803947" cy="4141897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직선 화살표 연결선 85"/>
          <p:cNvCxnSpPr>
            <a:stCxn id="130" idx="1"/>
            <a:endCxn id="277" idx="3"/>
          </p:cNvCxnSpPr>
          <p:nvPr/>
        </p:nvCxnSpPr>
        <p:spPr>
          <a:xfrm rot="10800000">
            <a:off x="606212" y="3381672"/>
            <a:ext cx="293381" cy="1143492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" name="그룹 275"/>
          <p:cNvGrpSpPr/>
          <p:nvPr/>
        </p:nvGrpSpPr>
        <p:grpSpPr>
          <a:xfrm>
            <a:off x="35496" y="3277652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277" name="모서리가 둥근 직사각형 276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8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과외 활동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81" name="직선 화살표 연결선 85"/>
          <p:cNvCxnSpPr>
            <a:stCxn id="130" idx="1"/>
            <a:endCxn id="283" idx="3"/>
          </p:cNvCxnSpPr>
          <p:nvPr/>
        </p:nvCxnSpPr>
        <p:spPr>
          <a:xfrm rot="10800000">
            <a:off x="606212" y="2997604"/>
            <a:ext cx="293381" cy="152756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2" name="그룹 281"/>
          <p:cNvGrpSpPr/>
          <p:nvPr/>
        </p:nvGrpSpPr>
        <p:grpSpPr>
          <a:xfrm>
            <a:off x="35496" y="2893584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283" name="모서리가 둥근 직사각형 282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초월 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86" name="직선 화살표 연결선 85"/>
          <p:cNvCxnSpPr>
            <a:stCxn id="130" idx="1"/>
            <a:endCxn id="288" idx="3"/>
          </p:cNvCxnSpPr>
          <p:nvPr/>
        </p:nvCxnSpPr>
        <p:spPr>
          <a:xfrm rot="10800000">
            <a:off x="606212" y="2588932"/>
            <a:ext cx="293381" cy="1936232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그룹 286"/>
          <p:cNvGrpSpPr/>
          <p:nvPr/>
        </p:nvGrpSpPr>
        <p:grpSpPr>
          <a:xfrm>
            <a:off x="35496" y="2484912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288" name="모서리가 둥근 직사각형 28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무작위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08" name="직선 화살표 연결선 85"/>
          <p:cNvCxnSpPr>
            <a:stCxn id="130" idx="1"/>
            <a:endCxn id="310" idx="3"/>
          </p:cNvCxnSpPr>
          <p:nvPr/>
        </p:nvCxnSpPr>
        <p:spPr>
          <a:xfrm rot="10800000">
            <a:off x="606212" y="2204864"/>
            <a:ext cx="293381" cy="232030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9" name="그룹 308"/>
          <p:cNvGrpSpPr/>
          <p:nvPr/>
        </p:nvGrpSpPr>
        <p:grpSpPr>
          <a:xfrm>
            <a:off x="35496" y="2100844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310" name="모서리가 둥근 직사각형 309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일일 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13" name="직선 화살표 연결선 85"/>
          <p:cNvCxnSpPr>
            <a:stCxn id="130" idx="1"/>
            <a:endCxn id="315" idx="3"/>
          </p:cNvCxnSpPr>
          <p:nvPr/>
        </p:nvCxnSpPr>
        <p:spPr>
          <a:xfrm rot="10800000">
            <a:off x="606212" y="1796844"/>
            <a:ext cx="293381" cy="272832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4" name="그룹 313"/>
          <p:cNvGrpSpPr/>
          <p:nvPr/>
        </p:nvGrpSpPr>
        <p:grpSpPr>
          <a:xfrm>
            <a:off x="35496" y="1692824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315" name="모서리가 둥근 직사각형 314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6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요일 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18" name="직선 화살표 연결선 85"/>
          <p:cNvCxnSpPr>
            <a:stCxn id="130" idx="1"/>
            <a:endCxn id="320" idx="3"/>
          </p:cNvCxnSpPr>
          <p:nvPr/>
        </p:nvCxnSpPr>
        <p:spPr>
          <a:xfrm rot="10800000">
            <a:off x="606212" y="1412776"/>
            <a:ext cx="293381" cy="3112388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9" name="그룹 318"/>
          <p:cNvGrpSpPr/>
          <p:nvPr/>
        </p:nvGrpSpPr>
        <p:grpSpPr>
          <a:xfrm>
            <a:off x="35496" y="1308756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320" name="모서리가 둥근 직사각형 319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4" name="모서리가 둥근 직사각형 323"/>
          <p:cNvSpPr/>
          <p:nvPr/>
        </p:nvSpPr>
        <p:spPr>
          <a:xfrm>
            <a:off x="6181271" y="707012"/>
            <a:ext cx="216024" cy="216024"/>
          </a:xfrm>
          <a:prstGeom prst="roundRect">
            <a:avLst>
              <a:gd name="adj" fmla="val 10000"/>
            </a:avLst>
          </a:prstGeom>
          <a:solidFill>
            <a:srgbClr val="FFC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6" name="부제목 4"/>
          <p:cNvSpPr>
            <a:spLocks noGrp="1"/>
          </p:cNvSpPr>
          <p:nvPr>
            <p:ph type="subTitle" idx="1"/>
          </p:nvPr>
        </p:nvSpPr>
        <p:spPr>
          <a:xfrm>
            <a:off x="6427755" y="703138"/>
            <a:ext cx="2464725" cy="253965"/>
          </a:xfrm>
        </p:spPr>
        <p:txBody>
          <a:bodyPr>
            <a:normAutofit/>
          </a:bodyPr>
          <a:lstStyle/>
          <a:p>
            <a:r>
              <a:rPr lang="ko-KR" altLang="en-US" sz="1000" dirty="0" smtClean="0"/>
              <a:t>대부분의 기능이 구현된 </a:t>
            </a:r>
            <a:r>
              <a:rPr lang="ko-KR" altLang="en-US" sz="1000" dirty="0" err="1" smtClean="0"/>
              <a:t>컨텐츠</a:t>
            </a:r>
            <a:endParaRPr lang="en-US" altLang="ko-KR" sz="1000" dirty="0"/>
          </a:p>
        </p:txBody>
      </p:sp>
      <p:sp>
        <p:nvSpPr>
          <p:cNvPr id="327" name="모서리가 둥근 직사각형 326"/>
          <p:cNvSpPr/>
          <p:nvPr/>
        </p:nvSpPr>
        <p:spPr>
          <a:xfrm>
            <a:off x="6181271" y="1032985"/>
            <a:ext cx="216024" cy="216024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8" name="부제목 4"/>
          <p:cNvSpPr txBox="1">
            <a:spLocks/>
          </p:cNvSpPr>
          <p:nvPr/>
        </p:nvSpPr>
        <p:spPr>
          <a:xfrm>
            <a:off x="6427755" y="1029111"/>
            <a:ext cx="2464725" cy="253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" dirty="0" smtClean="0"/>
              <a:t>미구현 </a:t>
            </a:r>
            <a:r>
              <a:rPr lang="ko-KR" altLang="en-US" sz="1000" dirty="0" err="1" smtClean="0"/>
              <a:t>컨텐츠</a:t>
            </a:r>
            <a:endParaRPr lang="en-US" altLang="ko-KR" sz="1000" dirty="0"/>
          </a:p>
        </p:txBody>
      </p:sp>
      <p:sp>
        <p:nvSpPr>
          <p:cNvPr id="329" name="모서리가 둥근 직사각형 328"/>
          <p:cNvSpPr/>
          <p:nvPr/>
        </p:nvSpPr>
        <p:spPr>
          <a:xfrm>
            <a:off x="6181271" y="1355084"/>
            <a:ext cx="216024" cy="216024"/>
          </a:xfrm>
          <a:prstGeom prst="roundRect">
            <a:avLst>
              <a:gd name="adj" fmla="val 1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0" name="부제목 4"/>
          <p:cNvSpPr txBox="1">
            <a:spLocks/>
          </p:cNvSpPr>
          <p:nvPr/>
        </p:nvSpPr>
        <p:spPr>
          <a:xfrm>
            <a:off x="6427755" y="1351210"/>
            <a:ext cx="2464725" cy="253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dirty="0" smtClean="0"/>
              <a:t>UI</a:t>
            </a:r>
            <a:r>
              <a:rPr lang="ko-KR" altLang="en-US" sz="1000" dirty="0" smtClean="0"/>
              <a:t>만 구현된 </a:t>
            </a:r>
            <a:r>
              <a:rPr lang="ko-KR" altLang="en-US" sz="1000" dirty="0" err="1" smtClean="0"/>
              <a:t>컨텐츠</a:t>
            </a:r>
            <a:endParaRPr lang="en-US" altLang="ko-KR" sz="1000" dirty="0"/>
          </a:p>
        </p:txBody>
      </p:sp>
      <p:sp>
        <p:nvSpPr>
          <p:cNvPr id="133" name="슬라이드 번호 개체 틀 3"/>
          <p:cNvSpPr txBox="1">
            <a:spLocks/>
          </p:cNvSpPr>
          <p:nvPr/>
        </p:nvSpPr>
        <p:spPr>
          <a:xfrm>
            <a:off x="8209904" y="6470588"/>
            <a:ext cx="93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DD84E-25D4-4983-8AA1-2863C96F08D9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grpSp>
        <p:nvGrpSpPr>
          <p:cNvPr id="134" name="그룹 133"/>
          <p:cNvGrpSpPr/>
          <p:nvPr/>
        </p:nvGrpSpPr>
        <p:grpSpPr>
          <a:xfrm>
            <a:off x="251520" y="5589240"/>
            <a:ext cx="8640960" cy="1049642"/>
            <a:chOff x="0" y="135582"/>
            <a:chExt cx="7080448" cy="1445850"/>
          </a:xfrm>
        </p:grpSpPr>
        <p:sp>
          <p:nvSpPr>
            <p:cNvPr id="135" name="직사각형 134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6" name="직사각형 135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메일 화면 교체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일일 던전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요일 던전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길드전 추가</a:t>
              </a:r>
              <a:endParaRPr lang="ko-KR" altLang="en-US" sz="1200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19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메인 로딩 및 캐릭터 선택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3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로그인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회원 가입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공지 팝업 미구현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게임을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플레이하게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되면 메인 로그인 장면이 나오고 화면을 클릭하면 캐릭터 선택창으로 이동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캐릭터 선택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Scene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에서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종의 캐릭터를 선택할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최초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진입시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임시로 캐릭터의 기본정보를 만들어 클라이언트에서 가지고 있으며 캐릭터의 기본 정보 및 아이템 정보를 가지고 있도록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슬롯은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개로 구성되어 있으며 원하는 캐릭터를 선택하면 슬롯 정보에 있는 캐릭터를 확일 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캐릭터의 아이템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파츠는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투구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갑옷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무기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스페셜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귀걸이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목걸이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반지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팔지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등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8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종을 착용할 수 있도록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ko-KR" altLang="en-US" sz="1200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149" y="1340769"/>
            <a:ext cx="3195251" cy="18002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32" y="1340768"/>
            <a:ext cx="3196453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마을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4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27541"/>
            <a:ext cx="8640960" cy="2113827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마을에 진입하게 되면 플레이어가 선택한 캐릭터가 마을에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랜덤한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위치에 생성된다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플레이어가 컨트롤하여 이동 가능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상단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에서 캐릭터의 기본 정보를 확인해 볼 수 있으며 보유한 재화를 확인할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재화는 임시로 구현 되어있으며 현재 사용이 불가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마을에서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모든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컨테츠에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접근하도록 구성 되어있다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대부분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작업만 되어있고 시스템 작업은 일부만 되어있다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스킬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업적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우편함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친구 상점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출석부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공지사항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옵션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채팅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등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만 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마을지도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클릭시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게임에서 즐길 수 있는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컨텐츠를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확인할 수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있으며 지도에서 해당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컨텐츠를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클릭하면 캐릭터가 자동으로 이동하여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컨텐츠를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이용할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200" kern="1200" dirty="0" smtClean="0">
                  <a:solidFill>
                    <a:schemeClr val="bg1">
                      <a:lumMod val="95000"/>
                    </a:schemeClr>
                  </a:solidFill>
                </a:rPr>
                <a:t>지도에 </a:t>
              </a:r>
              <a:r>
                <a:rPr lang="ko-KR" altLang="en-US" sz="1200" kern="1200" dirty="0" smtClean="0">
                  <a:solidFill>
                    <a:schemeClr val="bg1">
                      <a:lumMod val="95000"/>
                    </a:schemeClr>
                  </a:solidFill>
                </a:rPr>
                <a:t>있는 </a:t>
              </a:r>
              <a:r>
                <a:rPr lang="ko-KR" altLang="en-US" sz="12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컨텐츠를</a:t>
              </a:r>
              <a:r>
                <a:rPr lang="ko-KR" altLang="en-US" sz="1200" kern="1200" dirty="0" smtClean="0">
                  <a:solidFill>
                    <a:schemeClr val="bg1">
                      <a:lumMod val="95000"/>
                    </a:schemeClr>
                  </a:solidFill>
                </a:rPr>
                <a:t> 클릭하면 캐릭터가 해당 오브젝트로 자동으로 이동하도록 구현되어 있다</a:t>
              </a:r>
              <a:r>
                <a:rPr lang="en-US" altLang="ko-KR" sz="12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마을에서 직접 움직여 던전 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 오브젝트에 접근하면 던전으로 입장하는 </a:t>
              </a:r>
              <a:r>
                <a:rPr lang="en-US" altLang="ko-KR" sz="12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가 뜨고 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</a:rPr>
                <a:t>클릭시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 해당 </a:t>
              </a:r>
              <a:r>
                <a:rPr lang="ko-KR" altLang="en-US" sz="1200" dirty="0" err="1" smtClean="0">
                  <a:solidFill>
                    <a:schemeClr val="bg1">
                      <a:lumMod val="95000"/>
                    </a:schemeClr>
                  </a:solidFill>
                </a:rPr>
                <a:t>컨텐츠를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 이용할 수 있도록 구현되어 </a:t>
              </a:r>
              <a:r>
                <a:rPr lang="ko-KR" alt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있다</a:t>
              </a:r>
              <a:r>
                <a:rPr lang="en-US" altLang="ko-KR" sz="1200" dirty="0">
                  <a:solidFill>
                    <a:schemeClr val="bg1">
                      <a:lumMod val="95000"/>
                    </a:schemeClr>
                  </a:solidFill>
                </a:rPr>
                <a:t>. .(</a:t>
              </a:r>
              <a:r>
                <a:rPr lang="ko-KR" altLang="en-US" sz="1200" dirty="0">
                  <a:solidFill>
                    <a:schemeClr val="bg1">
                      <a:lumMod val="95000"/>
                    </a:schemeClr>
                  </a:solidFill>
                </a:rPr>
                <a:t>던전</a:t>
              </a:r>
              <a:r>
                <a:rPr lang="en-US" altLang="ko-KR" sz="12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200" dirty="0" err="1">
                  <a:solidFill>
                    <a:schemeClr val="bg1">
                      <a:lumMod val="95000"/>
                    </a:schemeClr>
                  </a:solidFill>
                </a:rPr>
                <a:t>무작위던전</a:t>
              </a:r>
              <a:r>
                <a:rPr lang="en-US" altLang="ko-KR" sz="12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200" dirty="0" err="1">
                  <a:solidFill>
                    <a:schemeClr val="bg1">
                      <a:lumMod val="95000"/>
                    </a:schemeClr>
                  </a:solidFill>
                </a:rPr>
                <a:t>초월던전</a:t>
              </a:r>
              <a:r>
                <a:rPr lang="en-US" altLang="ko-KR" sz="12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200" dirty="0" err="1">
                  <a:solidFill>
                    <a:schemeClr val="bg1">
                      <a:lumMod val="95000"/>
                    </a:schemeClr>
                  </a:solidFill>
                </a:rPr>
                <a:t>일일던전</a:t>
              </a:r>
              <a:r>
                <a:rPr lang="en-US" altLang="ko-KR" sz="12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200" dirty="0" err="1">
                  <a:solidFill>
                    <a:schemeClr val="bg1">
                      <a:lumMod val="95000"/>
                    </a:schemeClr>
                  </a:solidFill>
                </a:rPr>
                <a:t>요일던전</a:t>
              </a:r>
              <a:r>
                <a:rPr lang="en-US" altLang="ko-KR" sz="12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200" dirty="0">
                  <a:solidFill>
                    <a:schemeClr val="bg1">
                      <a:lumMod val="95000"/>
                    </a:schemeClr>
                  </a:solidFill>
                </a:rPr>
                <a:t>길드 </a:t>
              </a:r>
              <a:r>
                <a:rPr lang="ko-KR" altLang="en-US" sz="1200" dirty="0" err="1">
                  <a:solidFill>
                    <a:schemeClr val="bg1">
                      <a:lumMod val="95000"/>
                    </a:schemeClr>
                  </a:solidFill>
                </a:rPr>
                <a:t>컨텐츠는</a:t>
              </a:r>
              <a:r>
                <a:rPr lang="ko-KR" altLang="en-US" sz="1200" dirty="0">
                  <a:solidFill>
                    <a:schemeClr val="bg1">
                      <a:lumMod val="95000"/>
                    </a:schemeClr>
                  </a:solidFill>
                </a:rPr>
                <a:t> 기본적인 시스템이 구현되어 있다</a:t>
              </a:r>
              <a:r>
                <a:rPr lang="en-US" altLang="ko-KR" sz="1200" dirty="0">
                  <a:solidFill>
                    <a:schemeClr val="bg1">
                      <a:lumMod val="95000"/>
                    </a:schemeClr>
                  </a:solidFill>
                </a:rPr>
                <a:t>.)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ko-KR" altLang="en-US" sz="1200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6"/>
            <a:ext cx="3285449" cy="18405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692696"/>
            <a:ext cx="3312368" cy="184886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661863"/>
            <a:ext cx="3285448" cy="184725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500" y="2659981"/>
            <a:ext cx="3285448" cy="184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컨</a:t>
            </a:r>
            <a:r>
              <a:rPr lang="ko-KR" altLang="en-US" dirty="0" err="1" smtClean="0"/>
              <a:t>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ko-KR" altLang="en-US" dirty="0" smtClean="0"/>
              <a:t>가방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5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던전에서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획득한 아이템을 가방에서 확인할 수 있습니다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일반던전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무작위 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초월 던전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클리어시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임의로 아이템을 받을 수 있도록 처리되어 있으며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30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개까지 획득이 가능하여 아이템이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30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개가 넘을 경우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던전을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클리어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해도 아이템 획득이 되지 않도록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가방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에서 착용중인 아이템을 확인할 수 있으며 미착용 아이템은 삭제와 장착이 가능하도록 구현되어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착용중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아이템을 선택하면 해제만 가능하도록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아이템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능력치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보기 미구현</a:t>
              </a:r>
              <a:endParaRPr lang="en-US" altLang="ko-KR" sz="110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아이템을 바꾸고 마을로 돌아가면 마을에 있는 플레이어의 아이템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파츠가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바뀌도록 구현되어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ko-KR" altLang="en-US" sz="1200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3796717" cy="213689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237" y="1196752"/>
            <a:ext cx="3813203" cy="2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5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1"/>
            <a:ext cx="8892480" cy="476671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컨</a:t>
            </a:r>
            <a:r>
              <a:rPr lang="ko-KR" altLang="en-US" dirty="0" err="1" smtClean="0"/>
              <a:t>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스킬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업적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우편함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친구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상점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출석부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채팅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6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스킬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업적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우편함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친구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상점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출석부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채팅은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만 구현되어 있는 상태이다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옵션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공지사항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미구현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0" lvl="1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ko-KR" altLang="en-US" sz="1100" dirty="0" err="1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58" y="1128233"/>
            <a:ext cx="2054494" cy="1152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082" y="1128232"/>
            <a:ext cx="2053910" cy="115212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08424" y="1128232"/>
            <a:ext cx="2051808" cy="115212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926" y="1124744"/>
            <a:ext cx="2050546" cy="115561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20" y="2426813"/>
            <a:ext cx="2047468" cy="114969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6082" y="2423905"/>
            <a:ext cx="2052648" cy="115259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6322" y="2417734"/>
            <a:ext cx="2058838" cy="11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ko-KR" altLang="en-US" dirty="0" smtClean="0"/>
              <a:t>던전 </a:t>
            </a:r>
            <a:r>
              <a:rPr lang="en-US" altLang="ko-KR" dirty="0" smtClean="0"/>
              <a:t>(</a:t>
            </a:r>
            <a:r>
              <a:rPr lang="ko-KR" altLang="en-US" dirty="0" smtClean="0"/>
              <a:t>일반 모드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정예 모드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7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5"/>
            <a:ext cx="3191076" cy="180020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10" y="692696"/>
            <a:ext cx="3202682" cy="1800200"/>
          </a:xfrm>
          <a:prstGeom prst="rect">
            <a:avLst/>
          </a:prstGeom>
        </p:spPr>
      </p:pic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일반 던전과 정예 던전 구현됨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일반 전전과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정예던전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모두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4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개의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Act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로 이루어져 있고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Act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별로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10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개의 스테이지가 구성되어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endParaRPr lang="ko-KR" altLang="en-US" sz="1100" kern="120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스테이지를 선택하면 스테이지에 대한 간단한 정보를 확인할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권장 공격력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권장 방어력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획득 경험치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소모성 아이템 미구현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보상 아이템 일부 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보상 아이템 테이블의 정보를 통해 보상 아이템을 보여주고 있으나 기획적인 의도에 따라 수정이 필요할 것으로 보임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친구를 소환할 수 있으며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자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동 전투가 가능하다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친구는 클라이언트에서 랜덤으로 정보를 만들어 생성하고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스킬 시스템 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.(4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가지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스킬과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데쉬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스킬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일반 공격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-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스킬에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대한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쿨타임은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적용되지 않았다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결과시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시간에 따른 랭크 정보가 구현되어 있으며 보상아이템은 임시로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램덤으로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만들어 주고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다시하기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다음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지역가기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마을로 돌아가기 기능이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ko-KR" altLang="en-US" sz="1200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636912"/>
            <a:ext cx="3198495" cy="18002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878" y="2636912"/>
            <a:ext cx="3205951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2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무작위 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8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무작위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던전은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일반 스테이지의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맵을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랜덤으로 가져와 생성하며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던전에서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나오는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몬스터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또한 랜덤으로 생성하여 각 단계에 맞는 레벨로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셋팅하도록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구현되어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무작위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던전은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6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단계로 구성되어 있으며 추후에 기획적인 의도에 따라 단계가 늘어날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25, 30, 35, 40, 45, 50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레벨 제한으로 구현되어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레벨 제한이 풀린 스테이지를  선택하면 스테이지에 대한 간단한 정보를 확인할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권장 공격력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권장 방어력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획득 경험치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소모성 아이템 미구현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보상 아이템 일부 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보상 아이템 테이블의 정보를 통해 보상 아이템을 보여주고 있으나 기획적인 의도에 따라 수정이 필요할 것으로 보임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결과시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시간에 따른 랭크 정보가 구현되어 있으며 보상아이템은 임시로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램덤으로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만들어 주고 있다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6"/>
            <a:ext cx="3202681" cy="18002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10" y="680968"/>
            <a:ext cx="3215119" cy="18119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29" y="2641997"/>
            <a:ext cx="3189460" cy="179511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672" y="2636912"/>
            <a:ext cx="3210298" cy="180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초월 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9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초월 모드는 하루에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회 이용할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제한 없음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레벨 부터 이용할 수 있으며 캐릭터의 현재 레벨보다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5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레벨 낮은 스테이지부터 시작하도록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Wave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형태의 무한 디펜스 모드로 초월모드 스테이지 테이블에 정해진 제한 시간 동안 게임을 플레이하며 웨이브를 끝내면 다음 레벨의 웨이브가 시작된다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제한 시간이 지나면 웨이브가 종료된다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결과창과 보상관련 작업은 일반 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무작위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던전과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마찬가지로 보상 아이템이 임의로 주어진다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710" y="680968"/>
            <a:ext cx="3215119" cy="181192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672" y="2636912"/>
            <a:ext cx="3210298" cy="180684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80" y="695603"/>
            <a:ext cx="3197510" cy="179729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70" y="2636912"/>
            <a:ext cx="3180720" cy="17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5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3609</TotalTime>
  <Words>985</Words>
  <Application>Microsoft Office PowerPoint</Application>
  <PresentationFormat>화면 슬라이드 쇼(4:3)</PresentationFormat>
  <Paragraphs>114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5" baseType="lpstr">
      <vt:lpstr>맑은 고딕</vt:lpstr>
      <vt:lpstr>Arial</vt:lpstr>
      <vt:lpstr>Office 테마</vt:lpstr>
      <vt:lpstr>PowerPoint 프레젠테이션</vt:lpstr>
      <vt:lpstr>플로우 차트</vt:lpstr>
      <vt:lpstr>메인 로딩 및 캐릭터 선택</vt:lpstr>
      <vt:lpstr>마을</vt:lpstr>
      <vt:lpstr>컨텐츠 - 가방</vt:lpstr>
      <vt:lpstr>컨텐츠 – 스킬, 업적, 우편함, 친구, 상점, 출석부, 채팅</vt:lpstr>
      <vt:lpstr>컨텐츠 - 던전 (일반 모드, 정예 모드)</vt:lpstr>
      <vt:lpstr>컨텐츠 – 무작위 던전</vt:lpstr>
      <vt:lpstr>컨텐츠 – 초월 던전</vt:lpstr>
      <vt:lpstr>컨텐츠 – 일일 던전</vt:lpstr>
      <vt:lpstr>컨텐츠 – 요일 던전</vt:lpstr>
      <vt:lpstr>컨텐츠 – 길드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Corporation</dc:creator>
  <cp:lastModifiedBy>admin</cp:lastModifiedBy>
  <cp:revision>137</cp:revision>
  <dcterms:created xsi:type="dcterms:W3CDTF">2006-10-05T04:04:58Z</dcterms:created>
  <dcterms:modified xsi:type="dcterms:W3CDTF">2015-06-26T07:50:19Z</dcterms:modified>
</cp:coreProperties>
</file>