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>
        <p:scale>
          <a:sx n="100" d="100"/>
          <a:sy n="100" d="100"/>
        </p:scale>
        <p:origin x="678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975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5770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31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523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301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391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798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762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238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13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102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181B8-0C7F-40CD-994F-F8FDE944055C}" type="datetimeFigureOut">
              <a:rPr lang="ko-KR" altLang="en-US" smtClean="0"/>
              <a:t>2016-06-10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15AA7-6441-421C-BF52-F3823371A7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07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450260" y="650733"/>
            <a:ext cx="9676288" cy="5680609"/>
            <a:chOff x="1450260" y="650733"/>
            <a:chExt cx="9676288" cy="5680609"/>
          </a:xfrm>
        </p:grpSpPr>
        <p:sp>
          <p:nvSpPr>
            <p:cNvPr id="5" name="직사각형 4"/>
            <p:cNvSpPr/>
            <p:nvPr/>
          </p:nvSpPr>
          <p:spPr>
            <a:xfrm>
              <a:off x="1615955" y="650733"/>
              <a:ext cx="9510593" cy="56806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/>
            <p:cNvGrpSpPr/>
            <p:nvPr/>
          </p:nvGrpSpPr>
          <p:grpSpPr>
            <a:xfrm>
              <a:off x="1615955" y="650733"/>
              <a:ext cx="904823" cy="502564"/>
              <a:chOff x="1615955" y="650733"/>
              <a:chExt cx="904823" cy="502564"/>
            </a:xfrm>
          </p:grpSpPr>
          <p:sp>
            <p:nvSpPr>
              <p:cNvPr id="44" name="직사각형 43"/>
              <p:cNvSpPr/>
              <p:nvPr/>
            </p:nvSpPr>
            <p:spPr>
              <a:xfrm>
                <a:off x="1615955" y="650733"/>
                <a:ext cx="904823" cy="502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5" name="왼쪽 화살표 44"/>
              <p:cNvSpPr/>
              <p:nvPr/>
            </p:nvSpPr>
            <p:spPr>
              <a:xfrm>
                <a:off x="1755328" y="729020"/>
                <a:ext cx="626076" cy="345989"/>
              </a:xfrm>
              <a:prstGeom prst="leftArrow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5165124" y="729020"/>
              <a:ext cx="1886464" cy="4242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내길드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755328" y="1282987"/>
              <a:ext cx="1440953" cy="3556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길드정보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257800" y="1295400"/>
              <a:ext cx="5806440" cy="445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684020" y="1698071"/>
              <a:ext cx="3481104" cy="4565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endPara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257800" y="5838073"/>
              <a:ext cx="1830532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랭킹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9233708" y="5838073"/>
              <a:ext cx="1830532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길드전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입장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84020" y="1707262"/>
              <a:ext cx="348110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</a:rPr>
                <a:t>Lv.32 </a:t>
              </a:r>
              <a:r>
                <a:rPr lang="ko-KR" altLang="en-US" sz="1600" b="1" dirty="0" err="1" smtClean="0">
                  <a:solidFill>
                    <a:schemeClr val="accent2"/>
                  </a:solidFill>
                </a:rPr>
                <a:t>구렛나루는남겨줘</a:t>
              </a:r>
              <a:endParaRPr lang="en-US" altLang="ko-KR" sz="1600" b="1" dirty="0" smtClean="0">
                <a:solidFill>
                  <a:schemeClr val="accent2"/>
                </a:solidFill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ko-KR" sz="1200" b="1" dirty="0" smtClean="0">
                  <a:solidFill>
                    <a:schemeClr val="tx1"/>
                  </a:solidFill>
                </a:rPr>
                <a:t>Lv.50 </a:t>
              </a:r>
              <a:r>
                <a:rPr lang="ko-KR" altLang="en-US" sz="1200" b="1" dirty="0" err="1" smtClean="0">
                  <a:solidFill>
                    <a:schemeClr val="tx1"/>
                  </a:solidFill>
                </a:rPr>
                <a:t>잘생겨서피곤해요</a:t>
              </a:r>
              <a:endParaRPr lang="en-US" altLang="ko-KR" sz="1200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4" name="그림 1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" r="-1"/>
            <a:stretch/>
          </p:blipFill>
          <p:spPr>
            <a:xfrm>
              <a:off x="2556556" y="3702110"/>
              <a:ext cx="1777137" cy="1775389"/>
            </a:xfrm>
            <a:prstGeom prst="rect">
              <a:avLst/>
            </a:prstGeom>
          </p:spPr>
        </p:pic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042" y="2444295"/>
              <a:ext cx="390036" cy="390036"/>
            </a:xfrm>
            <a:prstGeom prst="rect">
              <a:avLst/>
            </a:prstGeom>
          </p:spPr>
        </p:pic>
        <p:pic>
          <p:nvPicPr>
            <p:cNvPr id="16" name="그림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331" y="2455117"/>
              <a:ext cx="390036" cy="390036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330" y="2444295"/>
              <a:ext cx="390036" cy="39003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684021" y="2857191"/>
              <a:ext cx="17843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ko-KR" altLang="en-US" sz="1400" b="1" dirty="0" smtClean="0">
                  <a:solidFill>
                    <a:srgbClr val="00B0F0"/>
                  </a:solidFill>
                </a:rPr>
                <a:t>길드랭킹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r"/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길드경험치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pPr algn="r"/>
              <a:r>
                <a:rPr lang="ko-KR" altLang="en-US" sz="1400" b="1" dirty="0" err="1" smtClean="0">
                  <a:solidFill>
                    <a:srgbClr val="00B0F0"/>
                  </a:solidFill>
                </a:rPr>
                <a:t>길드원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68373" y="2857623"/>
              <a:ext cx="169675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1,234</a:t>
              </a:r>
              <a:r>
                <a:rPr lang="ko-KR" altLang="en-US" sz="1400" b="1" dirty="0" smtClean="0">
                  <a:solidFill>
                    <a:srgbClr val="00B0F0"/>
                  </a:solidFill>
                </a:rPr>
                <a:t>위</a:t>
              </a:r>
              <a:endParaRPr lang="en-US" altLang="ko-KR" sz="1400" b="1" dirty="0" smtClean="0">
                <a:solidFill>
                  <a:srgbClr val="00B0F0"/>
                </a:solidFill>
              </a:endParaRPr>
            </a:p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123,456(15%)</a:t>
              </a:r>
            </a:p>
            <a:p>
              <a:r>
                <a:rPr lang="en-US" altLang="ko-KR" sz="1400" b="1" dirty="0" smtClean="0">
                  <a:solidFill>
                    <a:srgbClr val="00B0F0"/>
                  </a:solidFill>
                </a:rPr>
                <a:t>35/50</a:t>
              </a:r>
              <a:endParaRPr lang="en-US" altLang="ko-KR" sz="1100" dirty="0" smtClean="0">
                <a:solidFill>
                  <a:srgbClr val="00B0F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84020" y="5220202"/>
              <a:ext cx="3481103" cy="414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&lt;&lt; </a:t>
              </a:r>
              <a:r>
                <a:rPr lang="ko-KR" altLang="en-US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자유가입 </a:t>
              </a:r>
              <a:r>
                <a:rPr lang="en-US" altLang="ko-KR" sz="16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&gt;&gt;</a:t>
              </a:r>
              <a:endParaRPr lang="en-US" altLang="ko-KR" sz="12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1755328" y="5634226"/>
              <a:ext cx="3361133" cy="5608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수호자레벨 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1000 </a:t>
              </a:r>
              <a:r>
                <a:rPr lang="ko-KR" altLang="en-US" sz="1200" dirty="0" smtClean="0">
                  <a:solidFill>
                    <a:schemeClr val="tx1"/>
                  </a:solidFill>
                </a:rPr>
                <a:t>이상 가입이 가능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dirty="0" smtClean="0">
                  <a:solidFill>
                    <a:schemeClr val="tx1"/>
                  </a:solidFill>
                </a:rPr>
                <a:t>매일 출석체크 하지 않으면 강제 추방됨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328626" y="5326379"/>
              <a:ext cx="1620814" cy="3702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관리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9342120" y="5340338"/>
              <a:ext cx="1673650" cy="37029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길드 스킬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5328626" y="1356872"/>
              <a:ext cx="5664284" cy="648587"/>
              <a:chOff x="5328626" y="1356872"/>
              <a:chExt cx="5664284" cy="648587"/>
            </a:xfrm>
          </p:grpSpPr>
          <p:sp>
            <p:nvSpPr>
              <p:cNvPr id="40" name="직사각형 39"/>
              <p:cNvSpPr/>
              <p:nvPr/>
            </p:nvSpPr>
            <p:spPr>
              <a:xfrm>
                <a:off x="6008357" y="1356873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err="1" smtClean="0">
                    <a:solidFill>
                      <a:srgbClr val="00B0F0"/>
                    </a:solidFill>
                  </a:rPr>
                  <a:t>길드장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15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5328626" y="1356872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10457138" y="1441846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출석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9945289" y="1441845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5" name="그룹 24"/>
            <p:cNvGrpSpPr/>
            <p:nvPr/>
          </p:nvGrpSpPr>
          <p:grpSpPr>
            <a:xfrm>
              <a:off x="5328626" y="2054237"/>
              <a:ext cx="5664284" cy="648587"/>
              <a:chOff x="5328626" y="2054237"/>
              <a:chExt cx="5664284" cy="648587"/>
            </a:xfrm>
          </p:grpSpPr>
          <p:sp>
            <p:nvSpPr>
              <p:cNvPr id="35" name="직사각형 34"/>
              <p:cNvSpPr/>
              <p:nvPr/>
            </p:nvSpPr>
            <p:spPr>
              <a:xfrm>
                <a:off x="6008357" y="2054238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(</a:t>
                </a:r>
                <a:r>
                  <a:rPr lang="ko-KR" altLang="en-US" sz="1200" b="1" dirty="0" smtClean="0">
                    <a:solidFill>
                      <a:srgbClr val="00B0F0"/>
                    </a:solidFill>
                  </a:rPr>
                  <a:t>길드장로</a:t>
                </a:r>
                <a:r>
                  <a:rPr lang="en-US" altLang="ko-KR" sz="1200" b="1" dirty="0" smtClean="0">
                    <a:solidFill>
                      <a:srgbClr val="00B0F0"/>
                    </a:solidFill>
                  </a:rPr>
                  <a:t>)</a:t>
                </a: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5328626" y="2054237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10457138" y="2139211"/>
                <a:ext cx="465511" cy="473011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err="1" smtClean="0">
                    <a:solidFill>
                      <a:schemeClr val="tx1"/>
                    </a:solidFill>
                  </a:rPr>
                  <a:t>미출석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9945289" y="213921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직사각형 38"/>
              <p:cNvSpPr/>
              <p:nvPr/>
            </p:nvSpPr>
            <p:spPr>
              <a:xfrm>
                <a:off x="9433440" y="2142318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추방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6" name="그룹 25"/>
            <p:cNvGrpSpPr/>
            <p:nvPr/>
          </p:nvGrpSpPr>
          <p:grpSpPr>
            <a:xfrm>
              <a:off x="5328878" y="2749355"/>
              <a:ext cx="5664284" cy="648587"/>
              <a:chOff x="5328626" y="2054237"/>
              <a:chExt cx="5664284" cy="648587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6008357" y="2054238"/>
                <a:ext cx="4984553" cy="6485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altLang="ko-KR" sz="1200" b="1" dirty="0" smtClean="0">
                    <a:solidFill>
                      <a:schemeClr val="accent2"/>
                    </a:solidFill>
                  </a:rPr>
                  <a:t>Lv.50(GD Lv.1234) </a:t>
                </a:r>
                <a:r>
                  <a:rPr lang="ko-KR" altLang="en-US" sz="1200" b="1" dirty="0" err="1" smtClean="0">
                    <a:solidFill>
                      <a:schemeClr val="accent2"/>
                    </a:solidFill>
                  </a:rPr>
                  <a:t>잘생겨서피곤해요</a:t>
                </a:r>
                <a:endParaRPr lang="en-US" altLang="ko-KR" sz="1200" b="1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최종접속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123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일 </a:t>
                </a:r>
                <a:r>
                  <a:rPr lang="en-US" altLang="ko-KR" sz="1100" b="1" dirty="0" smtClean="0">
                    <a:solidFill>
                      <a:schemeClr val="tx1"/>
                    </a:solidFill>
                  </a:rPr>
                  <a:t>23</a:t>
                </a:r>
                <a:r>
                  <a:rPr lang="ko-KR" altLang="en-US" sz="1100" b="1" dirty="0" smtClean="0">
                    <a:solidFill>
                      <a:schemeClr val="tx1"/>
                    </a:solidFill>
                  </a:rPr>
                  <a:t>시간 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5328626" y="2054237"/>
                <a:ext cx="679731" cy="6463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smtClean="0">
                    <a:solidFill>
                      <a:schemeClr val="tx1"/>
                    </a:solidFill>
                  </a:rPr>
                  <a:t>캐릭터</a:t>
                </a:r>
                <a:endParaRPr lang="en-US" altLang="ko-KR" sz="1200" dirty="0" smtClean="0">
                  <a:solidFill>
                    <a:schemeClr val="tx1"/>
                  </a:solidFill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o-KR" altLang="en-US" sz="1200" dirty="0" err="1" smtClean="0">
                    <a:solidFill>
                      <a:schemeClr val="tx1"/>
                    </a:solidFill>
                  </a:rPr>
                  <a:t>섬네일</a:t>
                </a:r>
                <a:endParaRPr lang="ko-KR" alt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0457138" y="2139211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출석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9945289" y="2139210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장비</a:t>
                </a:r>
                <a:endParaRPr lang="en-US" altLang="ko-KR" sz="1100" dirty="0" smtClean="0">
                  <a:solidFill>
                    <a:schemeClr val="tx1"/>
                  </a:solidFill>
                </a:endParaRPr>
              </a:p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구경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9433440" y="2142318"/>
                <a:ext cx="465511" cy="473011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100" dirty="0" smtClean="0">
                    <a:solidFill>
                      <a:schemeClr val="tx1"/>
                    </a:solidFill>
                  </a:rPr>
                  <a:t>추방</a:t>
                </a:r>
                <a:endParaRPr lang="ko-KR" altLang="en-US" sz="11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7" name="직사각형 26"/>
            <p:cNvSpPr/>
            <p:nvPr/>
          </p:nvSpPr>
          <p:spPr>
            <a:xfrm>
              <a:off x="4686301" y="5678376"/>
              <a:ext cx="381000" cy="47118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 smtClean="0">
                  <a:solidFill>
                    <a:schemeClr val="tx1"/>
                  </a:solidFill>
                </a:rPr>
                <a:t>작성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pic>
          <p:nvPicPr>
            <p:cNvPr id="28" name="그림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763" y="1737683"/>
              <a:ext cx="558730" cy="571429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450260" y="2244284"/>
              <a:ext cx="11259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/>
                <a:t>2:17:50</a:t>
              </a:r>
              <a:endParaRPr lang="en-US" altLang="ko-KR" sz="1100" dirty="0" smtClean="0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7245754" y="5838073"/>
              <a:ext cx="1830532" cy="43836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err="1" smtClean="0">
                  <a:solidFill>
                    <a:schemeClr val="tx1"/>
                  </a:solidFill>
                </a:rPr>
                <a:t>길드레이드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입장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969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336546" y="604423"/>
            <a:ext cx="9510593" cy="5720188"/>
            <a:chOff x="1336546" y="604423"/>
            <a:chExt cx="9510593" cy="5720188"/>
          </a:xfrm>
        </p:grpSpPr>
        <p:grpSp>
          <p:nvGrpSpPr>
            <p:cNvPr id="7" name="그룹 6"/>
            <p:cNvGrpSpPr/>
            <p:nvPr/>
          </p:nvGrpSpPr>
          <p:grpSpPr>
            <a:xfrm>
              <a:off x="1336546" y="604423"/>
              <a:ext cx="9510593" cy="5720188"/>
              <a:chOff x="1336546" y="604423"/>
              <a:chExt cx="9510593" cy="5720188"/>
            </a:xfrm>
          </p:grpSpPr>
          <p:grpSp>
            <p:nvGrpSpPr>
              <p:cNvPr id="5" name="그룹 4"/>
              <p:cNvGrpSpPr/>
              <p:nvPr/>
            </p:nvGrpSpPr>
            <p:grpSpPr>
              <a:xfrm>
                <a:off x="1336546" y="604423"/>
                <a:ext cx="9510593" cy="5720188"/>
                <a:chOff x="1336546" y="604423"/>
                <a:chExt cx="9510593" cy="5720188"/>
              </a:xfrm>
            </p:grpSpPr>
            <p:sp>
              <p:nvSpPr>
                <p:cNvPr id="47" name="직사각형 46"/>
                <p:cNvSpPr/>
                <p:nvPr/>
              </p:nvSpPr>
              <p:spPr>
                <a:xfrm>
                  <a:off x="1336546" y="604423"/>
                  <a:ext cx="9510593" cy="570198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8" name="직사각형 47"/>
                <p:cNvSpPr/>
                <p:nvPr/>
              </p:nvSpPr>
              <p:spPr>
                <a:xfrm>
                  <a:off x="5148610" y="704082"/>
                  <a:ext cx="1886464" cy="42427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ko-KR" altLang="en-US" sz="1600" dirty="0" smtClean="0">
                      <a:solidFill>
                        <a:schemeClr val="tx1"/>
                      </a:solidFill>
                    </a:rPr>
                    <a:t>길드 </a:t>
                  </a:r>
                  <a:r>
                    <a:rPr lang="ko-KR" altLang="en-US" sz="1600" dirty="0" err="1" smtClean="0">
                      <a:solidFill>
                        <a:schemeClr val="tx1"/>
                      </a:solidFill>
                    </a:rPr>
                    <a:t>레이드</a:t>
                  </a:r>
                  <a:endParaRPr lang="ko-KR" altLang="en-US" sz="1600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65" name="그룹 64"/>
                <p:cNvGrpSpPr/>
                <p:nvPr/>
              </p:nvGrpSpPr>
              <p:grpSpPr>
                <a:xfrm>
                  <a:off x="1444489" y="1049852"/>
                  <a:ext cx="9310253" cy="1849274"/>
                  <a:chOff x="1436715" y="872264"/>
                  <a:chExt cx="9310253" cy="1849274"/>
                </a:xfrm>
              </p:grpSpPr>
              <p:sp>
                <p:nvSpPr>
                  <p:cNvPr id="49" name="직사각형 48"/>
                  <p:cNvSpPr/>
                  <p:nvPr/>
                </p:nvSpPr>
                <p:spPr>
                  <a:xfrm>
                    <a:off x="1436715" y="1206646"/>
                    <a:ext cx="9310253" cy="3158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50" name="직사각형 49"/>
                  <p:cNvSpPr/>
                  <p:nvPr/>
                </p:nvSpPr>
                <p:spPr>
                  <a:xfrm>
                    <a:off x="1436715" y="1522530"/>
                    <a:ext cx="9310253" cy="119573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3" name="그림 2"/>
                  <p:cNvPicPr>
                    <a:picLocks noChangeAspect="1"/>
                  </p:cNvPicPr>
                  <p:nvPr/>
                </p:nvPicPr>
                <p:blipFill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4649" t="281" b="45577"/>
                  <a:stretch/>
                </p:blipFill>
                <p:spPr>
                  <a:xfrm>
                    <a:off x="1436715" y="872264"/>
                    <a:ext cx="1557283" cy="1849274"/>
                  </a:xfrm>
                  <a:prstGeom prst="rect">
                    <a:avLst/>
                  </a:prstGeom>
                </p:spPr>
              </p:pic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721512" y="1198333"/>
                    <a:ext cx="199505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시험의 </a:t>
                    </a:r>
                    <a:r>
                      <a:rPr lang="ko-KR" altLang="en-US" sz="1600" b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퀸투스</a:t>
                    </a:r>
                    <a:endParaRPr lang="ko-KR" alt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7549344" y="1198333"/>
                    <a:ext cx="214468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소모 </a:t>
                    </a:r>
                    <a:r>
                      <a:rPr lang="ko-KR" altLang="en-US" sz="1600" b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레이드</a:t>
                    </a:r>
                    <a:r>
                      <a:rPr lang="ko-KR" alt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포인트 </a:t>
                    </a:r>
                    <a:r>
                      <a:rPr lang="en-US" altLang="ko-K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: </a:t>
                    </a:r>
                    <a:endParaRPr lang="ko-KR" alt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9552709" y="1198333"/>
                    <a:ext cx="119425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100,000</a:t>
                    </a:r>
                    <a:endParaRPr lang="ko-KR" alt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3228105" y="1561697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/>
                      <a:t>&gt;</a:t>
                    </a:r>
                    <a:r>
                      <a:rPr lang="ko-KR" altLang="en-US" sz="1400" b="1" dirty="0" smtClean="0"/>
                      <a:t>격퇴 보상</a:t>
                    </a:r>
                    <a:endParaRPr lang="ko-KR" altLang="en-US" sz="1400" b="1" dirty="0"/>
                  </a:p>
                </p:txBody>
              </p:sp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3228105" y="2046858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/>
                      <a:t>&gt;</a:t>
                    </a:r>
                    <a:r>
                      <a:rPr lang="ko-KR" altLang="en-US" sz="1400" b="1" dirty="0" smtClean="0"/>
                      <a:t>남은 시간</a:t>
                    </a:r>
                    <a:endParaRPr lang="ko-KR" altLang="en-US" sz="1400" b="1" dirty="0"/>
                  </a:p>
                </p:txBody>
              </p:sp>
              <p:sp>
                <p:nvSpPr>
                  <p:cNvPr id="57" name="TextBox 56"/>
                  <p:cNvSpPr txBox="1"/>
                  <p:nvPr/>
                </p:nvSpPr>
                <p:spPr>
                  <a:xfrm>
                    <a:off x="6051665" y="1561697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/>
                      <a:t>&gt;</a:t>
                    </a:r>
                    <a:r>
                      <a:rPr lang="ko-KR" altLang="en-US" sz="1400" b="1" dirty="0" smtClean="0"/>
                      <a:t>내가 준 </a:t>
                    </a:r>
                    <a:r>
                      <a:rPr lang="ko-KR" altLang="en-US" sz="1400" b="1" dirty="0" err="1" smtClean="0"/>
                      <a:t>피해량</a:t>
                    </a:r>
                    <a:endParaRPr lang="ko-KR" altLang="en-US" sz="1400" b="1" dirty="0"/>
                  </a:p>
                </p:txBody>
              </p:sp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051665" y="2046858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/>
                      <a:t>&gt;</a:t>
                    </a:r>
                    <a:r>
                      <a:rPr lang="ko-KR" altLang="en-US" sz="1400" b="1" dirty="0" err="1" smtClean="0"/>
                      <a:t>피해량</a:t>
                    </a:r>
                    <a:r>
                      <a:rPr lang="ko-KR" altLang="en-US" sz="1400" b="1" dirty="0" smtClean="0"/>
                      <a:t> </a:t>
                    </a:r>
                    <a:r>
                      <a:rPr lang="en-US" altLang="ko-KR" sz="1400" b="1" dirty="0" smtClean="0"/>
                      <a:t>1</a:t>
                    </a:r>
                    <a:r>
                      <a:rPr lang="ko-KR" altLang="en-US" sz="1400" b="1" dirty="0" smtClean="0"/>
                      <a:t>위</a:t>
                    </a:r>
                    <a:endParaRPr lang="ko-KR" altLang="en-US" sz="1400" b="1" dirty="0"/>
                  </a:p>
                </p:txBody>
              </p:sp>
              <p:sp>
                <p:nvSpPr>
                  <p:cNvPr id="62" name="직사각형 61"/>
                  <p:cNvSpPr/>
                  <p:nvPr/>
                </p:nvSpPr>
                <p:spPr>
                  <a:xfrm>
                    <a:off x="9284345" y="1600412"/>
                    <a:ext cx="1389197" cy="81578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ko-KR" sz="20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0/2</a:t>
                    </a:r>
                  </a:p>
                  <a:p>
                    <a:pPr algn="ctr">
                      <a:lnSpc>
                        <a:spcPct val="150000"/>
                      </a:lnSpc>
                    </a:pPr>
                    <a:r>
                      <a:rPr lang="ko-KR" altLang="en-US" sz="1600" b="1" dirty="0" err="1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레이드</a:t>
                    </a:r>
                    <a:r>
                      <a:rPr lang="ko-KR" altLang="en-US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시작</a:t>
                    </a:r>
                    <a:endParaRPr lang="ko-KR" altLang="en-US" sz="16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4325351" y="1561697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400" b="1" dirty="0" smtClean="0"/>
                      <a:t>하급 보물상자</a:t>
                    </a:r>
                    <a:endParaRPr lang="ko-KR" altLang="en-US" sz="1400" b="1" dirty="0"/>
                  </a:p>
                </p:txBody>
              </p:sp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4325351" y="2046858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/>
                      <a:t>6</a:t>
                    </a:r>
                    <a:r>
                      <a:rPr lang="ko-KR" altLang="en-US" sz="1400" b="1" dirty="0" smtClean="0"/>
                      <a:t>일 </a:t>
                    </a:r>
                    <a:r>
                      <a:rPr lang="en-US" altLang="ko-KR" sz="1400" b="1" dirty="0" smtClean="0"/>
                      <a:t>23</a:t>
                    </a:r>
                    <a:r>
                      <a:rPr lang="ko-KR" altLang="en-US" sz="1400" b="1" dirty="0" smtClean="0"/>
                      <a:t>시 </a:t>
                    </a:r>
                    <a:r>
                      <a:rPr lang="en-US" altLang="ko-KR" sz="1400" b="1" dirty="0" smtClean="0"/>
                      <a:t>59</a:t>
                    </a:r>
                    <a:r>
                      <a:rPr lang="ko-KR" altLang="en-US" sz="1400" b="1" dirty="0" smtClean="0"/>
                      <a:t>분</a:t>
                    </a:r>
                    <a:endParaRPr lang="ko-KR" altLang="en-US" sz="1400" b="1" dirty="0"/>
                  </a:p>
                </p:txBody>
              </p:sp>
              <p:sp>
                <p:nvSpPr>
                  <p:cNvPr id="106" name="직사각형 105"/>
                  <p:cNvSpPr/>
                  <p:nvPr/>
                </p:nvSpPr>
                <p:spPr>
                  <a:xfrm>
                    <a:off x="1436715" y="2495742"/>
                    <a:ext cx="9310253" cy="218468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7" name="직사각형 106"/>
                  <p:cNvSpPr/>
                  <p:nvPr/>
                </p:nvSpPr>
                <p:spPr>
                  <a:xfrm>
                    <a:off x="1444489" y="2491171"/>
                    <a:ext cx="5598359" cy="22583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08" name="직사각형 107"/>
                  <p:cNvSpPr/>
                  <p:nvPr/>
                </p:nvSpPr>
                <p:spPr>
                  <a:xfrm>
                    <a:off x="3721512" y="2491171"/>
                    <a:ext cx="4586746" cy="2007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smtClean="0"/>
                      <a:t>58%</a:t>
                    </a:r>
                    <a:endParaRPr lang="ko-KR" altLang="en-US" sz="1600" dirty="0"/>
                  </a:p>
                </p:txBody>
              </p:sp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7621384" y="1476063"/>
                    <a:ext cx="17719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smtClean="0"/>
                      <a:t>50</a:t>
                    </a:r>
                    <a:r>
                      <a:rPr lang="ko-KR" altLang="en-US" sz="1400" b="1" dirty="0" smtClean="0"/>
                      <a:t>위</a:t>
                    </a:r>
                    <a:endParaRPr lang="ko-KR" altLang="en-US" sz="1400" b="1" dirty="0"/>
                  </a:p>
                </p:txBody>
              </p:sp>
              <p:sp>
                <p:nvSpPr>
                  <p:cNvPr id="109" name="TextBox 108"/>
                  <p:cNvSpPr txBox="1"/>
                  <p:nvPr/>
                </p:nvSpPr>
                <p:spPr>
                  <a:xfrm>
                    <a:off x="7621384" y="1679784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/>
                      <a:t>123,456,789</a:t>
                    </a:r>
                    <a:endParaRPr lang="ko-KR" altLang="en-US" sz="1400" b="1" dirty="0"/>
                  </a:p>
                </p:txBody>
              </p:sp>
              <p:sp>
                <p:nvSpPr>
                  <p:cNvPr id="110" name="TextBox 109"/>
                  <p:cNvSpPr txBox="1"/>
                  <p:nvPr/>
                </p:nvSpPr>
                <p:spPr>
                  <a:xfrm>
                    <a:off x="7621384" y="1935226"/>
                    <a:ext cx="17719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400" b="1" dirty="0" err="1" smtClean="0"/>
                      <a:t>잘생겨서피곤해요</a:t>
                    </a:r>
                    <a:endParaRPr lang="ko-KR" altLang="en-US" sz="1400" b="1" dirty="0"/>
                  </a:p>
                </p:txBody>
              </p:sp>
              <p:sp>
                <p:nvSpPr>
                  <p:cNvPr id="111" name="TextBox 110"/>
                  <p:cNvSpPr txBox="1"/>
                  <p:nvPr/>
                </p:nvSpPr>
                <p:spPr>
                  <a:xfrm>
                    <a:off x="7621384" y="2138947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/>
                      <a:t>123,456,789</a:t>
                    </a:r>
                    <a:endParaRPr lang="ko-KR" altLang="en-US" sz="1400" b="1" dirty="0"/>
                  </a:p>
                </p:txBody>
              </p:sp>
            </p:grpSp>
            <p:grpSp>
              <p:nvGrpSpPr>
                <p:cNvPr id="83" name="그룹 82"/>
                <p:cNvGrpSpPr/>
                <p:nvPr/>
              </p:nvGrpSpPr>
              <p:grpSpPr>
                <a:xfrm>
                  <a:off x="1436715" y="4878925"/>
                  <a:ext cx="9310253" cy="1445686"/>
                  <a:chOff x="1436715" y="908949"/>
                  <a:chExt cx="9310253" cy="1445686"/>
                </a:xfrm>
              </p:grpSpPr>
              <p:sp>
                <p:nvSpPr>
                  <p:cNvPr id="84" name="직사각형 83"/>
                  <p:cNvSpPr/>
                  <p:nvPr/>
                </p:nvSpPr>
                <p:spPr>
                  <a:xfrm>
                    <a:off x="1436715" y="1206646"/>
                    <a:ext cx="9310253" cy="31588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85" name="직사각형 84"/>
                  <p:cNvSpPr/>
                  <p:nvPr/>
                </p:nvSpPr>
                <p:spPr>
                  <a:xfrm>
                    <a:off x="1436715" y="1522531"/>
                    <a:ext cx="9310253" cy="81389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pic>
                <p:nvPicPr>
                  <p:cNvPr id="86" name="그림 85"/>
                  <p:cNvPicPr>
                    <a:picLocks noChangeAspect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8517" t="-1" b="63600"/>
                  <a:stretch/>
                </p:blipFill>
                <p:spPr>
                  <a:xfrm>
                    <a:off x="1438102" y="908949"/>
                    <a:ext cx="1915062" cy="1423552"/>
                  </a:xfrm>
                  <a:prstGeom prst="rect">
                    <a:avLst/>
                  </a:prstGeom>
                </p:spPr>
              </p:pic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3721512" y="1198333"/>
                    <a:ext cx="1995054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파멸의 </a:t>
                    </a:r>
                    <a:r>
                      <a:rPr lang="ko-KR" altLang="en-US" sz="1600" b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보이드</a:t>
                    </a:r>
                    <a:endParaRPr lang="ko-KR" alt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7549344" y="1198333"/>
                    <a:ext cx="214468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소모 </a:t>
                    </a:r>
                    <a:r>
                      <a:rPr lang="ko-KR" altLang="en-US" sz="1600" b="1" dirty="0" err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레이드</a:t>
                    </a:r>
                    <a:r>
                      <a:rPr lang="ko-KR" alt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포인트 </a:t>
                    </a:r>
                    <a:r>
                      <a:rPr lang="en-US" altLang="ko-KR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: </a:t>
                    </a:r>
                    <a:endParaRPr lang="ko-KR" alt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9552709" y="1198333"/>
                    <a:ext cx="1194259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140,000</a:t>
                    </a:r>
                    <a:endParaRPr lang="ko-KR" alt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3228105" y="1719015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/>
                      <a:t>&gt;</a:t>
                    </a:r>
                    <a:r>
                      <a:rPr lang="ko-KR" altLang="en-US" sz="1400" b="1" dirty="0"/>
                      <a:t>격퇴 보상</a:t>
                    </a:r>
                  </a:p>
                </p:txBody>
              </p:sp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3228105" y="2046858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/>
                      <a:t>&gt;</a:t>
                    </a:r>
                    <a:r>
                      <a:rPr lang="ko-KR" altLang="en-US" sz="1400" b="1" dirty="0"/>
                      <a:t>남은 시간</a:t>
                    </a:r>
                  </a:p>
                </p:txBody>
              </p:sp>
              <p:sp>
                <p:nvSpPr>
                  <p:cNvPr id="92" name="TextBox 91"/>
                  <p:cNvSpPr txBox="1"/>
                  <p:nvPr/>
                </p:nvSpPr>
                <p:spPr>
                  <a:xfrm>
                    <a:off x="6051665" y="1561697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/>
                      <a:t>&gt;</a:t>
                    </a:r>
                    <a:r>
                      <a:rPr lang="ko-KR" altLang="en-US" sz="1400" b="1" dirty="0"/>
                      <a:t>내가 준 </a:t>
                    </a:r>
                    <a:r>
                      <a:rPr lang="ko-KR" altLang="en-US" sz="1400" b="1" dirty="0" err="1"/>
                      <a:t>피해량</a:t>
                    </a:r>
                    <a:endParaRPr lang="ko-KR" altLang="en-US" sz="1400" b="1" dirty="0"/>
                  </a:p>
                </p:txBody>
              </p:sp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6051665" y="2046858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/>
                      <a:t>&gt;</a:t>
                    </a:r>
                    <a:r>
                      <a:rPr lang="ko-KR" altLang="en-US" sz="1400" b="1" dirty="0" err="1"/>
                      <a:t>피해량</a:t>
                    </a:r>
                    <a:r>
                      <a:rPr lang="ko-KR" altLang="en-US" sz="1400" b="1" dirty="0"/>
                      <a:t> </a:t>
                    </a:r>
                    <a:r>
                      <a:rPr lang="en-US" altLang="ko-KR" sz="1400" b="1" dirty="0"/>
                      <a:t>1</a:t>
                    </a:r>
                    <a:r>
                      <a:rPr lang="ko-KR" altLang="en-US" sz="1400" b="1" dirty="0"/>
                      <a:t>위</a:t>
                    </a:r>
                  </a:p>
                </p:txBody>
              </p:sp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7621384" y="1561697"/>
                    <a:ext cx="17719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/>
                      <a:t>-</a:t>
                    </a:r>
                    <a:endParaRPr lang="ko-KR" altLang="en-US" sz="1400" b="1" dirty="0"/>
                  </a:p>
                </p:txBody>
              </p:sp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7621384" y="2044081"/>
                    <a:ext cx="177199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/>
                      <a:t>-</a:t>
                    </a:r>
                    <a:endParaRPr lang="ko-KR" altLang="en-US" sz="1400" b="1" dirty="0"/>
                  </a:p>
                </p:txBody>
              </p:sp>
              <p:sp>
                <p:nvSpPr>
                  <p:cNvPr id="97" name="직사각형 96"/>
                  <p:cNvSpPr/>
                  <p:nvPr/>
                </p:nvSpPr>
                <p:spPr>
                  <a:xfrm>
                    <a:off x="9284345" y="1600413"/>
                    <a:ext cx="1389197" cy="736016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ko-KR" altLang="en-US" sz="2000" b="1" dirty="0" err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레이드</a:t>
                    </a:r>
                    <a:endParaRPr lang="en-US" altLang="ko-KR" sz="200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 algn="ctr"/>
                    <a:r>
                      <a:rPr lang="ko-KR" alt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오픈</a:t>
                    </a: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361770" y="1561697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ko-KR" altLang="en-US" sz="1400" b="1" dirty="0"/>
                      <a:t>고</a:t>
                    </a:r>
                    <a:r>
                      <a:rPr lang="ko-KR" altLang="en-US" sz="1400" b="1" dirty="0" smtClean="0"/>
                      <a:t>급 보물상자</a:t>
                    </a:r>
                    <a:endParaRPr lang="ko-KR" altLang="en-US" sz="1400" b="1" dirty="0"/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4361770" y="2046858"/>
                    <a:ext cx="1562793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sz="1400" b="1" dirty="0" smtClean="0"/>
                      <a:t>-- : --</a:t>
                    </a:r>
                    <a:endParaRPr lang="ko-KR" altLang="en-US" sz="1400" b="1" dirty="0"/>
                  </a:p>
                </p:txBody>
              </p:sp>
            </p:grpSp>
            <p:sp>
              <p:nvSpPr>
                <p:cNvPr id="100" name="직사각형 99"/>
                <p:cNvSpPr/>
                <p:nvPr/>
              </p:nvSpPr>
              <p:spPr>
                <a:xfrm>
                  <a:off x="1615955" y="650733"/>
                  <a:ext cx="904823" cy="5025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01" name="왼쪽 화살표 100"/>
                <p:cNvSpPr/>
                <p:nvPr/>
              </p:nvSpPr>
              <p:spPr>
                <a:xfrm>
                  <a:off x="1755328" y="729020"/>
                  <a:ext cx="626076" cy="345989"/>
                </a:xfrm>
                <a:prstGeom prst="leftArrow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grpSp>
              <p:nvGrpSpPr>
                <p:cNvPr id="105" name="그룹 104"/>
                <p:cNvGrpSpPr/>
                <p:nvPr/>
              </p:nvGrpSpPr>
              <p:grpSpPr>
                <a:xfrm>
                  <a:off x="8701072" y="604423"/>
                  <a:ext cx="2047283" cy="602133"/>
                  <a:chOff x="8701072" y="604423"/>
                  <a:chExt cx="2047283" cy="602133"/>
                </a:xfrm>
              </p:grpSpPr>
              <p:sp>
                <p:nvSpPr>
                  <p:cNvPr id="104" name="직사각형 103"/>
                  <p:cNvSpPr/>
                  <p:nvPr/>
                </p:nvSpPr>
                <p:spPr>
                  <a:xfrm>
                    <a:off x="8703425" y="645989"/>
                    <a:ext cx="2044930" cy="51898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160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8701072" y="604423"/>
                    <a:ext cx="2045897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ko-KR" altLang="en-US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보유 </a:t>
                    </a:r>
                    <a:r>
                      <a:rPr lang="ko-KR" altLang="en-US" sz="1400" b="1" dirty="0" err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레이드</a:t>
                    </a:r>
                    <a:r>
                      <a:rPr lang="ko-KR" altLang="en-US" sz="1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포인트</a:t>
                    </a:r>
                    <a:endParaRPr lang="ko-KR" altLang="en-US" sz="14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3" name="TextBox 102"/>
                  <p:cNvSpPr txBox="1"/>
                  <p:nvPr/>
                </p:nvSpPr>
                <p:spPr>
                  <a:xfrm>
                    <a:off x="8701072" y="837224"/>
                    <a:ext cx="204589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ko-KR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1,234,456</a:t>
                    </a:r>
                    <a:endParaRPr lang="ko-KR" alt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  <p:grpSp>
              <p:nvGrpSpPr>
                <p:cNvPr id="4" name="그룹 3"/>
                <p:cNvGrpSpPr/>
                <p:nvPr/>
              </p:nvGrpSpPr>
              <p:grpSpPr>
                <a:xfrm>
                  <a:off x="1429789" y="2906429"/>
                  <a:ext cx="9317179" cy="1923925"/>
                  <a:chOff x="1429789" y="2957185"/>
                  <a:chExt cx="9317179" cy="1923925"/>
                </a:xfrm>
              </p:grpSpPr>
              <p:grpSp>
                <p:nvGrpSpPr>
                  <p:cNvPr id="66" name="그룹 65"/>
                  <p:cNvGrpSpPr/>
                  <p:nvPr/>
                </p:nvGrpSpPr>
                <p:grpSpPr>
                  <a:xfrm>
                    <a:off x="1429789" y="2957185"/>
                    <a:ext cx="9317179" cy="1915612"/>
                    <a:chOff x="1429789" y="802650"/>
                    <a:chExt cx="9317179" cy="1915612"/>
                  </a:xfrm>
                </p:grpSpPr>
                <p:sp>
                  <p:nvSpPr>
                    <p:cNvPr id="67" name="직사각형 66"/>
                    <p:cNvSpPr/>
                    <p:nvPr/>
                  </p:nvSpPr>
                  <p:spPr>
                    <a:xfrm>
                      <a:off x="1436715" y="1206646"/>
                      <a:ext cx="9310253" cy="31588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68" name="직사각형 67"/>
                    <p:cNvSpPr/>
                    <p:nvPr/>
                  </p:nvSpPr>
                  <p:spPr>
                    <a:xfrm>
                      <a:off x="1436715" y="1522530"/>
                      <a:ext cx="9310253" cy="119573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pic>
                  <p:nvPicPr>
                    <p:cNvPr id="69" name="그림 68"/>
                    <p:cNvPicPr>
                      <a:picLocks noChangeAspect="1"/>
                    </p:cNvPicPr>
                    <p:nvPr/>
                  </p:nvPicPr>
                  <p:blipFill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28421" r="13858" b="52202"/>
                    <a:stretch/>
                  </p:blipFill>
                  <p:spPr>
                    <a:xfrm>
                      <a:off x="1429789" y="802650"/>
                      <a:ext cx="1634795" cy="190216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70" name="TextBox 69"/>
                    <p:cNvSpPr txBox="1"/>
                    <p:nvPr/>
                  </p:nvSpPr>
                  <p:spPr>
                    <a:xfrm>
                      <a:off x="3721512" y="1198333"/>
                      <a:ext cx="199505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ko-KR" altLang="en-US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타락한 빛 </a:t>
                      </a:r>
                      <a:r>
                        <a:rPr lang="ko-KR" altLang="en-US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로난</a:t>
                      </a:r>
                      <a:endParaRPr lang="ko-KR" alt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71" name="TextBox 70"/>
                    <p:cNvSpPr txBox="1"/>
                    <p:nvPr/>
                  </p:nvSpPr>
                  <p:spPr>
                    <a:xfrm>
                      <a:off x="7549344" y="1198333"/>
                      <a:ext cx="214468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ko-KR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소모 </a:t>
                      </a:r>
                      <a:r>
                        <a:rPr lang="ko-KR" altLang="en-US" sz="16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레이드</a:t>
                      </a:r>
                      <a:r>
                        <a:rPr lang="ko-KR" alt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포인트 </a:t>
                      </a:r>
                      <a:r>
                        <a:rPr lang="en-US" altLang="ko-KR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</a:t>
                      </a:r>
                      <a:endParaRPr lang="ko-KR" alt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72" name="TextBox 71"/>
                    <p:cNvSpPr txBox="1"/>
                    <p:nvPr/>
                  </p:nvSpPr>
                  <p:spPr>
                    <a:xfrm>
                      <a:off x="9552709" y="1198333"/>
                      <a:ext cx="1194259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120,000</a:t>
                      </a:r>
                      <a:endParaRPr lang="ko-KR" alt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73" name="TextBox 72"/>
                    <p:cNvSpPr txBox="1"/>
                    <p:nvPr/>
                  </p:nvSpPr>
                  <p:spPr>
                    <a:xfrm>
                      <a:off x="3228105" y="1561701"/>
                      <a:ext cx="156279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b="1" dirty="0"/>
                        <a:t>&gt;</a:t>
                      </a:r>
                      <a:r>
                        <a:rPr lang="ko-KR" altLang="en-US" sz="1400" b="1" dirty="0"/>
                        <a:t>격퇴 보상</a:t>
                      </a:r>
                    </a:p>
                  </p:txBody>
                </p:sp>
                <p:sp>
                  <p:nvSpPr>
                    <p:cNvPr id="74" name="TextBox 73"/>
                    <p:cNvSpPr txBox="1"/>
                    <p:nvPr/>
                  </p:nvSpPr>
                  <p:spPr>
                    <a:xfrm>
                      <a:off x="3228105" y="2046862"/>
                      <a:ext cx="156279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b="1" dirty="0"/>
                        <a:t>&gt;</a:t>
                      </a:r>
                      <a:r>
                        <a:rPr lang="ko-KR" altLang="en-US" sz="1400" b="1" dirty="0"/>
                        <a:t>남은 시간</a:t>
                      </a:r>
                    </a:p>
                  </p:txBody>
                </p:sp>
                <p:sp>
                  <p:nvSpPr>
                    <p:cNvPr id="75" name="TextBox 74"/>
                    <p:cNvSpPr txBox="1"/>
                    <p:nvPr/>
                  </p:nvSpPr>
                  <p:spPr>
                    <a:xfrm>
                      <a:off x="6051665" y="1561701"/>
                      <a:ext cx="156279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b="1" dirty="0"/>
                        <a:t>&gt;</a:t>
                      </a:r>
                      <a:r>
                        <a:rPr lang="ko-KR" altLang="en-US" sz="1400" b="1" dirty="0"/>
                        <a:t>내가 준 </a:t>
                      </a:r>
                      <a:r>
                        <a:rPr lang="ko-KR" altLang="en-US" sz="1400" b="1" dirty="0" err="1"/>
                        <a:t>피해량</a:t>
                      </a:r>
                      <a:endParaRPr lang="ko-KR" altLang="en-US" sz="1400" b="1" dirty="0"/>
                    </a:p>
                  </p:txBody>
                </p:sp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6051665" y="2046862"/>
                      <a:ext cx="156279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b="1" dirty="0"/>
                        <a:t>&gt;</a:t>
                      </a:r>
                      <a:r>
                        <a:rPr lang="ko-KR" altLang="en-US" sz="1400" b="1" dirty="0" err="1"/>
                        <a:t>피해량</a:t>
                      </a:r>
                      <a:r>
                        <a:rPr lang="ko-KR" altLang="en-US" sz="1400" b="1" dirty="0"/>
                        <a:t> </a:t>
                      </a:r>
                      <a:r>
                        <a:rPr lang="en-US" altLang="ko-KR" sz="1400" b="1" dirty="0"/>
                        <a:t>1</a:t>
                      </a:r>
                      <a:r>
                        <a:rPr lang="ko-KR" altLang="en-US" sz="1400" b="1" dirty="0"/>
                        <a:t>위</a:t>
                      </a:r>
                    </a:p>
                  </p:txBody>
                </p:sp>
                <p:sp>
                  <p:nvSpPr>
                    <p:cNvPr id="80" name="직사각형 79"/>
                    <p:cNvSpPr/>
                    <p:nvPr/>
                  </p:nvSpPr>
                  <p:spPr>
                    <a:xfrm>
                      <a:off x="9284345" y="1600413"/>
                      <a:ext cx="1389197" cy="844170"/>
                    </a:xfrm>
                    <a:prstGeom prst="rect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altLang="ko-KR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endParaRPr lang="en-US" altLang="ko-KR" sz="16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전투중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p:txBody>
                </p:sp>
                <p:sp>
                  <p:nvSpPr>
                    <p:cNvPr id="81" name="TextBox 80"/>
                    <p:cNvSpPr txBox="1"/>
                    <p:nvPr/>
                  </p:nvSpPr>
                  <p:spPr>
                    <a:xfrm>
                      <a:off x="4325351" y="1561701"/>
                      <a:ext cx="156279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ko-KR" altLang="en-US" sz="1400" b="1" dirty="0" smtClean="0"/>
                        <a:t>중급 보물상자</a:t>
                      </a:r>
                      <a:endParaRPr lang="ko-KR" altLang="en-US" sz="1400" b="1" dirty="0"/>
                    </a:p>
                  </p:txBody>
                </p:sp>
                <p:sp>
                  <p:nvSpPr>
                    <p:cNvPr id="82" name="TextBox 81"/>
                    <p:cNvSpPr txBox="1"/>
                    <p:nvPr/>
                  </p:nvSpPr>
                  <p:spPr>
                    <a:xfrm>
                      <a:off x="4325351" y="2046862"/>
                      <a:ext cx="156279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400" b="1" dirty="0" smtClean="0"/>
                        <a:t>6</a:t>
                      </a:r>
                      <a:r>
                        <a:rPr lang="ko-KR" altLang="en-US" sz="1400" b="1" dirty="0" smtClean="0"/>
                        <a:t>일 </a:t>
                      </a:r>
                      <a:r>
                        <a:rPr lang="en-US" altLang="ko-KR" sz="1400" b="1" dirty="0" smtClean="0"/>
                        <a:t>23</a:t>
                      </a:r>
                      <a:r>
                        <a:rPr lang="ko-KR" altLang="en-US" sz="1400" b="1" dirty="0" smtClean="0"/>
                        <a:t>시 </a:t>
                      </a:r>
                      <a:r>
                        <a:rPr lang="en-US" altLang="ko-KR" sz="1400" b="1" dirty="0" smtClean="0"/>
                        <a:t>59</a:t>
                      </a:r>
                      <a:r>
                        <a:rPr lang="ko-KR" altLang="en-US" sz="1400" b="1" dirty="0" smtClean="0"/>
                        <a:t>분</a:t>
                      </a:r>
                      <a:endParaRPr lang="ko-KR" altLang="en-US" sz="1400" b="1" dirty="0"/>
                    </a:p>
                  </p:txBody>
                </p:sp>
              </p:grpSp>
              <p:sp>
                <p:nvSpPr>
                  <p:cNvPr id="112" name="직사각형 111"/>
                  <p:cNvSpPr/>
                  <p:nvPr/>
                </p:nvSpPr>
                <p:spPr>
                  <a:xfrm>
                    <a:off x="1444489" y="4662642"/>
                    <a:ext cx="9302479" cy="218468"/>
                  </a:xfrm>
                  <a:prstGeom prst="rect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3" name="직사각형 112"/>
                  <p:cNvSpPr/>
                  <p:nvPr/>
                </p:nvSpPr>
                <p:spPr>
                  <a:xfrm>
                    <a:off x="1436715" y="4662642"/>
                    <a:ext cx="3355031" cy="21846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14" name="직사각형 113"/>
                  <p:cNvSpPr/>
                  <p:nvPr/>
                </p:nvSpPr>
                <p:spPr>
                  <a:xfrm>
                    <a:off x="3729286" y="4668876"/>
                    <a:ext cx="4586746" cy="200764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1600" dirty="0" smtClean="0"/>
                      <a:t>43%</a:t>
                    </a:r>
                    <a:endParaRPr lang="ko-KR" altLang="en-US" sz="1600" dirty="0"/>
                  </a:p>
                </p:txBody>
              </p:sp>
            </p:grpSp>
          </p:grpSp>
          <p:pic>
            <p:nvPicPr>
              <p:cNvPr id="6" name="그림 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01801" y="3704190"/>
                <a:ext cx="596825" cy="609524"/>
              </a:xfrm>
              <a:prstGeom prst="rect">
                <a:avLst/>
              </a:prstGeom>
            </p:spPr>
          </p:pic>
        </p:grpSp>
        <p:sp>
          <p:nvSpPr>
            <p:cNvPr id="119" name="TextBox 118"/>
            <p:cNvSpPr txBox="1"/>
            <p:nvPr/>
          </p:nvSpPr>
          <p:spPr>
            <a:xfrm>
              <a:off x="7642578" y="3626740"/>
              <a:ext cx="1771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smtClean="0"/>
                <a:t>50</a:t>
              </a:r>
              <a:r>
                <a:rPr lang="ko-KR" altLang="en-US" sz="1400" b="1" dirty="0" smtClean="0"/>
                <a:t>위</a:t>
              </a:r>
              <a:endParaRPr lang="ko-KR" altLang="en-US" sz="14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642578" y="3830461"/>
              <a:ext cx="1562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123,456,789</a:t>
              </a:r>
              <a:endParaRPr lang="ko-KR" altLang="en-US" sz="1400" b="1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642578" y="4085903"/>
              <a:ext cx="17719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b="1" dirty="0" err="1" smtClean="0"/>
                <a:t>잘생겨서피곤해요</a:t>
              </a:r>
              <a:endParaRPr lang="ko-KR" altLang="en-US" sz="14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642578" y="4289624"/>
              <a:ext cx="15627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123,456,789</a:t>
              </a:r>
              <a:endParaRPr lang="ko-KR" altLang="en-US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16636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859455" y="1970161"/>
            <a:ext cx="4764390" cy="3051123"/>
            <a:chOff x="3859455" y="1970161"/>
            <a:chExt cx="4764390" cy="3051123"/>
          </a:xfrm>
        </p:grpSpPr>
        <p:sp>
          <p:nvSpPr>
            <p:cNvPr id="107" name="직사각형 106"/>
            <p:cNvSpPr/>
            <p:nvPr/>
          </p:nvSpPr>
          <p:spPr>
            <a:xfrm>
              <a:off x="3859455" y="1970161"/>
              <a:ext cx="4763002" cy="4242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길드 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레이드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오픈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8" name="직사각형 107"/>
            <p:cNvSpPr/>
            <p:nvPr/>
          </p:nvSpPr>
          <p:spPr>
            <a:xfrm>
              <a:off x="3860842" y="2387400"/>
              <a:ext cx="4763003" cy="263388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파멸의 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보이드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레이드를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오픈하시겠습니까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?</a:t>
              </a:r>
            </a:p>
            <a:p>
              <a:pPr algn="ctr"/>
              <a:endParaRPr lang="en-US" altLang="ko-KR" sz="1600" dirty="0">
                <a:solidFill>
                  <a:schemeClr val="tx1"/>
                </a:solidFill>
              </a:endParaRPr>
            </a:p>
            <a:p>
              <a:pPr algn="ctr"/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pPr algn="ctr"/>
              <a:endParaRPr lang="en-US" altLang="ko-KR" sz="1600" dirty="0">
                <a:solidFill>
                  <a:schemeClr val="tx1"/>
                </a:solidFill>
              </a:endParaRPr>
            </a:p>
            <a:p>
              <a:pPr algn="ctr"/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pPr algn="ctr"/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9" name="직사각형 108"/>
            <p:cNvSpPr/>
            <p:nvPr/>
          </p:nvSpPr>
          <p:spPr>
            <a:xfrm>
              <a:off x="4037674" y="3424952"/>
              <a:ext cx="4359312" cy="9331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1"/>
                  </a:solidFill>
                </a:rPr>
                <a:t>     소모 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레이드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포인트</a:t>
              </a:r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600" dirty="0" smtClean="0">
                  <a:solidFill>
                    <a:schemeClr val="tx1"/>
                  </a:solidFill>
                </a:rPr>
                <a:t>     보유 </a:t>
              </a:r>
              <a:r>
                <a:rPr lang="ko-KR" altLang="en-US" sz="1600" dirty="0" err="1" smtClean="0">
                  <a:solidFill>
                    <a:schemeClr val="tx1"/>
                  </a:solidFill>
                </a:rPr>
                <a:t>레이드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포인트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6620653" y="3490344"/>
              <a:ext cx="1368850" cy="3651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2000" dirty="0" smtClean="0">
                  <a:solidFill>
                    <a:schemeClr val="tx1"/>
                  </a:solidFill>
                </a:rPr>
                <a:t>123,456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1" name="직사각형 110"/>
            <p:cNvSpPr/>
            <p:nvPr/>
          </p:nvSpPr>
          <p:spPr>
            <a:xfrm>
              <a:off x="6620653" y="3922577"/>
              <a:ext cx="1368850" cy="36513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2000" dirty="0" smtClean="0">
                  <a:solidFill>
                    <a:schemeClr val="tx1"/>
                  </a:solidFill>
                </a:rPr>
                <a:t>1,234,567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12" name="직사각형 111"/>
            <p:cNvSpPr/>
            <p:nvPr/>
          </p:nvSpPr>
          <p:spPr>
            <a:xfrm>
              <a:off x="4350997" y="4464180"/>
              <a:ext cx="1623441" cy="4242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smtClean="0">
                  <a:solidFill>
                    <a:schemeClr val="tx1"/>
                  </a:solidFill>
                </a:rPr>
                <a:t>취소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3" name="직사각형 112"/>
            <p:cNvSpPr/>
            <p:nvPr/>
          </p:nvSpPr>
          <p:spPr>
            <a:xfrm>
              <a:off x="6521999" y="4464180"/>
              <a:ext cx="1623441" cy="4242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600" dirty="0" smtClean="0">
                  <a:solidFill>
                    <a:schemeClr val="tx1"/>
                  </a:solidFill>
                </a:rPr>
                <a:t>확인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389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47604" y="447259"/>
            <a:ext cx="10058400" cy="5693090"/>
            <a:chOff x="847604" y="447259"/>
            <a:chExt cx="10058400" cy="5693090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04" y="447259"/>
              <a:ext cx="10058400" cy="569309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075743" y="1267336"/>
              <a:ext cx="15627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 smtClean="0">
                  <a:solidFill>
                    <a:schemeClr val="bg1"/>
                  </a:solidFill>
                </a:rPr>
                <a:t>01 : 59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5714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47604" y="471433"/>
            <a:ext cx="10058400" cy="5644741"/>
            <a:chOff x="847604" y="471433"/>
            <a:chExt cx="10058400" cy="564474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7604" y="471433"/>
              <a:ext cx="10058400" cy="56447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9255008">
              <a:off x="4119896" y="2068110"/>
              <a:ext cx="43115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600" b="1" dirty="0" smtClean="0">
                  <a:solidFill>
                    <a:srgbClr val="C00000"/>
                  </a:solidFill>
                </a:rPr>
                <a:t>Stage</a:t>
              </a:r>
            </a:p>
            <a:p>
              <a:r>
                <a:rPr lang="en-US" altLang="ko-KR" sz="6600" b="1" dirty="0" smtClean="0">
                  <a:solidFill>
                    <a:srgbClr val="C00000"/>
                  </a:solidFill>
                </a:rPr>
                <a:t>      Finish</a:t>
              </a:r>
              <a:endParaRPr lang="ko-KR" altLang="en-US" sz="66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582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854712" y="471433"/>
            <a:ext cx="10044184" cy="5644741"/>
            <a:chOff x="854712" y="471433"/>
            <a:chExt cx="10044184" cy="564474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712" y="471433"/>
              <a:ext cx="10044184" cy="564474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 rot="19255008">
              <a:off x="4119896" y="2068110"/>
              <a:ext cx="43115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6600" b="1" dirty="0" smtClean="0">
                  <a:ln>
                    <a:solidFill>
                      <a:srgbClr val="66FFFF"/>
                    </a:solidFill>
                  </a:ln>
                  <a:solidFill>
                    <a:srgbClr val="66FFFF"/>
                  </a:solidFill>
                </a:rPr>
                <a:t>Boss</a:t>
              </a:r>
            </a:p>
            <a:p>
              <a:r>
                <a:rPr lang="en-US" altLang="ko-KR" sz="6600" b="1" dirty="0" smtClean="0">
                  <a:ln>
                    <a:solidFill>
                      <a:srgbClr val="66FFFF"/>
                    </a:solidFill>
                  </a:ln>
                  <a:solidFill>
                    <a:srgbClr val="66FFFF"/>
                  </a:solidFill>
                </a:rPr>
                <a:t>     Clear</a:t>
              </a:r>
              <a:endParaRPr lang="ko-KR" altLang="en-US" sz="6600" b="1" dirty="0">
                <a:ln>
                  <a:solidFill>
                    <a:srgbClr val="66FFFF"/>
                  </a:solidFill>
                </a:ln>
                <a:solidFill>
                  <a:srgbClr val="66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8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그룹 24"/>
          <p:cNvGrpSpPr/>
          <p:nvPr/>
        </p:nvGrpSpPr>
        <p:grpSpPr>
          <a:xfrm>
            <a:off x="894824" y="471433"/>
            <a:ext cx="9963960" cy="5644741"/>
            <a:chOff x="894824" y="471433"/>
            <a:chExt cx="9963960" cy="5644741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824" y="471433"/>
              <a:ext cx="9963960" cy="5644741"/>
            </a:xfrm>
            <a:prstGeom prst="rect">
              <a:avLst/>
            </a:prstGeom>
          </p:spPr>
        </p:pic>
        <p:sp>
          <p:nvSpPr>
            <p:cNvPr id="22" name="직사각형 21"/>
            <p:cNvSpPr/>
            <p:nvPr/>
          </p:nvSpPr>
          <p:spPr>
            <a:xfrm>
              <a:off x="8061960" y="4142594"/>
              <a:ext cx="2791842" cy="106663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8061960" y="3231054"/>
              <a:ext cx="2791842" cy="874742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8176260" y="3006528"/>
              <a:ext cx="2525142" cy="14572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직사각형 5"/>
            <p:cNvSpPr/>
            <p:nvPr/>
          </p:nvSpPr>
          <p:spPr>
            <a:xfrm>
              <a:off x="8176260" y="3001957"/>
              <a:ext cx="1828800" cy="150641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8465820" y="2973379"/>
              <a:ext cx="1943100" cy="2007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smtClean="0"/>
                <a:t>68%</a:t>
              </a:r>
              <a:endParaRPr lang="ko-KR" altLang="en-US" sz="1100" dirty="0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8061960" y="3404256"/>
              <a:ext cx="1516380" cy="4611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/>
                <a:t>내가 입힌 </a:t>
              </a:r>
              <a:r>
                <a:rPr lang="ko-KR" altLang="en-US" sz="1200" b="1" dirty="0" err="1" smtClean="0"/>
                <a:t>피해량</a:t>
              </a:r>
              <a:r>
                <a:rPr lang="ko-KR" altLang="en-US" sz="1200" b="1" dirty="0" smtClean="0"/>
                <a:t> </a:t>
              </a:r>
              <a:r>
                <a:rPr lang="en-US" altLang="ko-KR" sz="1200" b="1" dirty="0" smtClean="0"/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/>
                <a:t>누적 </a:t>
              </a:r>
              <a:r>
                <a:rPr lang="ko-KR" altLang="en-US" sz="1200" b="1" dirty="0" err="1" smtClean="0"/>
                <a:t>피해량</a:t>
              </a:r>
              <a:r>
                <a:rPr lang="ko-KR" altLang="en-US" sz="1200" b="1" dirty="0" smtClean="0"/>
                <a:t> </a:t>
              </a:r>
              <a:r>
                <a:rPr lang="en-US" altLang="ko-KR" sz="1200" b="1" dirty="0" smtClean="0"/>
                <a:t>:</a:t>
              </a:r>
            </a:p>
            <a:p>
              <a:pPr algn="r">
                <a:lnSpc>
                  <a:spcPct val="150000"/>
                </a:lnSpc>
              </a:pPr>
              <a:r>
                <a:rPr lang="ko-KR" altLang="en-US" sz="1200" b="1" dirty="0" smtClean="0"/>
                <a:t>내 순위 </a:t>
              </a:r>
              <a:r>
                <a:rPr lang="en-US" altLang="ko-KR" sz="1200" b="1" dirty="0" smtClean="0"/>
                <a:t>:</a:t>
              </a:r>
              <a:endParaRPr lang="ko-KR" altLang="en-US" sz="1200" b="1" dirty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8061960" y="4298635"/>
              <a:ext cx="1844040" cy="1026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altLang="ko-KR" sz="1100" b="1" dirty="0" smtClean="0"/>
                <a:t>1</a:t>
              </a:r>
              <a:r>
                <a:rPr lang="ko-KR" altLang="en-US" sz="1100" b="1" dirty="0" smtClean="0"/>
                <a:t>위 </a:t>
              </a:r>
              <a:r>
                <a:rPr lang="en-US" altLang="ko-KR" sz="1100" b="1" dirty="0" smtClean="0"/>
                <a:t>: </a:t>
              </a:r>
              <a:r>
                <a:rPr lang="ko-KR" altLang="en-US" sz="1100" b="1" dirty="0" err="1" smtClean="0"/>
                <a:t>잘생겨서피곤해요</a:t>
              </a:r>
              <a:endParaRPr lang="en-US" altLang="ko-KR" sz="1100" b="1" dirty="0" smtClean="0"/>
            </a:p>
            <a:p>
              <a:pPr>
                <a:lnSpc>
                  <a:spcPct val="150000"/>
                </a:lnSpc>
              </a:pPr>
              <a:r>
                <a:rPr lang="en-US" altLang="ko-KR" sz="1100" b="1" dirty="0" smtClean="0"/>
                <a:t>2</a:t>
              </a:r>
              <a:r>
                <a:rPr lang="ko-KR" altLang="en-US" sz="1100" b="1" dirty="0" smtClean="0"/>
                <a:t>위 </a:t>
              </a:r>
              <a:r>
                <a:rPr lang="en-US" altLang="ko-KR" sz="1100" b="1" dirty="0" smtClean="0"/>
                <a:t>: </a:t>
              </a:r>
              <a:r>
                <a:rPr lang="ko-KR" altLang="en-US" sz="1100" b="1" dirty="0" err="1" smtClean="0"/>
                <a:t>구렛나루는남겨줘</a:t>
              </a:r>
              <a:endParaRPr lang="en-US" altLang="ko-KR" sz="1100" b="1" dirty="0" smtClean="0"/>
            </a:p>
            <a:p>
              <a:pPr>
                <a:lnSpc>
                  <a:spcPct val="150000"/>
                </a:lnSpc>
              </a:pPr>
              <a:r>
                <a:rPr lang="en-US" altLang="ko-KR" sz="1100" b="1" dirty="0" smtClean="0"/>
                <a:t>3</a:t>
              </a:r>
              <a:r>
                <a:rPr lang="ko-KR" altLang="en-US" sz="1100" b="1" dirty="0" smtClean="0"/>
                <a:t>위 </a:t>
              </a:r>
              <a:r>
                <a:rPr lang="en-US" altLang="ko-KR" sz="1100" b="1" dirty="0" smtClean="0"/>
                <a:t>: </a:t>
              </a:r>
              <a:r>
                <a:rPr lang="ko-KR" altLang="en-US" sz="1100" b="1" dirty="0" err="1" smtClean="0"/>
                <a:t>내가더잘나가</a:t>
              </a:r>
              <a:endParaRPr lang="en-US" altLang="ko-KR" sz="1100" b="1" dirty="0" smtClean="0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9288780" y="4424030"/>
              <a:ext cx="1516380" cy="259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</a:rPr>
                <a:t>12,345,678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8153400" y="4136276"/>
              <a:ext cx="2705384" cy="2963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1200" b="1" dirty="0" err="1" smtClean="0"/>
                <a:t>피해량</a:t>
              </a:r>
              <a:r>
                <a:rPr lang="ko-KR" altLang="en-US" sz="1200" b="1" dirty="0" smtClean="0"/>
                <a:t> 순위</a:t>
              </a:r>
              <a:endParaRPr lang="ko-KR" altLang="en-US" sz="1200" b="1" dirty="0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9288780" y="3140255"/>
              <a:ext cx="1516380" cy="4611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accent2"/>
                  </a:solidFill>
                </a:rPr>
                <a:t>1,234,567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9288780" y="3418979"/>
              <a:ext cx="1516380" cy="4611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accent2"/>
                  </a:solidFill>
                </a:rPr>
                <a:t>12,345,678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9288780" y="4675832"/>
              <a:ext cx="1516380" cy="259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</a:rPr>
                <a:t>1,234,567</a:t>
              </a:r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9288780" y="4919672"/>
              <a:ext cx="1516380" cy="2590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bg1"/>
                  </a:solidFill>
                </a:rPr>
                <a:t>123,456</a:t>
              </a:r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9288780" y="3719031"/>
              <a:ext cx="1516380" cy="46115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>
                <a:lnSpc>
                  <a:spcPct val="150000"/>
                </a:lnSpc>
              </a:pPr>
              <a:r>
                <a:rPr lang="en-US" altLang="ko-KR" sz="1400" b="1" dirty="0" smtClean="0">
                  <a:solidFill>
                    <a:schemeClr val="accent2"/>
                  </a:solidFill>
                </a:rPr>
                <a:t>50</a:t>
              </a:r>
              <a:r>
                <a:rPr lang="ko-KR" altLang="en-US" sz="1400" b="1" dirty="0" smtClean="0">
                  <a:solidFill>
                    <a:schemeClr val="accent2"/>
                  </a:solidFill>
                </a:rPr>
                <a:t>위</a:t>
              </a:r>
              <a:endParaRPr lang="ko-KR" altLang="en-US" sz="1400" b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263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270</Words>
  <Application>Microsoft Office PowerPoint</Application>
  <PresentationFormat>와이드스크린</PresentationFormat>
  <Paragraphs>123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0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19</cp:revision>
  <dcterms:created xsi:type="dcterms:W3CDTF">2016-06-10T02:29:55Z</dcterms:created>
  <dcterms:modified xsi:type="dcterms:W3CDTF">2016-06-10T07:40:11Z</dcterms:modified>
</cp:coreProperties>
</file>