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83" r:id="rId5"/>
    <p:sldId id="259" r:id="rId6"/>
    <p:sldId id="260" r:id="rId7"/>
    <p:sldId id="261" r:id="rId8"/>
    <p:sldId id="274" r:id="rId9"/>
    <p:sldId id="269" r:id="rId10"/>
    <p:sldId id="265" r:id="rId11"/>
    <p:sldId id="277" r:id="rId12"/>
    <p:sldId id="275" r:id="rId13"/>
    <p:sldId id="276" r:id="rId14"/>
    <p:sldId id="264" r:id="rId15"/>
    <p:sldId id="267" r:id="rId16"/>
    <p:sldId id="272" r:id="rId17"/>
    <p:sldId id="273" r:id="rId18"/>
    <p:sldId id="278" r:id="rId19"/>
    <p:sldId id="281" r:id="rId20"/>
    <p:sldId id="279" r:id="rId21"/>
    <p:sldId id="280" r:id="rId22"/>
    <p:sldId id="284" r:id="rId23"/>
    <p:sldId id="282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050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015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973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1970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257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39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447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92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9450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070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62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5AAD8-C3F5-4095-8B1B-CFE37E8910A5}" type="datetimeFigureOut">
              <a:rPr lang="ko-KR" altLang="en-US" smtClean="0"/>
              <a:t>2017-02-07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A9F3E-7C79-4C73-A49D-B7C935E063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799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6" y="783981"/>
            <a:ext cx="10028248" cy="5643460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10374582" y="3409950"/>
            <a:ext cx="2002342" cy="1957887"/>
            <a:chOff x="10261594" y="3533775"/>
            <a:chExt cx="2002342" cy="1957887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049" y="3533775"/>
              <a:ext cx="1957887" cy="1957887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8979" y="3843866"/>
              <a:ext cx="1232960" cy="12329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429875" y="4684079"/>
              <a:ext cx="17621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Lv.40 </a:t>
              </a:r>
              <a:r>
                <a:rPr lang="ko-KR" altLang="en-US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이상</a:t>
              </a: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73"/>
            <a:stretch/>
          </p:blipFill>
          <p:spPr>
            <a:xfrm>
              <a:off x="10261594" y="5029279"/>
              <a:ext cx="588710" cy="380952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93"/>
            <a:stretch/>
          </p:blipFill>
          <p:spPr>
            <a:xfrm>
              <a:off x="11636115" y="5029279"/>
              <a:ext cx="595297" cy="380952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9" r="39992"/>
            <a:stretch/>
          </p:blipFill>
          <p:spPr>
            <a:xfrm>
              <a:off x="10850304" y="5029279"/>
              <a:ext cx="785811" cy="38095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04470" y="5076796"/>
              <a:ext cx="17621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초월 </a:t>
              </a:r>
              <a:r>
                <a:rPr lang="ko-KR" altLang="en-US" sz="1400" b="1" dirty="0" err="1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던전</a:t>
              </a:r>
              <a:r>
                <a:rPr lang="ko-KR" altLang="en-US" sz="1400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입장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2353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165052" y="577324"/>
            <a:ext cx="10031735" cy="5637670"/>
            <a:chOff x="1165052" y="577324"/>
            <a:chExt cx="10031735" cy="56376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164" y="577324"/>
              <a:ext cx="10019511" cy="5637670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1165052" y="581469"/>
              <a:ext cx="10031735" cy="5629380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030971" y="841081"/>
              <a:ext cx="2177183" cy="36739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err="1">
                  <a:solidFill>
                    <a:schemeClr val="accent2"/>
                  </a:solidFill>
                </a:rPr>
                <a:t>수호석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 업그레이드</a:t>
              </a: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4551912" y="4016369"/>
              <a:ext cx="3136900" cy="2132971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630485" y="4112139"/>
              <a:ext cx="2979754" cy="1764200"/>
              <a:chOff x="8068838" y="4096239"/>
              <a:chExt cx="2979754" cy="1764200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8068838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42" name="그림 4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p:spPr>
            </p:pic>
            <p:pic>
              <p:nvPicPr>
                <p:cNvPr id="43" name="그림 4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8" name="그룹 7"/>
              <p:cNvGrpSpPr/>
              <p:nvPr/>
            </p:nvGrpSpPr>
            <p:grpSpPr>
              <a:xfrm>
                <a:off x="8670007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40" name="그림 3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41" name="그림 4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9" name="그룹 8"/>
              <p:cNvGrpSpPr/>
              <p:nvPr/>
            </p:nvGrpSpPr>
            <p:grpSpPr>
              <a:xfrm>
                <a:off x="9276911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8" name="그림 3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9" name="그림 3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0" name="그룹 9"/>
              <p:cNvGrpSpPr/>
              <p:nvPr/>
            </p:nvGrpSpPr>
            <p:grpSpPr>
              <a:xfrm>
                <a:off x="9881746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6" name="그림 3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7" name="그림 3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9277" y="3870320"/>
                  <a:ext cx="497685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1" name="그룹 10"/>
              <p:cNvGrpSpPr/>
              <p:nvPr/>
            </p:nvGrpSpPr>
            <p:grpSpPr>
              <a:xfrm>
                <a:off x="10486581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4" name="그림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5" name="그림 3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2" name="그룹 11"/>
              <p:cNvGrpSpPr/>
              <p:nvPr/>
            </p:nvGrpSpPr>
            <p:grpSpPr>
              <a:xfrm>
                <a:off x="8068838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2" name="그림 3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3" name="그림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3" name="그룹 12"/>
              <p:cNvGrpSpPr/>
              <p:nvPr/>
            </p:nvGrpSpPr>
            <p:grpSpPr>
              <a:xfrm>
                <a:off x="8670007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0" name="그림 2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1" name="그림 3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4" name="그룹 13"/>
              <p:cNvGrpSpPr/>
              <p:nvPr/>
            </p:nvGrpSpPr>
            <p:grpSpPr>
              <a:xfrm>
                <a:off x="9276911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8" name="그림 2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9" name="그림 28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5" name="그룹 14"/>
              <p:cNvGrpSpPr/>
              <p:nvPr/>
            </p:nvGrpSpPr>
            <p:grpSpPr>
              <a:xfrm>
                <a:off x="9881746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6" name="그림 2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7" name="그림 2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7" name="그룹 16"/>
              <p:cNvGrpSpPr/>
              <p:nvPr/>
            </p:nvGrpSpPr>
            <p:grpSpPr>
              <a:xfrm>
                <a:off x="10486581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4" name="그림 2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5" name="그림 2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8" name="그룹 17"/>
              <p:cNvGrpSpPr/>
              <p:nvPr/>
            </p:nvGrpSpPr>
            <p:grpSpPr>
              <a:xfrm>
                <a:off x="8068838" y="5298428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2" name="그림 2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3" name="그림 2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9" name="그룹 18"/>
              <p:cNvGrpSpPr/>
              <p:nvPr/>
            </p:nvGrpSpPr>
            <p:grpSpPr>
              <a:xfrm>
                <a:off x="8670007" y="5298428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0" name="그림 1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1" name="그림 2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</p:grpSp>
        <p:sp>
          <p:nvSpPr>
            <p:cNvPr id="44" name="TextBox 43"/>
            <p:cNvSpPr txBox="1"/>
            <p:nvPr/>
          </p:nvSpPr>
          <p:spPr>
            <a:xfrm>
              <a:off x="4488177" y="5854742"/>
              <a:ext cx="3264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업그레이드할 </a:t>
              </a:r>
              <a:r>
                <a:rPr lang="ko-KR" altLang="en-US" sz="1200" dirty="0" err="1">
                  <a:solidFill>
                    <a:schemeClr val="bg1"/>
                  </a:solidFill>
                </a:rPr>
                <a:t>수호석을</a:t>
              </a:r>
              <a:r>
                <a:rPr lang="ko-KR" altLang="en-US" sz="1200" dirty="0">
                  <a:solidFill>
                    <a:schemeClr val="bg1"/>
                  </a:solidFill>
                </a:rPr>
                <a:t> 선택하세요</a:t>
              </a:r>
              <a:r>
                <a:rPr lang="en-US" altLang="ko-KR" sz="1200" dirty="0">
                  <a:solidFill>
                    <a:schemeClr val="bg1"/>
                  </a:solidFill>
                </a:rPr>
                <a:t>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551912" y="1313782"/>
              <a:ext cx="3136900" cy="2638804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5682234" y="1756450"/>
              <a:ext cx="921579" cy="921579"/>
              <a:chOff x="9042654" y="1756450"/>
              <a:chExt cx="1043898" cy="1043898"/>
            </a:xfrm>
          </p:grpSpPr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2654" y="1756450"/>
                <a:ext cx="1043898" cy="1043898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6344" y="1830140"/>
                <a:ext cx="896518" cy="896518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4488177" y="1355301"/>
              <a:ext cx="3264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발카라스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88177" y="2728076"/>
              <a:ext cx="3264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Lv.10         Lv.11 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88177" y="3053399"/>
              <a:ext cx="3264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업그레이드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성공률 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100%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오른쪽 화살표 52"/>
            <p:cNvSpPr/>
            <p:nvPr/>
          </p:nvSpPr>
          <p:spPr>
            <a:xfrm>
              <a:off x="5983202" y="2781031"/>
              <a:ext cx="335280" cy="236509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5062250" y="3466484"/>
              <a:ext cx="2177183" cy="367393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bg1"/>
                  </a:solidFill>
                </a:rPr>
                <a:t>업그레이드 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(3</a:t>
              </a:r>
              <a:r>
                <a:rPr lang="ko-KR" altLang="en-US" sz="1600" b="1" dirty="0">
                  <a:solidFill>
                    <a:schemeClr val="bg1"/>
                  </a:solidFill>
                </a:rPr>
                <a:t>회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)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119562" y="172494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+mj-ea"/>
                  <a:ea typeface="+mj-ea"/>
                </a:rPr>
                <a:t>+10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97738" y="4078240"/>
              <a:ext cx="4491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10926" y="4078240"/>
              <a:ext cx="5309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813" y="4185594"/>
              <a:ext cx="493353" cy="43444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6090546" y="4685218"/>
              <a:ext cx="3674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487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165052" y="577324"/>
            <a:ext cx="10031735" cy="5637670"/>
            <a:chOff x="1165052" y="577324"/>
            <a:chExt cx="10031735" cy="56376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164" y="577324"/>
              <a:ext cx="10019511" cy="5637670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1165052" y="581469"/>
              <a:ext cx="10031735" cy="5629380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030971" y="841081"/>
              <a:ext cx="2177183" cy="36739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err="1">
                  <a:solidFill>
                    <a:schemeClr val="accent2"/>
                  </a:solidFill>
                </a:rPr>
                <a:t>수호석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 업그레이드</a:t>
              </a: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4551912" y="4016369"/>
              <a:ext cx="3136900" cy="2132971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630485" y="4112139"/>
              <a:ext cx="2979754" cy="1764200"/>
              <a:chOff x="8068838" y="4096239"/>
              <a:chExt cx="2979754" cy="1764200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8068838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42" name="그림 4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p:spPr>
            </p:pic>
            <p:pic>
              <p:nvPicPr>
                <p:cNvPr id="43" name="그림 4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8" name="그룹 7"/>
              <p:cNvGrpSpPr/>
              <p:nvPr/>
            </p:nvGrpSpPr>
            <p:grpSpPr>
              <a:xfrm>
                <a:off x="8670007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40" name="그림 3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41" name="그림 4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9" name="그룹 8"/>
              <p:cNvGrpSpPr/>
              <p:nvPr/>
            </p:nvGrpSpPr>
            <p:grpSpPr>
              <a:xfrm>
                <a:off x="9276911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8" name="그림 3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9" name="그림 3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0" name="그룹 9"/>
              <p:cNvGrpSpPr/>
              <p:nvPr/>
            </p:nvGrpSpPr>
            <p:grpSpPr>
              <a:xfrm>
                <a:off x="9881746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6" name="그림 3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7" name="그림 3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9277" y="3870320"/>
                  <a:ext cx="497685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1" name="그룹 10"/>
              <p:cNvGrpSpPr/>
              <p:nvPr/>
            </p:nvGrpSpPr>
            <p:grpSpPr>
              <a:xfrm>
                <a:off x="10486581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4" name="그림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5" name="그림 3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2" name="그룹 11"/>
              <p:cNvGrpSpPr/>
              <p:nvPr/>
            </p:nvGrpSpPr>
            <p:grpSpPr>
              <a:xfrm>
                <a:off x="8068838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2" name="그림 3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3" name="그림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3" name="그룹 12"/>
              <p:cNvGrpSpPr/>
              <p:nvPr/>
            </p:nvGrpSpPr>
            <p:grpSpPr>
              <a:xfrm>
                <a:off x="8670007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0" name="그림 2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1" name="그림 3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4" name="그룹 13"/>
              <p:cNvGrpSpPr/>
              <p:nvPr/>
            </p:nvGrpSpPr>
            <p:grpSpPr>
              <a:xfrm>
                <a:off x="9276911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8" name="그림 2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9" name="그림 28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5" name="그룹 14"/>
              <p:cNvGrpSpPr/>
              <p:nvPr/>
            </p:nvGrpSpPr>
            <p:grpSpPr>
              <a:xfrm>
                <a:off x="9881746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6" name="그림 2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7" name="그림 2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7" name="그룹 16"/>
              <p:cNvGrpSpPr/>
              <p:nvPr/>
            </p:nvGrpSpPr>
            <p:grpSpPr>
              <a:xfrm>
                <a:off x="10486581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4" name="그림 2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5" name="그림 2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8" name="그룹 17"/>
              <p:cNvGrpSpPr/>
              <p:nvPr/>
            </p:nvGrpSpPr>
            <p:grpSpPr>
              <a:xfrm>
                <a:off x="8068838" y="5298428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2" name="그림 2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3" name="그림 2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9" name="그룹 18"/>
              <p:cNvGrpSpPr/>
              <p:nvPr/>
            </p:nvGrpSpPr>
            <p:grpSpPr>
              <a:xfrm>
                <a:off x="8670007" y="5298428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0" name="그림 1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1" name="그림 2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</p:grpSp>
        <p:sp>
          <p:nvSpPr>
            <p:cNvPr id="44" name="TextBox 43"/>
            <p:cNvSpPr txBox="1"/>
            <p:nvPr/>
          </p:nvSpPr>
          <p:spPr>
            <a:xfrm>
              <a:off x="4488177" y="5854742"/>
              <a:ext cx="3264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업그레이드할 </a:t>
              </a:r>
              <a:r>
                <a:rPr lang="ko-KR" altLang="en-US" sz="1200" dirty="0" err="1">
                  <a:solidFill>
                    <a:schemeClr val="bg1"/>
                  </a:solidFill>
                </a:rPr>
                <a:t>수호석을</a:t>
              </a:r>
              <a:r>
                <a:rPr lang="ko-KR" altLang="en-US" sz="1200" dirty="0">
                  <a:solidFill>
                    <a:schemeClr val="bg1"/>
                  </a:solidFill>
                </a:rPr>
                <a:t> 선택하세요</a:t>
              </a:r>
              <a:r>
                <a:rPr lang="en-US" altLang="ko-KR" sz="1200" dirty="0">
                  <a:solidFill>
                    <a:schemeClr val="bg1"/>
                  </a:solidFill>
                </a:rPr>
                <a:t>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551912" y="1313782"/>
              <a:ext cx="3136900" cy="2638804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5682234" y="1756450"/>
              <a:ext cx="921579" cy="921579"/>
              <a:chOff x="9042654" y="1756450"/>
              <a:chExt cx="1043898" cy="1043898"/>
            </a:xfrm>
          </p:grpSpPr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2654" y="1756450"/>
                <a:ext cx="1043898" cy="1043898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6344" y="1830140"/>
                <a:ext cx="896518" cy="896518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4488177" y="1355301"/>
              <a:ext cx="3264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발카라스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88177" y="2728076"/>
              <a:ext cx="3264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Lv.10         Lv.11 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88177" y="3053399"/>
              <a:ext cx="3264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업그레이드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성공률 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100%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오른쪽 화살표 52"/>
            <p:cNvSpPr/>
            <p:nvPr/>
          </p:nvSpPr>
          <p:spPr>
            <a:xfrm>
              <a:off x="5983202" y="2781031"/>
              <a:ext cx="335280" cy="236509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5062250" y="3466484"/>
              <a:ext cx="2177183" cy="367393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bg1"/>
                  </a:solidFill>
                </a:rPr>
                <a:t>업그레이드 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(0</a:t>
              </a:r>
              <a:r>
                <a:rPr lang="ko-KR" altLang="en-US" sz="1600" b="1" dirty="0">
                  <a:solidFill>
                    <a:schemeClr val="bg1"/>
                  </a:solidFill>
                </a:rPr>
                <a:t>회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)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119562" y="172494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+mj-ea"/>
                  <a:ea typeface="+mj-ea"/>
                </a:rPr>
                <a:t>+10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97738" y="4078240"/>
              <a:ext cx="4491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10926" y="4078240"/>
              <a:ext cx="5309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813" y="4185594"/>
              <a:ext cx="493353" cy="43444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6090546" y="4685218"/>
              <a:ext cx="3674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047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그룹 63"/>
          <p:cNvGrpSpPr/>
          <p:nvPr/>
        </p:nvGrpSpPr>
        <p:grpSpPr>
          <a:xfrm>
            <a:off x="1165052" y="577324"/>
            <a:ext cx="10031735" cy="5637670"/>
            <a:chOff x="1165052" y="577324"/>
            <a:chExt cx="10031735" cy="56376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164" y="577324"/>
              <a:ext cx="10019511" cy="5637670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1165052" y="581469"/>
              <a:ext cx="10031735" cy="5629380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030971" y="841081"/>
              <a:ext cx="2177183" cy="36739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err="1">
                  <a:solidFill>
                    <a:schemeClr val="accent2"/>
                  </a:solidFill>
                </a:rPr>
                <a:t>수호석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 업그레이드</a:t>
              </a: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4551912" y="4016369"/>
              <a:ext cx="3136900" cy="2132971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630485" y="4112139"/>
              <a:ext cx="2979754" cy="1764200"/>
              <a:chOff x="8068838" y="4096239"/>
              <a:chExt cx="2979754" cy="1764200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8068838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42" name="그림 4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p:spPr>
            </p:pic>
            <p:pic>
              <p:nvPicPr>
                <p:cNvPr id="43" name="그림 4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8" name="그룹 7"/>
              <p:cNvGrpSpPr/>
              <p:nvPr/>
            </p:nvGrpSpPr>
            <p:grpSpPr>
              <a:xfrm>
                <a:off x="8670007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40" name="그림 3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41" name="그림 4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9" name="그룹 8"/>
              <p:cNvGrpSpPr/>
              <p:nvPr/>
            </p:nvGrpSpPr>
            <p:grpSpPr>
              <a:xfrm>
                <a:off x="9276911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8" name="그림 3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9" name="그림 3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0" name="그룹 9"/>
              <p:cNvGrpSpPr/>
              <p:nvPr/>
            </p:nvGrpSpPr>
            <p:grpSpPr>
              <a:xfrm>
                <a:off x="9881746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6" name="그림 3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7" name="그림 3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9277" y="3870320"/>
                  <a:ext cx="497685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1" name="그룹 10"/>
              <p:cNvGrpSpPr/>
              <p:nvPr/>
            </p:nvGrpSpPr>
            <p:grpSpPr>
              <a:xfrm>
                <a:off x="10486581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4" name="그림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5" name="그림 3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2" name="그룹 11"/>
              <p:cNvGrpSpPr/>
              <p:nvPr/>
            </p:nvGrpSpPr>
            <p:grpSpPr>
              <a:xfrm>
                <a:off x="8068838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2" name="그림 3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3" name="그림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3" name="그룹 12"/>
              <p:cNvGrpSpPr/>
              <p:nvPr/>
            </p:nvGrpSpPr>
            <p:grpSpPr>
              <a:xfrm>
                <a:off x="8670007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0" name="그림 2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1" name="그림 3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4" name="그룹 13"/>
              <p:cNvGrpSpPr/>
              <p:nvPr/>
            </p:nvGrpSpPr>
            <p:grpSpPr>
              <a:xfrm>
                <a:off x="9276911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8" name="그림 2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9" name="그림 28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5" name="그룹 14"/>
              <p:cNvGrpSpPr/>
              <p:nvPr/>
            </p:nvGrpSpPr>
            <p:grpSpPr>
              <a:xfrm>
                <a:off x="9881746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6" name="그림 2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7" name="그림 2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7" name="그룹 16"/>
              <p:cNvGrpSpPr/>
              <p:nvPr/>
            </p:nvGrpSpPr>
            <p:grpSpPr>
              <a:xfrm>
                <a:off x="10486581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4" name="그림 2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5" name="그림 2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8" name="그룹 17"/>
              <p:cNvGrpSpPr/>
              <p:nvPr/>
            </p:nvGrpSpPr>
            <p:grpSpPr>
              <a:xfrm>
                <a:off x="8068838" y="5298428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2" name="그림 2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3" name="그림 2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9" name="그룹 18"/>
              <p:cNvGrpSpPr/>
              <p:nvPr/>
            </p:nvGrpSpPr>
            <p:grpSpPr>
              <a:xfrm>
                <a:off x="8670007" y="5298428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0" name="그림 1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1" name="그림 2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</p:grpSp>
        <p:sp>
          <p:nvSpPr>
            <p:cNvPr id="44" name="TextBox 43"/>
            <p:cNvSpPr txBox="1"/>
            <p:nvPr/>
          </p:nvSpPr>
          <p:spPr>
            <a:xfrm>
              <a:off x="4488177" y="5854742"/>
              <a:ext cx="3264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업그레이드할 </a:t>
              </a:r>
              <a:r>
                <a:rPr lang="ko-KR" altLang="en-US" sz="1200" dirty="0" err="1">
                  <a:solidFill>
                    <a:schemeClr val="bg1"/>
                  </a:solidFill>
                </a:rPr>
                <a:t>수호석을</a:t>
              </a:r>
              <a:r>
                <a:rPr lang="ko-KR" altLang="en-US" sz="1200" dirty="0">
                  <a:solidFill>
                    <a:schemeClr val="bg1"/>
                  </a:solidFill>
                </a:rPr>
                <a:t> 선택하세요</a:t>
              </a:r>
              <a:r>
                <a:rPr lang="en-US" altLang="ko-KR" sz="1200" dirty="0">
                  <a:solidFill>
                    <a:schemeClr val="bg1"/>
                  </a:solidFill>
                </a:rPr>
                <a:t>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551912" y="1313782"/>
              <a:ext cx="3136900" cy="2638804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5682234" y="1756450"/>
              <a:ext cx="921579" cy="921579"/>
              <a:chOff x="9042654" y="1756450"/>
              <a:chExt cx="1043898" cy="1043898"/>
            </a:xfrm>
          </p:grpSpPr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2654" y="1756450"/>
                <a:ext cx="1043898" cy="1043898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6344" y="1830140"/>
                <a:ext cx="896518" cy="896518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4488177" y="1355301"/>
              <a:ext cx="3264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발카라스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88177" y="2728076"/>
              <a:ext cx="3264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Lv.10         Lv.11 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88177" y="3053399"/>
              <a:ext cx="3264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업그레이드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성공률 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100%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오른쪽 화살표 52"/>
            <p:cNvSpPr/>
            <p:nvPr/>
          </p:nvSpPr>
          <p:spPr>
            <a:xfrm>
              <a:off x="5983202" y="2781031"/>
              <a:ext cx="335280" cy="236509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5062250" y="3466484"/>
              <a:ext cx="2177183" cy="367393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bg1"/>
                  </a:solidFill>
                </a:rPr>
                <a:t>업그레이드 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(3</a:t>
              </a:r>
              <a:r>
                <a:rPr lang="ko-KR" altLang="en-US" sz="1600" b="1" dirty="0">
                  <a:solidFill>
                    <a:schemeClr val="bg1"/>
                  </a:solidFill>
                </a:rPr>
                <a:t>회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)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119562" y="172494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+mj-ea"/>
                  <a:ea typeface="+mj-ea"/>
                </a:rPr>
                <a:t>+10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97738" y="4078240"/>
              <a:ext cx="4491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10926" y="4078240"/>
              <a:ext cx="5309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813" y="4185594"/>
              <a:ext cx="493353" cy="43444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6090546" y="4685218"/>
              <a:ext cx="3674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654" y="1309637"/>
              <a:ext cx="924440" cy="1837467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150841" y="1337622"/>
              <a:ext cx="924440" cy="1837467"/>
            </a:xfrm>
            <a:prstGeom prst="rect">
              <a:avLst/>
            </a:prstGeom>
          </p:spPr>
        </p:pic>
        <p:grpSp>
          <p:nvGrpSpPr>
            <p:cNvPr id="2" name="그룹 1"/>
            <p:cNvGrpSpPr/>
            <p:nvPr/>
          </p:nvGrpSpPr>
          <p:grpSpPr>
            <a:xfrm>
              <a:off x="4755036" y="2037952"/>
              <a:ext cx="2671019" cy="461665"/>
              <a:chOff x="4808106" y="23004"/>
              <a:chExt cx="2671019" cy="46166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808106" y="23004"/>
                <a:ext cx="26710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업그레이드 성공</a:t>
                </a:r>
              </a:p>
            </p:txBody>
          </p:sp>
          <p:cxnSp>
            <p:nvCxnSpPr>
              <p:cNvPr id="60" name="직선 연결선 59"/>
              <p:cNvCxnSpPr/>
              <p:nvPr/>
            </p:nvCxnSpPr>
            <p:spPr>
              <a:xfrm flipV="1">
                <a:off x="5030971" y="71273"/>
                <a:ext cx="2440062" cy="136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/>
              <p:cNvCxnSpPr/>
              <p:nvPr/>
            </p:nvCxnSpPr>
            <p:spPr>
              <a:xfrm flipV="1">
                <a:off x="5030971" y="472745"/>
                <a:ext cx="2440062" cy="136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83269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그룹 63"/>
          <p:cNvGrpSpPr/>
          <p:nvPr/>
        </p:nvGrpSpPr>
        <p:grpSpPr>
          <a:xfrm>
            <a:off x="1165052" y="577324"/>
            <a:ext cx="10031735" cy="5637670"/>
            <a:chOff x="1165052" y="577324"/>
            <a:chExt cx="10031735" cy="56376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164" y="577324"/>
              <a:ext cx="10019511" cy="5637670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1165052" y="581469"/>
              <a:ext cx="10031735" cy="5629380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030971" y="841081"/>
              <a:ext cx="2177183" cy="36739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err="1">
                  <a:solidFill>
                    <a:schemeClr val="accent2"/>
                  </a:solidFill>
                </a:rPr>
                <a:t>수호석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 업그레이드</a:t>
              </a: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4551912" y="4016369"/>
              <a:ext cx="3136900" cy="2132971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630485" y="4112139"/>
              <a:ext cx="2979754" cy="1764200"/>
              <a:chOff x="8068838" y="4096239"/>
              <a:chExt cx="2979754" cy="1764200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8068838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42" name="그림 4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p:spPr>
            </p:pic>
            <p:pic>
              <p:nvPicPr>
                <p:cNvPr id="43" name="그림 4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8" name="그룹 7"/>
              <p:cNvGrpSpPr/>
              <p:nvPr/>
            </p:nvGrpSpPr>
            <p:grpSpPr>
              <a:xfrm>
                <a:off x="8670007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40" name="그림 3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41" name="그림 4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9" name="그룹 8"/>
              <p:cNvGrpSpPr/>
              <p:nvPr/>
            </p:nvGrpSpPr>
            <p:grpSpPr>
              <a:xfrm>
                <a:off x="9276911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8" name="그림 3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9" name="그림 3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0" name="그룹 9"/>
              <p:cNvGrpSpPr/>
              <p:nvPr/>
            </p:nvGrpSpPr>
            <p:grpSpPr>
              <a:xfrm>
                <a:off x="9881746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6" name="그림 3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7" name="그림 3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9277" y="3870320"/>
                  <a:ext cx="497685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1" name="그룹 10"/>
              <p:cNvGrpSpPr/>
              <p:nvPr/>
            </p:nvGrpSpPr>
            <p:grpSpPr>
              <a:xfrm>
                <a:off x="10486581" y="4096239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4" name="그림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5" name="그림 3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9" y="3870320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2" name="그룹 11"/>
              <p:cNvGrpSpPr/>
              <p:nvPr/>
            </p:nvGrpSpPr>
            <p:grpSpPr>
              <a:xfrm>
                <a:off x="8068838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2" name="그림 3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3" name="그림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3" name="그룹 12"/>
              <p:cNvGrpSpPr/>
              <p:nvPr/>
            </p:nvGrpSpPr>
            <p:grpSpPr>
              <a:xfrm>
                <a:off x="8670007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30" name="그림 2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31" name="그림 3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4" name="그룹 13"/>
              <p:cNvGrpSpPr/>
              <p:nvPr/>
            </p:nvGrpSpPr>
            <p:grpSpPr>
              <a:xfrm>
                <a:off x="9276911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8" name="그림 2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9" name="그림 28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5" name="그룹 14"/>
              <p:cNvGrpSpPr/>
              <p:nvPr/>
            </p:nvGrpSpPr>
            <p:grpSpPr>
              <a:xfrm>
                <a:off x="9881746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6" name="그림 2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7" name="그림 2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7" name="그룹 16"/>
              <p:cNvGrpSpPr/>
              <p:nvPr/>
            </p:nvGrpSpPr>
            <p:grpSpPr>
              <a:xfrm>
                <a:off x="10486581" y="4694486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4" name="그림 2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5" name="그림 2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8" name="그룹 17"/>
              <p:cNvGrpSpPr/>
              <p:nvPr/>
            </p:nvGrpSpPr>
            <p:grpSpPr>
              <a:xfrm>
                <a:off x="8068838" y="5298428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2" name="그림 2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3" name="그림 2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  <p:grpSp>
            <p:nvGrpSpPr>
              <p:cNvPr id="19" name="그룹 18"/>
              <p:cNvGrpSpPr/>
              <p:nvPr/>
            </p:nvGrpSpPr>
            <p:grpSpPr>
              <a:xfrm>
                <a:off x="8670007" y="5298428"/>
                <a:ext cx="562011" cy="562011"/>
                <a:chOff x="7992638" y="3796629"/>
                <a:chExt cx="791902" cy="791902"/>
              </a:xfrm>
            </p:grpSpPr>
            <p:pic>
              <p:nvPicPr>
                <p:cNvPr id="20" name="그림 1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2638" y="3796629"/>
                  <a:ext cx="791902" cy="791902"/>
                </a:xfrm>
                <a:prstGeom prst="rect">
                  <a:avLst/>
                </a:prstGeom>
              </p:spPr>
            </p:pic>
            <p:pic>
              <p:nvPicPr>
                <p:cNvPr id="21" name="그림 2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6328" y="3870319"/>
                  <a:ext cx="663581" cy="663581"/>
                </a:xfrm>
                <a:prstGeom prst="rect">
                  <a:avLst/>
                </a:prstGeom>
              </p:spPr>
            </p:pic>
          </p:grpSp>
        </p:grpSp>
        <p:sp>
          <p:nvSpPr>
            <p:cNvPr id="44" name="TextBox 43"/>
            <p:cNvSpPr txBox="1"/>
            <p:nvPr/>
          </p:nvSpPr>
          <p:spPr>
            <a:xfrm>
              <a:off x="4488177" y="5854742"/>
              <a:ext cx="3264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업그레이드할 </a:t>
              </a:r>
              <a:r>
                <a:rPr lang="ko-KR" altLang="en-US" sz="1200" dirty="0" err="1">
                  <a:solidFill>
                    <a:schemeClr val="bg1"/>
                  </a:solidFill>
                </a:rPr>
                <a:t>수호석을</a:t>
              </a:r>
              <a:r>
                <a:rPr lang="ko-KR" altLang="en-US" sz="1200" dirty="0">
                  <a:solidFill>
                    <a:schemeClr val="bg1"/>
                  </a:solidFill>
                </a:rPr>
                <a:t> 선택하세요</a:t>
              </a:r>
              <a:r>
                <a:rPr lang="en-US" altLang="ko-KR" sz="1200" dirty="0">
                  <a:solidFill>
                    <a:schemeClr val="bg1"/>
                  </a:solidFill>
                </a:rPr>
                <a:t>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551912" y="1313782"/>
              <a:ext cx="3136900" cy="2638804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5682234" y="1756450"/>
              <a:ext cx="921579" cy="921579"/>
              <a:chOff x="9042654" y="1756450"/>
              <a:chExt cx="1043898" cy="1043898"/>
            </a:xfrm>
          </p:grpSpPr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2654" y="1756450"/>
                <a:ext cx="1043898" cy="1043898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6344" y="1830140"/>
                <a:ext cx="896518" cy="896518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4488177" y="1355301"/>
              <a:ext cx="3264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발카라스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88177" y="2728076"/>
              <a:ext cx="3264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Lv.10         Lv.11 </a:t>
              </a:r>
              <a:endParaRPr lang="ko-KR" alt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88177" y="3053399"/>
              <a:ext cx="3264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업그레이드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성공률 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100%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오른쪽 화살표 52"/>
            <p:cNvSpPr/>
            <p:nvPr/>
          </p:nvSpPr>
          <p:spPr>
            <a:xfrm>
              <a:off x="5983202" y="2781031"/>
              <a:ext cx="335280" cy="236509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5062250" y="3466484"/>
              <a:ext cx="2177183" cy="367393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bg1"/>
                  </a:solidFill>
                </a:rPr>
                <a:t>업그레이드 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(3</a:t>
              </a:r>
              <a:r>
                <a:rPr lang="ko-KR" altLang="en-US" sz="1600" b="1" dirty="0">
                  <a:solidFill>
                    <a:schemeClr val="bg1"/>
                  </a:solidFill>
                </a:rPr>
                <a:t>회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)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119562" y="172494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+mj-ea"/>
                  <a:ea typeface="+mj-ea"/>
                </a:rPr>
                <a:t>+10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97738" y="4078240"/>
              <a:ext cx="4491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10926" y="4078240"/>
              <a:ext cx="5309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813" y="4185594"/>
              <a:ext cx="493353" cy="43444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6090546" y="4685218"/>
              <a:ext cx="3674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/>
                  </a:solidFill>
                  <a:latin typeface="+mj-ea"/>
                  <a:ea typeface="+mj-ea"/>
                </a:rPr>
                <a:t>+1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654" y="1309637"/>
              <a:ext cx="924440" cy="1837467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150841" y="1337622"/>
              <a:ext cx="924440" cy="1837467"/>
            </a:xfrm>
            <a:prstGeom prst="rect">
              <a:avLst/>
            </a:prstGeom>
          </p:spPr>
        </p:pic>
        <p:grpSp>
          <p:nvGrpSpPr>
            <p:cNvPr id="2" name="그룹 1"/>
            <p:cNvGrpSpPr/>
            <p:nvPr/>
          </p:nvGrpSpPr>
          <p:grpSpPr>
            <a:xfrm>
              <a:off x="4755036" y="2037952"/>
              <a:ext cx="2671019" cy="461665"/>
              <a:chOff x="4808106" y="23004"/>
              <a:chExt cx="2671019" cy="46166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808106" y="23004"/>
                <a:ext cx="26710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업그레이드 실패</a:t>
                </a:r>
              </a:p>
            </p:txBody>
          </p:sp>
          <p:cxnSp>
            <p:nvCxnSpPr>
              <p:cNvPr id="60" name="직선 연결선 59"/>
              <p:cNvCxnSpPr/>
              <p:nvPr/>
            </p:nvCxnSpPr>
            <p:spPr>
              <a:xfrm flipV="1">
                <a:off x="5030971" y="71273"/>
                <a:ext cx="2440062" cy="136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/>
              <p:cNvCxnSpPr/>
              <p:nvPr/>
            </p:nvCxnSpPr>
            <p:spPr>
              <a:xfrm flipV="1">
                <a:off x="5030971" y="472745"/>
                <a:ext cx="2440062" cy="136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95365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그림 1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2" y="577324"/>
            <a:ext cx="10031736" cy="563767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165053" y="521732"/>
            <a:ext cx="10031735" cy="5693262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80" y="2167753"/>
            <a:ext cx="1501527" cy="298451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0180" y="2195564"/>
            <a:ext cx="1501527" cy="298451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26" y="3016144"/>
            <a:ext cx="1219200" cy="121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71607" y="1789920"/>
            <a:ext cx="2671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업그레이드 성공</a:t>
            </a:r>
          </a:p>
        </p:txBody>
      </p:sp>
      <p:cxnSp>
        <p:nvCxnSpPr>
          <p:cNvPr id="21" name="직선 연결선 20"/>
          <p:cNvCxnSpPr/>
          <p:nvPr/>
        </p:nvCxnSpPr>
        <p:spPr>
          <a:xfrm flipV="1">
            <a:off x="4994472" y="1838189"/>
            <a:ext cx="2440062" cy="1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그림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45" y="3206734"/>
            <a:ext cx="900000" cy="9000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306698" y="3047717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j-ea"/>
                <a:ea typeface="+mj-ea"/>
              </a:rPr>
              <a:t>+11</a:t>
            </a:r>
            <a:endParaRPr lang="ko-KR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543" y="4202597"/>
            <a:ext cx="2069841" cy="5206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65824" y="4301294"/>
            <a:ext cx="1859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발카라스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61" y="5141497"/>
            <a:ext cx="1216802" cy="48672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71831" y="5230968"/>
            <a:ext cx="1168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확 인</a:t>
            </a:r>
          </a:p>
        </p:txBody>
      </p:sp>
      <p:cxnSp>
        <p:nvCxnSpPr>
          <p:cNvPr id="139" name="직선 연결선 138"/>
          <p:cNvCxnSpPr/>
          <p:nvPr/>
        </p:nvCxnSpPr>
        <p:spPr>
          <a:xfrm flipV="1">
            <a:off x="4994472" y="2239661"/>
            <a:ext cx="2440062" cy="1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268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165052" y="521732"/>
            <a:ext cx="10031736" cy="5693262"/>
            <a:chOff x="1165052" y="521732"/>
            <a:chExt cx="10031736" cy="5693262"/>
          </a:xfrm>
        </p:grpSpPr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052" y="577324"/>
              <a:ext cx="10031736" cy="5637670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1165053" y="521732"/>
              <a:ext cx="10031735" cy="5693262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380" y="2167753"/>
              <a:ext cx="1501527" cy="2984517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180180" y="2195564"/>
              <a:ext cx="1501527" cy="2984517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426" y="3016144"/>
              <a:ext cx="1219200" cy="1219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771607" y="1789920"/>
              <a:ext cx="2671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업그레이드 실패</a:t>
              </a:r>
            </a:p>
          </p:txBody>
        </p:sp>
        <p:cxnSp>
          <p:nvCxnSpPr>
            <p:cNvPr id="21" name="직선 연결선 20"/>
            <p:cNvCxnSpPr/>
            <p:nvPr/>
          </p:nvCxnSpPr>
          <p:spPr>
            <a:xfrm flipV="1">
              <a:off x="4994472" y="1838189"/>
              <a:ext cx="2440062" cy="13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45" y="3206734"/>
              <a:ext cx="900000" cy="90000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306698" y="3047717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+mj-ea"/>
                  <a:ea typeface="+mj-ea"/>
                </a:rPr>
                <a:t>+10</a:t>
              </a:r>
              <a:endParaRPr lang="ko-KR" altLang="en-US" sz="3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543" y="4202597"/>
              <a:ext cx="2069841" cy="5206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265824" y="4301294"/>
              <a:ext cx="1859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발카라스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3761" y="5141497"/>
              <a:ext cx="1216802" cy="48672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571831" y="5230968"/>
              <a:ext cx="116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확 인</a:t>
              </a:r>
            </a:p>
          </p:txBody>
        </p:sp>
        <p:cxnSp>
          <p:nvCxnSpPr>
            <p:cNvPr id="139" name="직선 연결선 138"/>
            <p:cNvCxnSpPr/>
            <p:nvPr/>
          </p:nvCxnSpPr>
          <p:spPr>
            <a:xfrm flipV="1">
              <a:off x="4994472" y="2239661"/>
              <a:ext cx="2440062" cy="13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8590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165735" y="583619"/>
            <a:ext cx="10030369" cy="5625079"/>
            <a:chOff x="1165735" y="583619"/>
            <a:chExt cx="10030369" cy="5625079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735" y="583619"/>
              <a:ext cx="10030369" cy="562507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962150" y="5015376"/>
              <a:ext cx="13151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>
                      <a:lumMod val="65000"/>
                    </a:schemeClr>
                  </a:solidFill>
                </a:rPr>
                <a:t>12345 / 23456</a:t>
              </a:r>
              <a:endParaRPr lang="ko-KR" altLang="en-US" sz="11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8312416" y="2511735"/>
              <a:ext cx="1231169" cy="143718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26706" y="3633325"/>
              <a:ext cx="11976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발카라스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7020" y="2633178"/>
              <a:ext cx="961556" cy="961556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209" y="2743649"/>
              <a:ext cx="740613" cy="740613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2351" y="5490518"/>
              <a:ext cx="525203" cy="525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819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200749" y="581469"/>
            <a:ext cx="9960340" cy="5629379"/>
            <a:chOff x="1200749" y="581469"/>
            <a:chExt cx="9960340" cy="5629379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749" y="581469"/>
              <a:ext cx="9960340" cy="562937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962150" y="4991100"/>
              <a:ext cx="13151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bg1">
                      <a:lumMod val="65000"/>
                    </a:schemeClr>
                  </a:solidFill>
                </a:rPr>
                <a:t>12345 / 23456</a:t>
              </a:r>
              <a:endParaRPr lang="ko-KR" altLang="en-US" sz="11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8280048" y="2495551"/>
              <a:ext cx="1231169" cy="143718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94338" y="3617141"/>
              <a:ext cx="11976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발카라스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652" y="2616994"/>
              <a:ext cx="961556" cy="961556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841" y="2727465"/>
              <a:ext cx="740613" cy="740613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2351" y="5466242"/>
              <a:ext cx="525203" cy="525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86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1200749" y="581469"/>
            <a:ext cx="9979140" cy="5680609"/>
            <a:chOff x="1200749" y="581469"/>
            <a:chExt cx="9979140" cy="5680609"/>
          </a:xfrm>
        </p:grpSpPr>
        <p:sp>
          <p:nvSpPr>
            <p:cNvPr id="10" name="직사각형 9"/>
            <p:cNvSpPr/>
            <p:nvPr/>
          </p:nvSpPr>
          <p:spPr>
            <a:xfrm>
              <a:off x="2443795" y="581469"/>
              <a:ext cx="8717294" cy="500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2443795" y="1081785"/>
              <a:ext cx="8717294" cy="467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99125" y="1081784"/>
              <a:ext cx="2880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dirty="0"/>
                <a:t>랭킹포인트 </a:t>
              </a:r>
              <a:r>
                <a:rPr lang="en-US" altLang="ko-KR" sz="1600" dirty="0"/>
                <a:t>: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1,234</a:t>
              </a:r>
              <a:endParaRPr lang="ko-KR" alt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3106708" y="1158028"/>
              <a:ext cx="1938312" cy="3295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443795" y="1543449"/>
              <a:ext cx="8717294" cy="4705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200749" y="581469"/>
              <a:ext cx="1243046" cy="5680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582912" y="657507"/>
              <a:ext cx="1323478" cy="4242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등급 랭킹</a:t>
              </a: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314226" y="753123"/>
              <a:ext cx="1038793" cy="3286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</a:rPr>
                <a:t>결투장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314226" y="1220993"/>
              <a:ext cx="1038793" cy="328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</a:rPr>
                <a:t>길드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314226" y="1688863"/>
              <a:ext cx="1038793" cy="328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>
                  <a:solidFill>
                    <a:schemeClr val="tx1"/>
                  </a:solidFill>
                </a:rPr>
                <a:t>초월던전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57240" y="1149936"/>
              <a:ext cx="2690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/>
                <a:t>내 랭킹 </a:t>
              </a:r>
              <a:r>
                <a:rPr lang="en-US" altLang="ko-KR" sz="1600" dirty="0"/>
                <a:t>: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1,234,567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위</a:t>
              </a:r>
              <a:endParaRPr lang="ko-KR" alt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63536" y="1081990"/>
              <a:ext cx="2229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dirty="0"/>
                <a:t>등급 </a:t>
              </a:r>
              <a:r>
                <a:rPr lang="en-US" altLang="ko-KR" sz="1600" dirty="0"/>
                <a:t>: </a:t>
              </a:r>
              <a:r>
                <a:rPr lang="ko-KR" altLang="en-US" sz="1600" b="1" dirty="0" err="1">
                  <a:solidFill>
                    <a:schemeClr val="accent2"/>
                  </a:solidFill>
                </a:rPr>
                <a:t>레전드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(</a:t>
              </a:r>
              <a:r>
                <a:rPr lang="ko-KR" altLang="en-US" sz="1600" b="1" dirty="0" err="1">
                  <a:solidFill>
                    <a:schemeClr val="accent2"/>
                  </a:solidFill>
                </a:rPr>
                <a:t>티어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2)</a:t>
              </a:r>
              <a:endParaRPr lang="ko-KR" alt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0982655" y="1688863"/>
              <a:ext cx="111526" cy="2340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1" name="그룹 100"/>
            <p:cNvGrpSpPr/>
            <p:nvPr/>
          </p:nvGrpSpPr>
          <p:grpSpPr>
            <a:xfrm>
              <a:off x="2534571" y="1622676"/>
              <a:ext cx="8357308" cy="661554"/>
              <a:chOff x="2534571" y="1622676"/>
              <a:chExt cx="8357308" cy="661554"/>
            </a:xfrm>
          </p:grpSpPr>
          <p:sp>
            <p:nvSpPr>
              <p:cNvPr id="13" name="직사각형 12"/>
              <p:cNvSpPr/>
              <p:nvPr/>
            </p:nvSpPr>
            <p:spPr>
              <a:xfrm>
                <a:off x="4493140" y="1629160"/>
                <a:ext cx="6398739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schemeClr val="tx1"/>
                    </a:solidFill>
                  </a:rPr>
                  <a:t>1</a:t>
                </a:r>
                <a:endParaRPr lang="ko-KR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829314" y="1622676"/>
                <a:ext cx="16184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/>
                  <a:t>레전드</a:t>
                </a:r>
                <a:r>
                  <a:rPr lang="en-US" altLang="ko-KR" sz="1200" dirty="0"/>
                  <a:t>(</a:t>
                </a:r>
                <a:r>
                  <a:rPr lang="ko-KR" altLang="en-US" sz="1200" dirty="0" err="1"/>
                  <a:t>티어</a:t>
                </a:r>
                <a:r>
                  <a:rPr lang="ko-KR" altLang="en-US" sz="1200" dirty="0"/>
                  <a:t> </a:t>
                </a:r>
                <a:r>
                  <a:rPr lang="en-US" altLang="ko-KR" sz="1200" dirty="0"/>
                  <a:t>2)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123,456 </a:t>
                </a:r>
                <a:r>
                  <a:rPr lang="ko-KR" altLang="en-US" sz="1200" b="1" dirty="0"/>
                  <a:t>포인트</a:t>
                </a:r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3214302" y="1629159"/>
                <a:ext cx="1278837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0" name="그림 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3289" y="1663462"/>
                <a:ext cx="495791" cy="595367"/>
              </a:xfrm>
              <a:prstGeom prst="rect">
                <a:avLst/>
              </a:prstGeom>
            </p:spPr>
          </p:pic>
          <p:pic>
            <p:nvPicPr>
              <p:cNvPr id="124" name="그림 1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1046" y="1626912"/>
                <a:ext cx="642095" cy="657318"/>
              </a:xfrm>
              <a:prstGeom prst="rect">
                <a:avLst/>
              </a:prstGeom>
            </p:spPr>
          </p:pic>
          <p:sp>
            <p:nvSpPr>
              <p:cNvPr id="149" name="직사각형 148"/>
              <p:cNvSpPr/>
              <p:nvPr/>
            </p:nvSpPr>
            <p:spPr>
              <a:xfrm>
                <a:off x="9720661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친구초대</a:t>
                </a:r>
              </a:p>
            </p:txBody>
          </p:sp>
        </p:grpSp>
        <p:sp>
          <p:nvSpPr>
            <p:cNvPr id="118" name="직사각형 117"/>
            <p:cNvSpPr/>
            <p:nvPr/>
          </p:nvSpPr>
          <p:spPr>
            <a:xfrm>
              <a:off x="3981590" y="657507"/>
              <a:ext cx="1323478" cy="42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>
                  <a:solidFill>
                    <a:schemeClr val="tx1"/>
                  </a:solidFill>
                </a:rPr>
                <a:t>버서커</a:t>
              </a:r>
              <a:r>
                <a:rPr lang="ko-KR" altLang="en-US" sz="1400" b="1" dirty="0">
                  <a:solidFill>
                    <a:schemeClr val="tx1"/>
                  </a:solidFill>
                </a:rPr>
                <a:t> 랭킹</a:t>
              </a:r>
            </a:p>
          </p:txBody>
        </p:sp>
        <p:sp>
          <p:nvSpPr>
            <p:cNvPr id="119" name="직사각형 118"/>
            <p:cNvSpPr/>
            <p:nvPr/>
          </p:nvSpPr>
          <p:spPr>
            <a:xfrm>
              <a:off x="5379041" y="657507"/>
              <a:ext cx="1323478" cy="42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>
                  <a:solidFill>
                    <a:schemeClr val="tx1"/>
                  </a:solidFill>
                </a:rPr>
                <a:t>데몬헌터</a:t>
              </a:r>
              <a:r>
                <a:rPr lang="ko-KR" altLang="en-US" sz="1400" b="1" dirty="0">
                  <a:solidFill>
                    <a:schemeClr val="tx1"/>
                  </a:solidFill>
                </a:rPr>
                <a:t> 랭킹</a:t>
              </a:r>
            </a:p>
          </p:txBody>
        </p:sp>
        <p:sp>
          <p:nvSpPr>
            <p:cNvPr id="120" name="직사각형 119"/>
            <p:cNvSpPr/>
            <p:nvPr/>
          </p:nvSpPr>
          <p:spPr>
            <a:xfrm>
              <a:off x="6778190" y="657507"/>
              <a:ext cx="1323478" cy="42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>
                  <a:solidFill>
                    <a:schemeClr val="tx1"/>
                  </a:solidFill>
                </a:rPr>
                <a:t>아칸</a:t>
              </a:r>
              <a:r>
                <a:rPr lang="ko-KR" altLang="en-US" sz="1400" b="1" dirty="0">
                  <a:solidFill>
                    <a:schemeClr val="tx1"/>
                  </a:solidFill>
                </a:rPr>
                <a:t> 랭킹</a:t>
              </a:r>
            </a:p>
          </p:txBody>
        </p:sp>
        <p:sp>
          <p:nvSpPr>
            <p:cNvPr id="121" name="직사각형 120"/>
            <p:cNvSpPr/>
            <p:nvPr/>
          </p:nvSpPr>
          <p:spPr>
            <a:xfrm>
              <a:off x="8177339" y="657507"/>
              <a:ext cx="1323478" cy="42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나이트 랭킹</a:t>
              </a:r>
            </a:p>
          </p:txBody>
        </p:sp>
        <p:grpSp>
          <p:nvGrpSpPr>
            <p:cNvPr id="125" name="그룹 124"/>
            <p:cNvGrpSpPr/>
            <p:nvPr/>
          </p:nvGrpSpPr>
          <p:grpSpPr>
            <a:xfrm>
              <a:off x="2534571" y="2316096"/>
              <a:ext cx="8357308" cy="655070"/>
              <a:chOff x="2534571" y="1622676"/>
              <a:chExt cx="8357308" cy="655070"/>
            </a:xfrm>
          </p:grpSpPr>
          <p:sp>
            <p:nvSpPr>
              <p:cNvPr id="126" name="직사각형 125"/>
              <p:cNvSpPr/>
              <p:nvPr/>
            </p:nvSpPr>
            <p:spPr>
              <a:xfrm>
                <a:off x="4493140" y="1629160"/>
                <a:ext cx="6398739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직사각형 126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schemeClr val="tx1"/>
                    </a:solidFill>
                  </a:rPr>
                  <a:t>2</a:t>
                </a:r>
                <a:endParaRPr lang="ko-KR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직사각형 127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7829314" y="1622676"/>
                <a:ext cx="16184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/>
                  <a:t>레전드</a:t>
                </a:r>
                <a:r>
                  <a:rPr lang="en-US" altLang="ko-KR" sz="1200" dirty="0"/>
                  <a:t>(</a:t>
                </a:r>
                <a:r>
                  <a:rPr lang="ko-KR" altLang="en-US" sz="1200" dirty="0" err="1"/>
                  <a:t>티어</a:t>
                </a:r>
                <a:r>
                  <a:rPr lang="ko-KR" altLang="en-US" sz="1200" dirty="0"/>
                  <a:t> </a:t>
                </a:r>
                <a:r>
                  <a:rPr lang="en-US" altLang="ko-KR" sz="1200" dirty="0"/>
                  <a:t>2)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123,456 </a:t>
                </a:r>
                <a:r>
                  <a:rPr lang="ko-KR" altLang="en-US" sz="1200" b="1" dirty="0"/>
                  <a:t>포인트</a:t>
                </a:r>
              </a:p>
            </p:txBody>
          </p:sp>
          <p:sp>
            <p:nvSpPr>
              <p:cNvPr id="130" name="직사각형 129"/>
              <p:cNvSpPr/>
              <p:nvPr/>
            </p:nvSpPr>
            <p:spPr>
              <a:xfrm>
                <a:off x="3214302" y="1629159"/>
                <a:ext cx="1278837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1" name="그림 13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3289" y="1663462"/>
                <a:ext cx="507356" cy="595367"/>
              </a:xfrm>
              <a:prstGeom prst="rect">
                <a:avLst/>
              </a:prstGeom>
            </p:spPr>
          </p:pic>
          <p:pic>
            <p:nvPicPr>
              <p:cNvPr id="132" name="그림 13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1046" y="1634523"/>
                <a:ext cx="642095" cy="642095"/>
              </a:xfrm>
              <a:prstGeom prst="rect">
                <a:avLst/>
              </a:prstGeom>
            </p:spPr>
          </p:pic>
          <p:sp>
            <p:nvSpPr>
              <p:cNvPr id="150" name="직사각형 149"/>
              <p:cNvSpPr/>
              <p:nvPr/>
            </p:nvSpPr>
            <p:spPr>
              <a:xfrm>
                <a:off x="9720661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친구초대</a:t>
                </a:r>
              </a:p>
            </p:txBody>
          </p:sp>
        </p:grpSp>
        <p:grpSp>
          <p:nvGrpSpPr>
            <p:cNvPr id="133" name="그룹 132"/>
            <p:cNvGrpSpPr/>
            <p:nvPr/>
          </p:nvGrpSpPr>
          <p:grpSpPr>
            <a:xfrm>
              <a:off x="2534571" y="3001896"/>
              <a:ext cx="8357308" cy="661554"/>
              <a:chOff x="2534571" y="1622676"/>
              <a:chExt cx="8357308" cy="661554"/>
            </a:xfrm>
          </p:grpSpPr>
          <p:sp>
            <p:nvSpPr>
              <p:cNvPr id="134" name="직사각형 133"/>
              <p:cNvSpPr/>
              <p:nvPr/>
            </p:nvSpPr>
            <p:spPr>
              <a:xfrm>
                <a:off x="4493140" y="1629160"/>
                <a:ext cx="6398739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직사각형 134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schemeClr val="tx1"/>
                    </a:solidFill>
                  </a:rPr>
                  <a:t>3</a:t>
                </a:r>
                <a:endParaRPr lang="ko-KR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직사각형 135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7829314" y="1622676"/>
                <a:ext cx="16184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/>
                  <a:t>레전드</a:t>
                </a:r>
                <a:r>
                  <a:rPr lang="en-US" altLang="ko-KR" sz="1200" dirty="0"/>
                  <a:t>(</a:t>
                </a:r>
                <a:r>
                  <a:rPr lang="ko-KR" altLang="en-US" sz="1200" dirty="0" err="1"/>
                  <a:t>티어</a:t>
                </a:r>
                <a:r>
                  <a:rPr lang="ko-KR" altLang="en-US" sz="1200" dirty="0"/>
                  <a:t> </a:t>
                </a:r>
                <a:r>
                  <a:rPr lang="en-US" altLang="ko-KR" sz="1200" dirty="0"/>
                  <a:t>2)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123,456 </a:t>
                </a:r>
                <a:r>
                  <a:rPr lang="ko-KR" altLang="en-US" sz="1200" b="1" dirty="0"/>
                  <a:t>포인트</a:t>
                </a:r>
              </a:p>
            </p:txBody>
          </p:sp>
          <p:sp>
            <p:nvSpPr>
              <p:cNvPr id="138" name="직사각형 137"/>
              <p:cNvSpPr/>
              <p:nvPr/>
            </p:nvSpPr>
            <p:spPr>
              <a:xfrm>
                <a:off x="3214302" y="1629159"/>
                <a:ext cx="1278837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9" name="그림 13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3289" y="1663462"/>
                <a:ext cx="507356" cy="595367"/>
              </a:xfrm>
              <a:prstGeom prst="rect">
                <a:avLst/>
              </a:prstGeom>
            </p:spPr>
          </p:pic>
          <p:pic>
            <p:nvPicPr>
              <p:cNvPr id="140" name="그림 13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1046" y="1626912"/>
                <a:ext cx="642095" cy="657318"/>
              </a:xfrm>
              <a:prstGeom prst="rect">
                <a:avLst/>
              </a:prstGeom>
            </p:spPr>
          </p:pic>
          <p:sp>
            <p:nvSpPr>
              <p:cNvPr id="151" name="직사각형 150"/>
              <p:cNvSpPr/>
              <p:nvPr/>
            </p:nvSpPr>
            <p:spPr>
              <a:xfrm>
                <a:off x="9720660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친구초대</a:t>
                </a:r>
              </a:p>
            </p:txBody>
          </p:sp>
        </p:grpSp>
        <p:sp>
          <p:nvSpPr>
            <p:cNvPr id="2" name="이등변 삼각형 1"/>
            <p:cNvSpPr/>
            <p:nvPr/>
          </p:nvSpPr>
          <p:spPr>
            <a:xfrm rot="10800000">
              <a:off x="4693202" y="1226294"/>
              <a:ext cx="279445" cy="208838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9576488" y="657507"/>
              <a:ext cx="1323478" cy="42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친구 랭킹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8775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1200749" y="581469"/>
            <a:ext cx="9979140" cy="5680609"/>
            <a:chOff x="1200749" y="581469"/>
            <a:chExt cx="9979140" cy="5680609"/>
          </a:xfrm>
        </p:grpSpPr>
        <p:sp>
          <p:nvSpPr>
            <p:cNvPr id="24" name="직사각형 23"/>
            <p:cNvSpPr/>
            <p:nvPr/>
          </p:nvSpPr>
          <p:spPr>
            <a:xfrm>
              <a:off x="2443795" y="1081785"/>
              <a:ext cx="8717294" cy="467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99125" y="1081784"/>
              <a:ext cx="2880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dirty="0"/>
                <a:t>랭킹포인트 </a:t>
              </a:r>
              <a:r>
                <a:rPr lang="en-US" altLang="ko-KR" sz="1600" dirty="0"/>
                <a:t>: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1,234</a:t>
              </a:r>
              <a:endParaRPr lang="ko-KR" alt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3106708" y="1158028"/>
              <a:ext cx="1938312" cy="3295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443795" y="1543449"/>
              <a:ext cx="8717294" cy="4705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200749" y="581469"/>
              <a:ext cx="1243046" cy="5680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314226" y="753123"/>
              <a:ext cx="1038793" cy="3286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</a:rPr>
                <a:t>결투장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314226" y="1220993"/>
              <a:ext cx="1038793" cy="328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</a:rPr>
                <a:t>길드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314226" y="1688863"/>
              <a:ext cx="1038793" cy="328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>
                  <a:solidFill>
                    <a:schemeClr val="tx1"/>
                  </a:solidFill>
                </a:rPr>
                <a:t>초월던전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57240" y="1149936"/>
              <a:ext cx="2690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/>
                <a:t>내 랭킹 </a:t>
              </a:r>
              <a:r>
                <a:rPr lang="en-US" altLang="ko-KR" sz="1600" dirty="0"/>
                <a:t>: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1,234,567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위</a:t>
              </a:r>
              <a:endParaRPr lang="ko-KR" alt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63536" y="1081990"/>
              <a:ext cx="2229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dirty="0"/>
                <a:t>등급 </a:t>
              </a:r>
              <a:r>
                <a:rPr lang="en-US" altLang="ko-KR" sz="1600" dirty="0"/>
                <a:t>: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            -</a:t>
              </a:r>
              <a:endParaRPr lang="ko-KR" alt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0982655" y="1688863"/>
              <a:ext cx="111526" cy="2340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1" name="그룹 100"/>
            <p:cNvGrpSpPr/>
            <p:nvPr/>
          </p:nvGrpSpPr>
          <p:grpSpPr>
            <a:xfrm>
              <a:off x="2534571" y="1622676"/>
              <a:ext cx="8357308" cy="661554"/>
              <a:chOff x="2534571" y="1622676"/>
              <a:chExt cx="8357308" cy="661554"/>
            </a:xfrm>
          </p:grpSpPr>
          <p:sp>
            <p:nvSpPr>
              <p:cNvPr id="13" name="직사각형 12"/>
              <p:cNvSpPr/>
              <p:nvPr/>
            </p:nvSpPr>
            <p:spPr>
              <a:xfrm>
                <a:off x="4493140" y="1629160"/>
                <a:ext cx="6398739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schemeClr val="tx1"/>
                    </a:solidFill>
                  </a:rPr>
                  <a:t>1</a:t>
                </a:r>
                <a:endParaRPr lang="ko-KR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829314" y="1622676"/>
                <a:ext cx="16184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/>
                  <a:t>레전드</a:t>
                </a:r>
                <a:r>
                  <a:rPr lang="en-US" altLang="ko-KR" sz="1200" dirty="0"/>
                  <a:t>(</a:t>
                </a:r>
                <a:r>
                  <a:rPr lang="ko-KR" altLang="en-US" sz="1200" dirty="0" err="1"/>
                  <a:t>티어</a:t>
                </a:r>
                <a:r>
                  <a:rPr lang="en-US" altLang="ko-KR" sz="1200" dirty="0"/>
                  <a:t>2)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123,456 </a:t>
                </a:r>
                <a:r>
                  <a:rPr lang="ko-KR" altLang="en-US" sz="1200" b="1" dirty="0"/>
                  <a:t>포인트</a:t>
                </a:r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3214302" y="1629159"/>
                <a:ext cx="1278837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0" name="그림 9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3289" y="1663462"/>
                <a:ext cx="507356" cy="595367"/>
              </a:xfrm>
              <a:prstGeom prst="rect">
                <a:avLst/>
              </a:prstGeom>
            </p:spPr>
          </p:pic>
          <p:pic>
            <p:nvPicPr>
              <p:cNvPr id="124" name="그림 1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1046" y="1626912"/>
                <a:ext cx="642095" cy="657318"/>
              </a:xfrm>
              <a:prstGeom prst="rect">
                <a:avLst/>
              </a:prstGeom>
            </p:spPr>
          </p:pic>
        </p:grpSp>
        <p:grpSp>
          <p:nvGrpSpPr>
            <p:cNvPr id="125" name="그룹 124"/>
            <p:cNvGrpSpPr/>
            <p:nvPr/>
          </p:nvGrpSpPr>
          <p:grpSpPr>
            <a:xfrm>
              <a:off x="2534571" y="2316096"/>
              <a:ext cx="8357308" cy="655070"/>
              <a:chOff x="2534571" y="1622676"/>
              <a:chExt cx="8357308" cy="655070"/>
            </a:xfrm>
          </p:grpSpPr>
          <p:sp>
            <p:nvSpPr>
              <p:cNvPr id="126" name="직사각형 125"/>
              <p:cNvSpPr/>
              <p:nvPr/>
            </p:nvSpPr>
            <p:spPr>
              <a:xfrm>
                <a:off x="4493140" y="1629160"/>
                <a:ext cx="6398739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직사각형 126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schemeClr val="tx1"/>
                    </a:solidFill>
                  </a:rPr>
                  <a:t>2</a:t>
                </a:r>
                <a:endParaRPr lang="ko-KR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직사각형 127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7829314" y="1622676"/>
                <a:ext cx="16184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/>
                  <a:t>마스터</a:t>
                </a:r>
                <a:r>
                  <a:rPr lang="en-US" altLang="ko-KR" sz="1200" dirty="0"/>
                  <a:t>(</a:t>
                </a:r>
                <a:r>
                  <a:rPr lang="ko-KR" altLang="en-US" sz="1200" dirty="0" err="1"/>
                  <a:t>티어</a:t>
                </a:r>
                <a:r>
                  <a:rPr lang="en-US" altLang="ko-KR" sz="1200" dirty="0"/>
                  <a:t>3)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123,456 </a:t>
                </a:r>
                <a:r>
                  <a:rPr lang="ko-KR" altLang="en-US" sz="1200" b="1" dirty="0"/>
                  <a:t>포인트</a:t>
                </a:r>
              </a:p>
            </p:txBody>
          </p:sp>
          <p:sp>
            <p:nvSpPr>
              <p:cNvPr id="130" name="직사각형 129"/>
              <p:cNvSpPr/>
              <p:nvPr/>
            </p:nvSpPr>
            <p:spPr>
              <a:xfrm>
                <a:off x="3214302" y="1629159"/>
                <a:ext cx="1278837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1" name="그림 1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1064" y="1663462"/>
                <a:ext cx="511806" cy="595366"/>
              </a:xfrm>
              <a:prstGeom prst="rect">
                <a:avLst/>
              </a:prstGeom>
            </p:spPr>
          </p:pic>
          <p:pic>
            <p:nvPicPr>
              <p:cNvPr id="132" name="그림 13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1046" y="1634523"/>
                <a:ext cx="642095" cy="642095"/>
              </a:xfrm>
              <a:prstGeom prst="rect">
                <a:avLst/>
              </a:prstGeom>
            </p:spPr>
          </p:pic>
        </p:grpSp>
        <p:grpSp>
          <p:nvGrpSpPr>
            <p:cNvPr id="133" name="그룹 132"/>
            <p:cNvGrpSpPr/>
            <p:nvPr/>
          </p:nvGrpSpPr>
          <p:grpSpPr>
            <a:xfrm>
              <a:off x="2534571" y="3001896"/>
              <a:ext cx="8357308" cy="661554"/>
              <a:chOff x="2534571" y="1622676"/>
              <a:chExt cx="8357308" cy="661554"/>
            </a:xfrm>
          </p:grpSpPr>
          <p:sp>
            <p:nvSpPr>
              <p:cNvPr id="134" name="직사각형 133"/>
              <p:cNvSpPr/>
              <p:nvPr/>
            </p:nvSpPr>
            <p:spPr>
              <a:xfrm>
                <a:off x="4493140" y="1629160"/>
                <a:ext cx="6398739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직사각형 134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schemeClr val="tx1"/>
                    </a:solidFill>
                  </a:rPr>
                  <a:t>3</a:t>
                </a:r>
                <a:endParaRPr lang="ko-KR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직사각형 135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7829314" y="1622676"/>
                <a:ext cx="1618406" cy="610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 err="1"/>
                  <a:t>루키</a:t>
                </a:r>
                <a:r>
                  <a:rPr lang="en-US" altLang="ko-KR" sz="1200" dirty="0"/>
                  <a:t>(</a:t>
                </a:r>
                <a:r>
                  <a:rPr lang="ko-KR" altLang="en-US" sz="1200" dirty="0" err="1"/>
                  <a:t>티어</a:t>
                </a:r>
                <a:r>
                  <a:rPr lang="en-US" altLang="ko-KR" sz="1200" dirty="0"/>
                  <a:t>6)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123,456 </a:t>
                </a:r>
                <a:r>
                  <a:rPr lang="ko-KR" altLang="en-US" sz="1200" b="1" dirty="0"/>
                  <a:t>포인트</a:t>
                </a:r>
              </a:p>
            </p:txBody>
          </p:sp>
          <p:sp>
            <p:nvSpPr>
              <p:cNvPr id="138" name="직사각형 137"/>
              <p:cNvSpPr/>
              <p:nvPr/>
            </p:nvSpPr>
            <p:spPr>
              <a:xfrm>
                <a:off x="3214302" y="1629159"/>
                <a:ext cx="1278837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9" name="그림 13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1064" y="1663462"/>
                <a:ext cx="511806" cy="595367"/>
              </a:xfrm>
              <a:prstGeom prst="rect">
                <a:avLst/>
              </a:prstGeom>
            </p:spPr>
          </p:pic>
          <p:pic>
            <p:nvPicPr>
              <p:cNvPr id="140" name="그림 13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1046" y="1626912"/>
                <a:ext cx="642095" cy="657318"/>
              </a:xfrm>
              <a:prstGeom prst="rect">
                <a:avLst/>
              </a:prstGeom>
            </p:spPr>
          </p:pic>
        </p:grpSp>
        <p:sp>
          <p:nvSpPr>
            <p:cNvPr id="2" name="이등변 삼각형 1"/>
            <p:cNvSpPr/>
            <p:nvPr/>
          </p:nvSpPr>
          <p:spPr>
            <a:xfrm rot="10800000">
              <a:off x="4693202" y="1226294"/>
              <a:ext cx="279445" cy="208838"/>
            </a:xfrm>
            <a:prstGeom prst="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2443795" y="581469"/>
              <a:ext cx="8717294" cy="500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2582912" y="657507"/>
              <a:ext cx="1323478" cy="4242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등급 랭킹</a:t>
              </a: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3981590" y="657507"/>
              <a:ext cx="1323478" cy="4242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>
                  <a:solidFill>
                    <a:schemeClr val="tx1"/>
                  </a:solidFill>
                </a:rPr>
                <a:t>버서커</a:t>
              </a:r>
              <a:r>
                <a:rPr lang="ko-KR" altLang="en-US" sz="1400" b="1" dirty="0">
                  <a:solidFill>
                    <a:schemeClr val="tx1"/>
                  </a:solidFill>
                </a:rPr>
                <a:t> 랭킹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5379041" y="657507"/>
              <a:ext cx="1323478" cy="42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>
                  <a:solidFill>
                    <a:schemeClr val="tx1"/>
                  </a:solidFill>
                </a:rPr>
                <a:t>데몬헌터</a:t>
              </a:r>
              <a:r>
                <a:rPr lang="ko-KR" altLang="en-US" sz="1400" b="1" dirty="0">
                  <a:solidFill>
                    <a:schemeClr val="tx1"/>
                  </a:solidFill>
                </a:rPr>
                <a:t> 랭킹</a:t>
              </a: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6778190" y="657507"/>
              <a:ext cx="1323478" cy="42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>
                  <a:solidFill>
                    <a:schemeClr val="tx1"/>
                  </a:solidFill>
                </a:rPr>
                <a:t>아칸</a:t>
              </a:r>
              <a:r>
                <a:rPr lang="ko-KR" altLang="en-US" sz="1400" b="1" dirty="0">
                  <a:solidFill>
                    <a:schemeClr val="tx1"/>
                  </a:solidFill>
                </a:rPr>
                <a:t> 랭킹</a:t>
              </a: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8177339" y="657507"/>
              <a:ext cx="1323478" cy="42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나이트 랭킹</a:t>
              </a: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9576488" y="657507"/>
              <a:ext cx="1323478" cy="4242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친구 랭킹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7958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1153173" y="577324"/>
            <a:ext cx="10055493" cy="5637670"/>
            <a:chOff x="1153173" y="577324"/>
            <a:chExt cx="10055493" cy="563767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173" y="577324"/>
              <a:ext cx="10055493" cy="5637670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1313654" y="1692753"/>
              <a:ext cx="2601121" cy="417725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altLang="ko-KR" sz="1000" dirty="0">
                <a:solidFill>
                  <a:srgbClr val="FFC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00" dirty="0" err="1">
                  <a:solidFill>
                    <a:srgbClr val="FFC000"/>
                  </a:solidFill>
                </a:rPr>
                <a:t>네팔렘의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차원 균열은 종류를 예측할 수 없는 괴물들이 뒤엉켜 있고 무작위로 지형이 생성되는 또 다른 세계입니다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>
                  <a:solidFill>
                    <a:srgbClr val="FFC000"/>
                  </a:solidFill>
                </a:rPr>
                <a:t>균열 안에서는 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수정탑을</a:t>
              </a:r>
              <a:r>
                <a:rPr lang="ko-KR" altLang="en-US" sz="1000" dirty="0">
                  <a:solidFill>
                    <a:srgbClr val="FFC000"/>
                  </a:solidFill>
                </a:rPr>
                <a:t> 볼 수 있는데</a:t>
              </a:r>
              <a:r>
                <a:rPr lang="en-US" altLang="ko-KR" sz="1000" dirty="0">
                  <a:solidFill>
                    <a:srgbClr val="FFC000"/>
                  </a:solidFill>
                </a:rPr>
                <a:t>, </a:t>
              </a:r>
              <a:r>
                <a:rPr lang="ko-KR" altLang="en-US" sz="1000" dirty="0">
                  <a:solidFill>
                    <a:srgbClr val="FFC000"/>
                  </a:solidFill>
                </a:rPr>
                <a:t>이것을 이용하면 기존의 규칙을 뒤흔드는 방식으로 영웅의 능력을 강화시킬 수 있습니다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네팔렘의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차원 균열에서 괴물들을 충분히 처치하면 강력한 능력을 갖춘 균열 수호자가 소환됩니다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>
                  <a:solidFill>
                    <a:srgbClr val="FFC000"/>
                  </a:solidFill>
                </a:rPr>
                <a:t>물론 엄청난 보물도 가지고 있죠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>
                  <a:solidFill>
                    <a:srgbClr val="FFC000"/>
                  </a:solidFill>
                </a:rPr>
                <a:t>균열을 열려면 모험 모드의 마을 어디에나 있는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네팔렘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첨탑을 클릭하세요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>
                  <a:solidFill>
                    <a:srgbClr val="FFC000"/>
                  </a:solidFill>
                </a:rPr>
                <a:t>그러면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네팔렘의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차원 균열과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대균열을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선택할 수 있는 창이 열립니다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네팔렘의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차원 균열은 계속 열 수 있지만</a:t>
              </a:r>
              <a:r>
                <a:rPr lang="en-US" altLang="ko-KR" sz="1000" dirty="0">
                  <a:solidFill>
                    <a:srgbClr val="FFC000"/>
                  </a:solidFill>
                </a:rPr>
                <a:t>,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대균열을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열려면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대균열석</a:t>
              </a:r>
              <a:r>
                <a:rPr lang="ko-KR" altLang="en-US" sz="1000" dirty="0">
                  <a:solidFill>
                    <a:srgbClr val="FFC000"/>
                  </a:solidFill>
                </a:rPr>
                <a:t> 한 개가 필요합니다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네팔렘의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차원 균열 수호자를 처치하면 이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대균열석을</a:t>
              </a:r>
              <a:r>
                <a:rPr lang="ko-KR" altLang="en-US" sz="1000" dirty="0">
                  <a:solidFill>
                    <a:srgbClr val="FFC000"/>
                  </a:solidFill>
                </a:rPr>
                <a:t> 획득할 수 있습니다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85555" y="1266221"/>
              <a:ext cx="1990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초월 </a:t>
              </a:r>
              <a:r>
                <a:rPr lang="ko-KR" altLang="en-US" sz="2400" b="1" dirty="0" err="1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던전</a:t>
              </a:r>
              <a:endParaRPr lang="ko-KR" alt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14774" y="4717714"/>
              <a:ext cx="4492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초월던전으로</a:t>
              </a:r>
              <a:r>
                <a: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입장합니다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619633" y="1458084"/>
              <a:ext cx="1989161" cy="4450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err="1">
                  <a:solidFill>
                    <a:schemeClr val="accent2"/>
                  </a:solidFill>
                </a:rPr>
                <a:t>네팔람의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 </a:t>
              </a:r>
              <a:r>
                <a:rPr lang="ko-KR" altLang="en-US" sz="1600" b="1" dirty="0" err="1">
                  <a:solidFill>
                    <a:schemeClr val="accent2"/>
                  </a:solidFill>
                </a:rPr>
                <a:t>대균열</a:t>
              </a:r>
              <a:endParaRPr lang="ko-KR" alt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8407366" y="2577977"/>
              <a:ext cx="2601121" cy="91101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25</a:t>
              </a:r>
              <a:r>
                <a:rPr lang="ko-KR" altLang="en-US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고행 </a:t>
              </a:r>
              <a:r>
                <a:rPr lang="ko-KR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Ⅲ</a:t>
              </a:r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</a:t>
              </a:r>
              <a:endParaRPr lang="ko-KR" alt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8722374" y="2389026"/>
              <a:ext cx="1989161" cy="4450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accent2"/>
                  </a:solidFill>
                </a:rPr>
                <a:t>도전 난이도</a:t>
              </a: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8420096" y="3959236"/>
              <a:ext cx="2601121" cy="191077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ko-KR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8735104" y="3736703"/>
              <a:ext cx="1989161" cy="4450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accent2"/>
                  </a:solidFill>
                </a:rPr>
                <a:t>난이도 선택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420096" y="4356411"/>
              <a:ext cx="2601121" cy="132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dirty="0" err="1">
                  <a:solidFill>
                    <a:srgbClr val="FFC000"/>
                  </a:solidFill>
                </a:rPr>
                <a:t>초월던전</a:t>
              </a:r>
              <a:r>
                <a:rPr lang="ko-KR" altLang="en-US" sz="1100" dirty="0">
                  <a:solidFill>
                    <a:srgbClr val="FFC000"/>
                  </a:solidFill>
                </a:rPr>
                <a:t> 도전 난이도와 </a:t>
              </a:r>
              <a:r>
                <a:rPr lang="ko-KR" altLang="en-US" sz="1100" dirty="0" err="1">
                  <a:solidFill>
                    <a:srgbClr val="FFC000"/>
                  </a:solidFill>
                </a:rPr>
                <a:t>수호석</a:t>
              </a:r>
              <a:r>
                <a:rPr lang="ko-KR" altLang="en-US" sz="1100" dirty="0">
                  <a:solidFill>
                    <a:srgbClr val="FFC000"/>
                  </a:solidFill>
                </a:rPr>
                <a:t> 업그레이드 단계에 따라 </a:t>
              </a:r>
              <a:r>
                <a:rPr lang="ko-KR" altLang="en-US" sz="1100" dirty="0" err="1">
                  <a:solidFill>
                    <a:srgbClr val="FFC000"/>
                  </a:solidFill>
                </a:rPr>
                <a:t>수호석</a:t>
              </a:r>
              <a:r>
                <a:rPr lang="ko-KR" altLang="en-US" sz="1100" dirty="0">
                  <a:solidFill>
                    <a:srgbClr val="FFC000"/>
                  </a:solidFill>
                </a:rPr>
                <a:t> 업그레이드 확률이 결정됩니다</a:t>
              </a:r>
              <a:r>
                <a:rPr lang="en-US" altLang="ko-KR" sz="1100" dirty="0">
                  <a:solidFill>
                    <a:srgbClr val="FFC000"/>
                  </a:solidFill>
                </a:rPr>
                <a:t>. </a:t>
              </a:r>
              <a:r>
                <a:rPr lang="ko-KR" altLang="en-US" sz="1100" dirty="0" err="1">
                  <a:solidFill>
                    <a:srgbClr val="FFC000"/>
                  </a:solidFill>
                </a:rPr>
                <a:t>수호석</a:t>
              </a:r>
              <a:r>
                <a:rPr lang="ko-KR" altLang="en-US" sz="1100" dirty="0">
                  <a:solidFill>
                    <a:srgbClr val="FFC000"/>
                  </a:solidFill>
                </a:rPr>
                <a:t> 업그레이드 단계보다 높은 도전 난이도를 선택할 경우 성공확률이 증가합니다</a:t>
              </a:r>
              <a:r>
                <a:rPr lang="en-US" altLang="ko-KR" sz="1100" dirty="0">
                  <a:solidFill>
                    <a:srgbClr val="FFC000"/>
                  </a:solidFill>
                </a:rPr>
                <a:t>.</a:t>
              </a:r>
              <a:endParaRPr lang="ko-KR" altLang="en-US" sz="1100" dirty="0">
                <a:solidFill>
                  <a:srgbClr val="FFC000"/>
                </a:solidFill>
              </a:endParaRPr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68" y="1458084"/>
              <a:ext cx="2771775" cy="726127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297" y="5056268"/>
              <a:ext cx="2881547" cy="616330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0627" y="1622290"/>
              <a:ext cx="468953" cy="417483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039" y="1622290"/>
              <a:ext cx="468953" cy="417483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384" y="1622290"/>
              <a:ext cx="468953" cy="417483"/>
            </a:xfrm>
            <a:prstGeom prst="rect">
              <a:avLst/>
            </a:prstGeom>
          </p:spPr>
        </p:pic>
        <p:sp>
          <p:nvSpPr>
            <p:cNvPr id="11" name="이등변 삼각형 10"/>
            <p:cNvSpPr/>
            <p:nvPr/>
          </p:nvSpPr>
          <p:spPr>
            <a:xfrm rot="10800000">
              <a:off x="10515600" y="3064971"/>
              <a:ext cx="262005" cy="260739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9547" y="5151769"/>
              <a:ext cx="405453" cy="425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227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2443795" y="1081785"/>
            <a:ext cx="8717294" cy="467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2443795" y="1556160"/>
            <a:ext cx="8717294" cy="47059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2443795" y="581469"/>
            <a:ext cx="8717294" cy="500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1200749" y="581469"/>
            <a:ext cx="1243046" cy="5680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2582912" y="657507"/>
            <a:ext cx="1442414" cy="4242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</a:rPr>
              <a:t>전체 랭킹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1314226" y="753123"/>
            <a:ext cx="1038793" cy="328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</a:rPr>
              <a:t>결투장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1314226" y="1220993"/>
            <a:ext cx="1038793" cy="32866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chemeClr val="tx1"/>
                </a:solidFill>
              </a:rPr>
              <a:t>길드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314226" y="1688863"/>
            <a:ext cx="1038793" cy="328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>
                <a:solidFill>
                  <a:schemeClr val="tx1"/>
                </a:solidFill>
              </a:rPr>
              <a:t>초월던전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7272" y="1148826"/>
            <a:ext cx="2690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내 길드 </a:t>
            </a:r>
            <a:r>
              <a:rPr lang="en-US" altLang="ko-KR" sz="1600" dirty="0"/>
              <a:t>: </a:t>
            </a:r>
            <a:r>
              <a:rPr lang="en-US" altLang="ko-KR" sz="1600" b="1" dirty="0">
                <a:solidFill>
                  <a:schemeClr val="accent2"/>
                </a:solidFill>
              </a:rPr>
              <a:t>1,234,567</a:t>
            </a:r>
            <a:r>
              <a:rPr lang="ko-KR" altLang="en-US" sz="1600" b="1" dirty="0">
                <a:solidFill>
                  <a:schemeClr val="accent2"/>
                </a:solidFill>
              </a:rPr>
              <a:t>위</a:t>
            </a:r>
            <a:endParaRPr lang="ko-KR" alt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5247830" y="1081784"/>
            <a:ext cx="288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/>
              <a:t>길드레벨 </a:t>
            </a:r>
            <a:r>
              <a:rPr lang="en-US" altLang="ko-KR" sz="1600" dirty="0"/>
              <a:t>: </a:t>
            </a:r>
            <a:r>
              <a:rPr lang="en-US" altLang="ko-KR" sz="1600" b="1" dirty="0">
                <a:solidFill>
                  <a:schemeClr val="accent2"/>
                </a:solidFill>
              </a:rPr>
              <a:t>Lv. 50</a:t>
            </a:r>
            <a:endParaRPr lang="ko-KR" altLang="en-US" sz="1600" b="1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99125" y="1081784"/>
            <a:ext cx="288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 err="1"/>
              <a:t>길드원</a:t>
            </a:r>
            <a:r>
              <a:rPr lang="ko-KR" altLang="en-US" sz="1600" dirty="0"/>
              <a:t> </a:t>
            </a:r>
            <a:r>
              <a:rPr lang="en-US" altLang="ko-KR" sz="1600" dirty="0"/>
              <a:t>: </a:t>
            </a:r>
            <a:r>
              <a:rPr lang="en-US" altLang="ko-KR" sz="1600" b="1" dirty="0">
                <a:solidFill>
                  <a:schemeClr val="accent2"/>
                </a:solidFill>
              </a:rPr>
              <a:t>50 / 50</a:t>
            </a:r>
            <a:endParaRPr lang="ko-KR" altLang="en-US" sz="1600" b="1" dirty="0">
              <a:solidFill>
                <a:schemeClr val="accent2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0982655" y="1688863"/>
            <a:ext cx="111526" cy="23409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1" name="그룹 100"/>
          <p:cNvGrpSpPr/>
          <p:nvPr/>
        </p:nvGrpSpPr>
        <p:grpSpPr>
          <a:xfrm>
            <a:off x="2534571" y="1622676"/>
            <a:ext cx="8357309" cy="655070"/>
            <a:chOff x="2534571" y="1622676"/>
            <a:chExt cx="8357309" cy="655070"/>
          </a:xfrm>
        </p:grpSpPr>
        <p:sp>
          <p:nvSpPr>
            <p:cNvPr id="13" name="직사각형 12"/>
            <p:cNvSpPr/>
            <p:nvPr/>
          </p:nvSpPr>
          <p:spPr>
            <a:xfrm>
              <a:off x="3848015" y="1629160"/>
              <a:ext cx="7043865" cy="648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solidFill>
                    <a:schemeClr val="accent2"/>
                  </a:solidFill>
                </a:rPr>
                <a:t>Lv.32 </a:t>
              </a:r>
              <a:r>
                <a:rPr lang="ko-KR" altLang="en-US" sz="1400" b="1" dirty="0" err="1">
                  <a:solidFill>
                    <a:schemeClr val="accent2"/>
                  </a:solidFill>
                </a:rPr>
                <a:t>구렛나루는남겨줘</a:t>
              </a:r>
              <a:endParaRPr lang="en-US" altLang="ko-KR" sz="1400" b="1" dirty="0">
                <a:solidFill>
                  <a:schemeClr val="accent2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tx1"/>
                  </a:solidFill>
                </a:rPr>
                <a:t>Lv.50 </a:t>
              </a:r>
              <a:r>
                <a:rPr lang="ko-KR" altLang="en-US" sz="1200" b="1" dirty="0" err="1">
                  <a:solidFill>
                    <a:schemeClr val="tx1"/>
                  </a:solidFill>
                </a:rPr>
                <a:t>잘생겨서피곤해요</a:t>
              </a:r>
              <a:endParaRPr lang="en-US" altLang="ko-KR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2534571" y="1629159"/>
              <a:ext cx="679731" cy="64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ko-KR" sz="2800" dirty="0">
                  <a:solidFill>
                    <a:schemeClr val="tx1"/>
                  </a:solidFill>
                </a:rPr>
                <a:t>1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9977340" y="1715823"/>
              <a:ext cx="832573" cy="47301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일반가입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68354" y="1622676"/>
              <a:ext cx="1618406" cy="61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dirty="0" err="1"/>
                <a:t>길드원</a:t>
              </a:r>
              <a:endParaRPr lang="en-US" altLang="ko-KR" sz="1200" dirty="0"/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/>
                <a:t>35 / 50</a:t>
              </a:r>
              <a:endParaRPr lang="ko-KR" altLang="en-US" sz="1200" b="1" dirty="0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3214302" y="1629159"/>
              <a:ext cx="633713" cy="64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100" name="그림 9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887" y="1658872"/>
              <a:ext cx="478258" cy="602192"/>
            </a:xfrm>
            <a:prstGeom prst="rect">
              <a:avLst/>
            </a:prstGeom>
          </p:spPr>
        </p:pic>
      </p:grpSp>
      <p:grpSp>
        <p:nvGrpSpPr>
          <p:cNvPr id="39" name="그룹 38"/>
          <p:cNvGrpSpPr/>
          <p:nvPr/>
        </p:nvGrpSpPr>
        <p:grpSpPr>
          <a:xfrm>
            <a:off x="2534571" y="2331336"/>
            <a:ext cx="8357309" cy="655070"/>
            <a:chOff x="2534571" y="1622676"/>
            <a:chExt cx="8357309" cy="655070"/>
          </a:xfrm>
        </p:grpSpPr>
        <p:sp>
          <p:nvSpPr>
            <p:cNvPr id="40" name="직사각형 39"/>
            <p:cNvSpPr/>
            <p:nvPr/>
          </p:nvSpPr>
          <p:spPr>
            <a:xfrm>
              <a:off x="3848015" y="1629160"/>
              <a:ext cx="7043865" cy="648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solidFill>
                    <a:schemeClr val="accent2"/>
                  </a:solidFill>
                </a:rPr>
                <a:t>Lv.32 </a:t>
              </a:r>
              <a:r>
                <a:rPr lang="ko-KR" altLang="en-US" sz="1400" b="1" dirty="0" err="1">
                  <a:solidFill>
                    <a:schemeClr val="accent2"/>
                  </a:solidFill>
                </a:rPr>
                <a:t>구렛나루는남겨줘</a:t>
              </a:r>
              <a:endParaRPr lang="en-US" altLang="ko-KR" sz="1400" b="1" dirty="0">
                <a:solidFill>
                  <a:schemeClr val="accent2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tx1"/>
                  </a:solidFill>
                </a:rPr>
                <a:t>Lv.50 </a:t>
              </a:r>
              <a:r>
                <a:rPr lang="ko-KR" altLang="en-US" sz="1200" b="1" dirty="0" err="1">
                  <a:solidFill>
                    <a:schemeClr val="tx1"/>
                  </a:solidFill>
                </a:rPr>
                <a:t>잘생겨서피곤해요</a:t>
              </a:r>
              <a:endParaRPr lang="en-US" altLang="ko-KR" sz="1200" dirty="0">
                <a:solidFill>
                  <a:schemeClr val="tx1"/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2534571" y="1629159"/>
              <a:ext cx="679731" cy="64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ko-KR" sz="2800" dirty="0">
                  <a:solidFill>
                    <a:schemeClr val="tx1"/>
                  </a:solidFill>
                </a:rPr>
                <a:t>2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9977340" y="1715823"/>
              <a:ext cx="832573" cy="47301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>
                  <a:solidFill>
                    <a:schemeClr val="tx1"/>
                  </a:solidFill>
                </a:rPr>
                <a:t>자유가입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68354" y="1622676"/>
              <a:ext cx="1618406" cy="61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dirty="0" err="1"/>
                <a:t>길드원</a:t>
              </a:r>
              <a:endParaRPr lang="en-US" altLang="ko-KR" sz="1200" dirty="0"/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/>
                <a:t>35 / 50</a:t>
              </a:r>
              <a:endParaRPr lang="ko-KR" altLang="en-US" sz="1200" b="1" dirty="0"/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3214302" y="1629159"/>
              <a:ext cx="633713" cy="64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9542" y="1703984"/>
              <a:ext cx="597983" cy="484850"/>
            </a:xfrm>
            <a:prstGeom prst="rect">
              <a:avLst/>
            </a:prstGeom>
          </p:spPr>
        </p:pic>
      </p:grpSp>
      <p:grpSp>
        <p:nvGrpSpPr>
          <p:cNvPr id="46" name="그룹 45"/>
          <p:cNvGrpSpPr/>
          <p:nvPr/>
        </p:nvGrpSpPr>
        <p:grpSpPr>
          <a:xfrm>
            <a:off x="2534571" y="3039996"/>
            <a:ext cx="8357309" cy="655070"/>
            <a:chOff x="2534571" y="1622676"/>
            <a:chExt cx="8357309" cy="655070"/>
          </a:xfrm>
        </p:grpSpPr>
        <p:sp>
          <p:nvSpPr>
            <p:cNvPr id="47" name="직사각형 46"/>
            <p:cNvSpPr/>
            <p:nvPr/>
          </p:nvSpPr>
          <p:spPr>
            <a:xfrm>
              <a:off x="3848015" y="1629160"/>
              <a:ext cx="7043865" cy="648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solidFill>
                    <a:schemeClr val="accent2"/>
                  </a:solidFill>
                </a:rPr>
                <a:t>Lv.32 </a:t>
              </a:r>
              <a:r>
                <a:rPr lang="ko-KR" altLang="en-US" sz="1400" b="1" dirty="0" err="1">
                  <a:solidFill>
                    <a:schemeClr val="accent2"/>
                  </a:solidFill>
                </a:rPr>
                <a:t>구렛나루는남겨줘</a:t>
              </a:r>
              <a:endParaRPr lang="en-US" altLang="ko-KR" sz="1400" b="1" dirty="0">
                <a:solidFill>
                  <a:schemeClr val="accent2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tx1"/>
                  </a:solidFill>
                </a:rPr>
                <a:t>Lv.50 </a:t>
              </a:r>
              <a:r>
                <a:rPr lang="ko-KR" altLang="en-US" sz="1200" b="1" dirty="0" err="1">
                  <a:solidFill>
                    <a:schemeClr val="tx1"/>
                  </a:solidFill>
                </a:rPr>
                <a:t>잘생겨서피곤해요</a:t>
              </a:r>
              <a:endParaRPr lang="en-US" altLang="ko-KR" sz="1200" dirty="0">
                <a:solidFill>
                  <a:schemeClr val="tx1"/>
                </a:solidFill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2534571" y="1629159"/>
              <a:ext cx="679731" cy="64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ko-KR" sz="2800" dirty="0">
                  <a:solidFill>
                    <a:schemeClr val="tx1"/>
                  </a:solidFill>
                </a:rPr>
                <a:t>3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9977340" y="1715823"/>
              <a:ext cx="832573" cy="47301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가입불가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68354" y="1622676"/>
              <a:ext cx="16184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dirty="0" err="1"/>
                <a:t>길드원</a:t>
              </a:r>
              <a:endParaRPr lang="en-US" altLang="ko-KR" sz="1200" dirty="0"/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/>
                <a:t>50 / 50</a:t>
              </a:r>
              <a:endParaRPr lang="ko-KR" altLang="en-US" sz="1200" b="1" dirty="0"/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3214302" y="1629159"/>
              <a:ext cx="633713" cy="64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195" y="1676390"/>
              <a:ext cx="586506" cy="577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1182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200749" y="581469"/>
            <a:ext cx="9960340" cy="5680609"/>
            <a:chOff x="1200749" y="581469"/>
            <a:chExt cx="9960340" cy="5680609"/>
          </a:xfrm>
        </p:grpSpPr>
        <p:sp>
          <p:nvSpPr>
            <p:cNvPr id="25" name="직사각형 24"/>
            <p:cNvSpPr/>
            <p:nvPr/>
          </p:nvSpPr>
          <p:spPr>
            <a:xfrm>
              <a:off x="2443795" y="1081784"/>
              <a:ext cx="8717294" cy="5180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200749" y="581469"/>
              <a:ext cx="1243046" cy="5680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314226" y="753123"/>
              <a:ext cx="1038793" cy="328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</a:rPr>
                <a:t>결투장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314226" y="1220993"/>
              <a:ext cx="1038793" cy="328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</a:rPr>
                <a:t>길드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314226" y="1688863"/>
              <a:ext cx="1038793" cy="3286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>
                  <a:solidFill>
                    <a:schemeClr val="tx1"/>
                  </a:solidFill>
                </a:rPr>
                <a:t>초월던전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0982655" y="1688863"/>
              <a:ext cx="111526" cy="2340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3578807" y="1157823"/>
              <a:ext cx="7313073" cy="648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solidFill>
                    <a:srgbClr val="00B0F0"/>
                  </a:solidFill>
                </a:rPr>
                <a:t>Lv.50 </a:t>
              </a:r>
              <a:r>
                <a:rPr lang="en-US" altLang="ko-KR" sz="1400" b="1" dirty="0">
                  <a:solidFill>
                    <a:schemeClr val="accent2"/>
                  </a:solidFill>
                </a:rPr>
                <a:t>(GD Lv.200)</a:t>
              </a:r>
              <a:r>
                <a:rPr lang="ko-KR" altLang="en-US" sz="1400" b="1" dirty="0">
                  <a:solidFill>
                    <a:schemeClr val="tx1"/>
                  </a:solidFill>
                </a:rPr>
                <a:t> </a:t>
              </a:r>
              <a:r>
                <a:rPr lang="ko-KR" altLang="en-US" sz="1400" b="1" dirty="0" err="1">
                  <a:solidFill>
                    <a:schemeClr val="tx1"/>
                  </a:solidFill>
                </a:rPr>
                <a:t>잘생겨서피곤해요</a:t>
              </a:r>
              <a:endParaRPr lang="en-US" altLang="ko-KR" sz="1400" b="1" dirty="0">
                <a:solidFill>
                  <a:schemeClr val="accent2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b="1" dirty="0">
                  <a:solidFill>
                    <a:srgbClr val="00B0F0"/>
                  </a:solidFill>
                </a:rPr>
                <a:t>Lv.50 </a:t>
              </a:r>
              <a:r>
                <a:rPr lang="en-US" altLang="ko-KR" sz="1400" b="1" dirty="0">
                  <a:solidFill>
                    <a:schemeClr val="accent2"/>
                  </a:solidFill>
                </a:rPr>
                <a:t>(GD Lv.200)</a:t>
              </a:r>
              <a:r>
                <a:rPr lang="ko-KR" altLang="en-US" sz="1400" b="1" dirty="0">
                  <a:solidFill>
                    <a:schemeClr val="tx1"/>
                  </a:solidFill>
                </a:rPr>
                <a:t> </a:t>
              </a:r>
              <a:r>
                <a:rPr lang="ko-KR" altLang="en-US" sz="1400" b="1" dirty="0" err="1">
                  <a:solidFill>
                    <a:schemeClr val="tx1"/>
                  </a:solidFill>
                </a:rPr>
                <a:t>잘생겨서피곤해요</a:t>
              </a:r>
              <a:endParaRPr lang="en-US" altLang="ko-KR" sz="1400" b="1" dirty="0">
                <a:solidFill>
                  <a:schemeClr val="accent2"/>
                </a:solidFill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2534571" y="1157822"/>
              <a:ext cx="679731" cy="64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ko-KR" sz="2800" dirty="0">
                  <a:solidFill>
                    <a:schemeClr val="tx1"/>
                  </a:solidFill>
                </a:rPr>
                <a:t>1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29314" y="1151339"/>
              <a:ext cx="1618406" cy="61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200" dirty="0"/>
                <a:t>116</a:t>
              </a:r>
              <a:r>
                <a:rPr lang="ko-KR" altLang="en-US" sz="1200" dirty="0"/>
                <a:t>단계</a:t>
              </a:r>
              <a:r>
                <a:rPr lang="en-US" altLang="ko-KR" sz="1200" dirty="0"/>
                <a:t>(</a:t>
              </a:r>
              <a:r>
                <a:rPr lang="ko-KR" altLang="en-US" sz="1200" dirty="0"/>
                <a:t>고행 </a:t>
              </a:r>
              <a:r>
                <a:rPr lang="en-US" altLang="ko-KR" sz="1200" dirty="0" err="1"/>
                <a:t>ⅩⅣ</a:t>
              </a:r>
              <a:r>
                <a:rPr lang="en-US" altLang="ko-KR" sz="12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/>
                <a:t>3</a:t>
              </a:r>
              <a:r>
                <a:rPr lang="ko-KR" altLang="en-US" sz="1200" b="1" dirty="0"/>
                <a:t>분 </a:t>
              </a:r>
              <a:r>
                <a:rPr lang="en-US" altLang="ko-KR" sz="1200" b="1" dirty="0"/>
                <a:t>59</a:t>
              </a:r>
              <a:r>
                <a:rPr lang="ko-KR" altLang="en-US" sz="1200" b="1" dirty="0"/>
                <a:t>초 </a:t>
              </a:r>
              <a:r>
                <a:rPr lang="en-US" altLang="ko-KR" sz="1200" b="1" dirty="0"/>
                <a:t>057</a:t>
              </a:r>
              <a:endParaRPr lang="ko-KR" altLang="en-US" sz="1200" b="1" dirty="0"/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3214302" y="1157822"/>
              <a:ext cx="364505" cy="64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651" y="1167494"/>
              <a:ext cx="285967" cy="292747"/>
            </a:xfrm>
            <a:prstGeom prst="rect">
              <a:avLst/>
            </a:prstGeom>
          </p:spPr>
        </p:pic>
        <p:grpSp>
          <p:nvGrpSpPr>
            <p:cNvPr id="49" name="그룹 48"/>
            <p:cNvGrpSpPr/>
            <p:nvPr/>
          </p:nvGrpSpPr>
          <p:grpSpPr>
            <a:xfrm>
              <a:off x="2534571" y="1852379"/>
              <a:ext cx="8357309" cy="655070"/>
              <a:chOff x="2534571" y="1622676"/>
              <a:chExt cx="8357309" cy="655070"/>
            </a:xfrm>
          </p:grpSpPr>
          <p:sp>
            <p:nvSpPr>
              <p:cNvPr id="50" name="직사각형 49"/>
              <p:cNvSpPr/>
              <p:nvPr/>
            </p:nvSpPr>
            <p:spPr>
              <a:xfrm>
                <a:off x="3578807" y="1629160"/>
                <a:ext cx="7313073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  <a:r>
                  <a:rPr lang="ko-KR" altLang="en-US" sz="1400" b="1" dirty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endParaRPr lang="en-US" altLang="ko-KR" sz="1400" b="1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  <a:r>
                  <a:rPr lang="ko-KR" altLang="en-US" sz="1400" b="1" dirty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endParaRPr lang="en-US" altLang="ko-KR" sz="14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schemeClr val="tx1"/>
                    </a:solidFill>
                  </a:rPr>
                  <a:t>2</a:t>
                </a:r>
                <a:endParaRPr lang="ko-KR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829314" y="1622676"/>
                <a:ext cx="1618406" cy="610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/>
                  <a:t>116</a:t>
                </a:r>
                <a:r>
                  <a:rPr lang="ko-KR" altLang="en-US" sz="1200" dirty="0"/>
                  <a:t>단계</a:t>
                </a:r>
                <a:r>
                  <a:rPr lang="en-US" altLang="ko-KR" sz="1200" dirty="0"/>
                  <a:t>(</a:t>
                </a:r>
                <a:r>
                  <a:rPr lang="ko-KR" altLang="en-US" sz="1200" dirty="0"/>
                  <a:t>고행 </a:t>
                </a:r>
                <a:r>
                  <a:rPr lang="en-US" altLang="ko-KR" sz="1200" dirty="0" err="1"/>
                  <a:t>ⅩⅣ</a:t>
                </a:r>
                <a:r>
                  <a:rPr lang="en-US" altLang="ko-KR" sz="12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3</a:t>
                </a:r>
                <a:r>
                  <a:rPr lang="ko-KR" altLang="en-US" sz="1200" b="1" dirty="0"/>
                  <a:t>분 </a:t>
                </a:r>
                <a:r>
                  <a:rPr lang="en-US" altLang="ko-KR" sz="1200" b="1" dirty="0"/>
                  <a:t>59</a:t>
                </a:r>
                <a:r>
                  <a:rPr lang="ko-KR" altLang="en-US" sz="1200" b="1" dirty="0"/>
                  <a:t>초 </a:t>
                </a:r>
                <a:r>
                  <a:rPr lang="en-US" altLang="ko-KR" sz="1200" b="1" dirty="0"/>
                  <a:t>057</a:t>
                </a:r>
                <a:endParaRPr lang="ko-KR" altLang="en-US" sz="1200" b="1" dirty="0"/>
              </a:p>
            </p:txBody>
          </p:sp>
        </p:grpSp>
        <p:grpSp>
          <p:nvGrpSpPr>
            <p:cNvPr id="68" name="그룹 67"/>
            <p:cNvGrpSpPr/>
            <p:nvPr/>
          </p:nvGrpSpPr>
          <p:grpSpPr>
            <a:xfrm>
              <a:off x="2534571" y="2561039"/>
              <a:ext cx="8357309" cy="655070"/>
              <a:chOff x="2534571" y="1622676"/>
              <a:chExt cx="8357309" cy="655070"/>
            </a:xfrm>
          </p:grpSpPr>
          <p:sp>
            <p:nvSpPr>
              <p:cNvPr id="69" name="직사각형 68"/>
              <p:cNvSpPr/>
              <p:nvPr/>
            </p:nvSpPr>
            <p:spPr>
              <a:xfrm>
                <a:off x="3578807" y="1629160"/>
                <a:ext cx="7313073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  <a:r>
                  <a:rPr lang="ko-KR" altLang="en-US" sz="1400" b="1" dirty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endParaRPr lang="en-US" altLang="ko-KR" sz="1400" b="1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  <a:r>
                  <a:rPr lang="ko-KR" altLang="en-US" sz="1400" b="1" dirty="0">
                    <a:solidFill>
                      <a:schemeClr val="tx1"/>
                    </a:solidFill>
                  </a:rPr>
                  <a:t> 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endParaRPr lang="en-US" altLang="ko-KR" sz="14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schemeClr val="tx1"/>
                    </a:solidFill>
                  </a:rPr>
                  <a:t>3</a:t>
                </a:r>
                <a:endParaRPr lang="ko-KR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829314" y="1622676"/>
                <a:ext cx="1618406" cy="610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/>
                  <a:t>116</a:t>
                </a:r>
                <a:r>
                  <a:rPr lang="ko-KR" altLang="en-US" sz="1200" dirty="0"/>
                  <a:t>단계</a:t>
                </a:r>
                <a:r>
                  <a:rPr lang="en-US" altLang="ko-KR" sz="1200" dirty="0"/>
                  <a:t>(</a:t>
                </a:r>
                <a:r>
                  <a:rPr lang="ko-KR" altLang="en-US" sz="1200" dirty="0"/>
                  <a:t>고행 </a:t>
                </a:r>
                <a:r>
                  <a:rPr lang="en-US" altLang="ko-KR" sz="1200" dirty="0" err="1"/>
                  <a:t>ⅩⅣ</a:t>
                </a:r>
                <a:r>
                  <a:rPr lang="en-US" altLang="ko-KR" sz="12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4</a:t>
                </a:r>
                <a:r>
                  <a:rPr lang="ko-KR" altLang="en-US" sz="1200" b="1" dirty="0"/>
                  <a:t>분 </a:t>
                </a:r>
                <a:r>
                  <a:rPr lang="en-US" altLang="ko-KR" sz="1200" b="1" dirty="0"/>
                  <a:t>02</a:t>
                </a:r>
                <a:r>
                  <a:rPr lang="ko-KR" altLang="en-US" sz="1200" b="1" dirty="0"/>
                  <a:t>초 </a:t>
                </a:r>
                <a:r>
                  <a:rPr lang="en-US" altLang="ko-KR" sz="1200" b="1" dirty="0"/>
                  <a:t>647</a:t>
                </a:r>
                <a:endParaRPr lang="ko-KR" altLang="en-US" sz="1200" b="1" dirty="0"/>
              </a:p>
            </p:txBody>
          </p:sp>
        </p:grpSp>
        <p:sp>
          <p:nvSpPr>
            <p:cNvPr id="46" name="직사각형 45"/>
            <p:cNvSpPr/>
            <p:nvPr/>
          </p:nvSpPr>
          <p:spPr>
            <a:xfrm>
              <a:off x="2443795" y="581469"/>
              <a:ext cx="8717294" cy="500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4020881" y="657507"/>
              <a:ext cx="1323478" cy="4242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파티 랭킹</a:t>
              </a: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2606627" y="657507"/>
              <a:ext cx="1323478" cy="4242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전체 랭킹</a:t>
              </a:r>
            </a:p>
          </p:txBody>
        </p:sp>
        <p:pic>
          <p:nvPicPr>
            <p:cNvPr id="64" name="그림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651" y="1490648"/>
              <a:ext cx="285967" cy="292747"/>
            </a:xfrm>
            <a:prstGeom prst="rect">
              <a:avLst/>
            </a:prstGeom>
          </p:spPr>
        </p:pic>
        <p:sp>
          <p:nvSpPr>
            <p:cNvPr id="67" name="직사각형 66"/>
            <p:cNvSpPr/>
            <p:nvPr/>
          </p:nvSpPr>
          <p:spPr>
            <a:xfrm>
              <a:off x="3214302" y="1856810"/>
              <a:ext cx="364505" cy="64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651" y="1866482"/>
              <a:ext cx="285967" cy="292747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651" y="2189636"/>
              <a:ext cx="285967" cy="292747"/>
            </a:xfrm>
            <a:prstGeom prst="rect">
              <a:avLst/>
            </a:prstGeom>
          </p:spPr>
        </p:pic>
        <p:sp>
          <p:nvSpPr>
            <p:cNvPr id="78" name="직사각형 77"/>
            <p:cNvSpPr/>
            <p:nvPr/>
          </p:nvSpPr>
          <p:spPr>
            <a:xfrm>
              <a:off x="3214302" y="2572054"/>
              <a:ext cx="364505" cy="64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79" name="그림 7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651" y="2581726"/>
              <a:ext cx="285967" cy="292747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651" y="2904880"/>
              <a:ext cx="285967" cy="292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8592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200749" y="581469"/>
            <a:ext cx="9979140" cy="5680609"/>
            <a:chOff x="1200749" y="581469"/>
            <a:chExt cx="9979140" cy="5680609"/>
          </a:xfrm>
        </p:grpSpPr>
        <p:sp>
          <p:nvSpPr>
            <p:cNvPr id="24" name="직사각형 23"/>
            <p:cNvSpPr/>
            <p:nvPr/>
          </p:nvSpPr>
          <p:spPr>
            <a:xfrm>
              <a:off x="2443795" y="1081785"/>
              <a:ext cx="8717294" cy="467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443795" y="1556160"/>
              <a:ext cx="8717294" cy="4705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200749" y="581469"/>
              <a:ext cx="1243046" cy="5680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314226" y="753123"/>
              <a:ext cx="1038793" cy="328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</a:rPr>
                <a:t>결투장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314226" y="1220993"/>
              <a:ext cx="1038793" cy="328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</a:rPr>
                <a:t>길드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314226" y="1688863"/>
              <a:ext cx="1038793" cy="3286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>
                  <a:solidFill>
                    <a:schemeClr val="tx1"/>
                  </a:solidFill>
                </a:rPr>
                <a:t>초월던전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57272" y="1148826"/>
              <a:ext cx="2690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/>
                <a:t>내 랭킹 </a:t>
              </a:r>
              <a:r>
                <a:rPr lang="en-US" altLang="ko-KR" sz="1600" dirty="0"/>
                <a:t>:   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1,234,567 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위</a:t>
              </a:r>
              <a:endParaRPr lang="ko-KR" alt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47830" y="1081784"/>
              <a:ext cx="2880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dirty="0"/>
                <a:t>난이도 </a:t>
              </a:r>
              <a:r>
                <a:rPr lang="en-US" altLang="ko-KR" sz="1600" dirty="0"/>
                <a:t>: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  11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단계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(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어려움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Ⅱ) </a:t>
              </a:r>
              <a:endParaRPr lang="ko-KR" alt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99125" y="1081784"/>
              <a:ext cx="2880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dirty="0" err="1"/>
                <a:t>클리어시간</a:t>
              </a:r>
              <a:r>
                <a:rPr lang="ko-KR" altLang="en-US" sz="1600" dirty="0"/>
                <a:t> </a:t>
              </a:r>
              <a:r>
                <a:rPr lang="en-US" altLang="ko-KR" sz="1600" dirty="0"/>
                <a:t>: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 14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분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59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초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053</a:t>
              </a:r>
              <a:endParaRPr lang="ko-KR" alt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0982655" y="1688863"/>
              <a:ext cx="111526" cy="2340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0" name="그룹 39"/>
            <p:cNvGrpSpPr/>
            <p:nvPr/>
          </p:nvGrpSpPr>
          <p:grpSpPr>
            <a:xfrm>
              <a:off x="2534571" y="1610490"/>
              <a:ext cx="8357309" cy="663801"/>
              <a:chOff x="2534571" y="1622676"/>
              <a:chExt cx="8357309" cy="663801"/>
            </a:xfrm>
          </p:grpSpPr>
          <p:sp>
            <p:nvSpPr>
              <p:cNvPr id="41" name="직사각형 40"/>
              <p:cNvSpPr/>
              <p:nvPr/>
            </p:nvSpPr>
            <p:spPr>
              <a:xfrm>
                <a:off x="3848016" y="1629160"/>
                <a:ext cx="7043864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schemeClr val="tx1"/>
                    </a:solidFill>
                  </a:rPr>
                  <a:t>1</a:t>
                </a:r>
                <a:endParaRPr lang="ko-KR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829314" y="1622676"/>
                <a:ext cx="1618406" cy="610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/>
                  <a:t>116</a:t>
                </a:r>
                <a:r>
                  <a:rPr lang="ko-KR" altLang="en-US" sz="1200" dirty="0"/>
                  <a:t>단계</a:t>
                </a:r>
                <a:r>
                  <a:rPr lang="en-US" altLang="ko-KR" sz="1200" dirty="0"/>
                  <a:t>(</a:t>
                </a:r>
                <a:r>
                  <a:rPr lang="ko-KR" altLang="en-US" sz="1200" dirty="0"/>
                  <a:t>고행 </a:t>
                </a:r>
                <a:r>
                  <a:rPr lang="en-US" altLang="ko-KR" sz="1200" dirty="0" err="1"/>
                  <a:t>ⅩⅣ</a:t>
                </a:r>
                <a:r>
                  <a:rPr lang="en-US" altLang="ko-KR" sz="12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3</a:t>
                </a:r>
                <a:r>
                  <a:rPr lang="ko-KR" altLang="en-US" sz="1200" b="1" dirty="0"/>
                  <a:t>분 </a:t>
                </a:r>
                <a:r>
                  <a:rPr lang="en-US" altLang="ko-KR" sz="1200" b="1" dirty="0"/>
                  <a:t>59</a:t>
                </a:r>
                <a:r>
                  <a:rPr lang="ko-KR" altLang="en-US" sz="1200" b="1" dirty="0"/>
                  <a:t>초 </a:t>
                </a:r>
                <a:r>
                  <a:rPr lang="en-US" altLang="ko-KR" sz="1200" b="1" dirty="0"/>
                  <a:t>057</a:t>
                </a:r>
                <a:endParaRPr lang="ko-KR" altLang="en-US" sz="1200" b="1" dirty="0"/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3214302" y="1629159"/>
                <a:ext cx="633713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301" y="1629159"/>
                <a:ext cx="642095" cy="657318"/>
              </a:xfrm>
              <a:prstGeom prst="rect">
                <a:avLst/>
              </a:prstGeom>
            </p:spPr>
          </p:pic>
          <p:sp>
            <p:nvSpPr>
              <p:cNvPr id="48" name="직사각형 47"/>
              <p:cNvSpPr/>
              <p:nvPr/>
            </p:nvSpPr>
            <p:spPr>
              <a:xfrm>
                <a:off x="9720661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친구초대</a:t>
                </a:r>
              </a:p>
            </p:txBody>
          </p:sp>
        </p:grpSp>
        <p:grpSp>
          <p:nvGrpSpPr>
            <p:cNvPr id="49" name="그룹 48"/>
            <p:cNvGrpSpPr/>
            <p:nvPr/>
          </p:nvGrpSpPr>
          <p:grpSpPr>
            <a:xfrm>
              <a:off x="2534571" y="2311530"/>
              <a:ext cx="8357309" cy="663801"/>
              <a:chOff x="2534571" y="1622676"/>
              <a:chExt cx="8357309" cy="663801"/>
            </a:xfrm>
          </p:grpSpPr>
          <p:sp>
            <p:nvSpPr>
              <p:cNvPr id="50" name="직사각형 49"/>
              <p:cNvSpPr/>
              <p:nvPr/>
            </p:nvSpPr>
            <p:spPr>
              <a:xfrm>
                <a:off x="3848016" y="1629160"/>
                <a:ext cx="7043864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schemeClr val="tx1"/>
                    </a:solidFill>
                  </a:rPr>
                  <a:t>2</a:t>
                </a:r>
                <a:endParaRPr lang="ko-KR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829314" y="1622676"/>
                <a:ext cx="1618406" cy="610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/>
                  <a:t>116</a:t>
                </a:r>
                <a:r>
                  <a:rPr lang="ko-KR" altLang="en-US" sz="1200" dirty="0"/>
                  <a:t>단계</a:t>
                </a:r>
                <a:r>
                  <a:rPr lang="en-US" altLang="ko-KR" sz="1200" dirty="0"/>
                  <a:t>(</a:t>
                </a:r>
                <a:r>
                  <a:rPr lang="ko-KR" altLang="en-US" sz="1200" dirty="0"/>
                  <a:t>고행 </a:t>
                </a:r>
                <a:r>
                  <a:rPr lang="en-US" altLang="ko-KR" sz="1200" dirty="0" err="1"/>
                  <a:t>ⅩⅣ</a:t>
                </a:r>
                <a:r>
                  <a:rPr lang="en-US" altLang="ko-KR" sz="12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3</a:t>
                </a:r>
                <a:r>
                  <a:rPr lang="ko-KR" altLang="en-US" sz="1200" b="1" dirty="0"/>
                  <a:t>분 </a:t>
                </a:r>
                <a:r>
                  <a:rPr lang="en-US" altLang="ko-KR" sz="1200" b="1" dirty="0"/>
                  <a:t>59</a:t>
                </a:r>
                <a:r>
                  <a:rPr lang="ko-KR" altLang="en-US" sz="1200" b="1" dirty="0"/>
                  <a:t>초 </a:t>
                </a:r>
                <a:r>
                  <a:rPr lang="en-US" altLang="ko-KR" sz="1200" b="1" dirty="0"/>
                  <a:t>057</a:t>
                </a:r>
                <a:endParaRPr lang="ko-KR" altLang="en-US" sz="1200" b="1" dirty="0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3214302" y="1629159"/>
                <a:ext cx="633713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5" name="그림 5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301" y="1629159"/>
                <a:ext cx="642095" cy="657318"/>
              </a:xfrm>
              <a:prstGeom prst="rect">
                <a:avLst/>
              </a:prstGeom>
            </p:spPr>
          </p:pic>
          <p:sp>
            <p:nvSpPr>
              <p:cNvPr id="56" name="직사각형 55"/>
              <p:cNvSpPr/>
              <p:nvPr/>
            </p:nvSpPr>
            <p:spPr>
              <a:xfrm>
                <a:off x="9720661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친구초대</a:t>
                </a:r>
              </a:p>
            </p:txBody>
          </p:sp>
        </p:grpSp>
        <p:grpSp>
          <p:nvGrpSpPr>
            <p:cNvPr id="68" name="그룹 67"/>
            <p:cNvGrpSpPr/>
            <p:nvPr/>
          </p:nvGrpSpPr>
          <p:grpSpPr>
            <a:xfrm>
              <a:off x="2534571" y="3020190"/>
              <a:ext cx="8357309" cy="663801"/>
              <a:chOff x="2534571" y="1622676"/>
              <a:chExt cx="8357309" cy="663801"/>
            </a:xfrm>
          </p:grpSpPr>
          <p:sp>
            <p:nvSpPr>
              <p:cNvPr id="69" name="직사각형 68"/>
              <p:cNvSpPr/>
              <p:nvPr/>
            </p:nvSpPr>
            <p:spPr>
              <a:xfrm>
                <a:off x="3848016" y="1629160"/>
                <a:ext cx="7043864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800" dirty="0">
                    <a:solidFill>
                      <a:schemeClr val="tx1"/>
                    </a:solidFill>
                  </a:rPr>
                  <a:t>3</a:t>
                </a:r>
                <a:endParaRPr lang="ko-KR" altLang="en-US" sz="2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829314" y="1622676"/>
                <a:ext cx="1618406" cy="610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/>
                  <a:t>116</a:t>
                </a:r>
                <a:r>
                  <a:rPr lang="ko-KR" altLang="en-US" sz="1200" dirty="0"/>
                  <a:t>단계</a:t>
                </a:r>
                <a:r>
                  <a:rPr lang="en-US" altLang="ko-KR" sz="1200" dirty="0"/>
                  <a:t>(</a:t>
                </a:r>
                <a:r>
                  <a:rPr lang="ko-KR" altLang="en-US" sz="1200" dirty="0"/>
                  <a:t>고행 </a:t>
                </a:r>
                <a:r>
                  <a:rPr lang="en-US" altLang="ko-KR" sz="1200" dirty="0" err="1"/>
                  <a:t>ⅩⅣ</a:t>
                </a:r>
                <a:r>
                  <a:rPr lang="en-US" altLang="ko-KR" sz="12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4</a:t>
                </a:r>
                <a:r>
                  <a:rPr lang="ko-KR" altLang="en-US" sz="1200" b="1" dirty="0"/>
                  <a:t>분 </a:t>
                </a:r>
                <a:r>
                  <a:rPr lang="en-US" altLang="ko-KR" sz="1200" b="1" dirty="0"/>
                  <a:t>02</a:t>
                </a:r>
                <a:r>
                  <a:rPr lang="ko-KR" altLang="en-US" sz="1200" b="1" dirty="0"/>
                  <a:t>초 </a:t>
                </a:r>
                <a:r>
                  <a:rPr lang="en-US" altLang="ko-KR" sz="1200" b="1" dirty="0"/>
                  <a:t>647</a:t>
                </a:r>
                <a:endParaRPr lang="ko-KR" altLang="en-US" sz="1200" b="1" dirty="0"/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3214302" y="1629159"/>
                <a:ext cx="633713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4" name="그림 7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301" y="1629159"/>
                <a:ext cx="642095" cy="657318"/>
              </a:xfrm>
              <a:prstGeom prst="rect">
                <a:avLst/>
              </a:prstGeom>
            </p:spPr>
          </p:pic>
          <p:sp>
            <p:nvSpPr>
              <p:cNvPr id="75" name="직사각형 74"/>
              <p:cNvSpPr/>
              <p:nvPr/>
            </p:nvSpPr>
            <p:spPr>
              <a:xfrm>
                <a:off x="9720661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친구초대</a:t>
                </a:r>
              </a:p>
            </p:txBody>
          </p:sp>
        </p:grpSp>
        <p:sp>
          <p:nvSpPr>
            <p:cNvPr id="46" name="직사각형 45"/>
            <p:cNvSpPr/>
            <p:nvPr/>
          </p:nvSpPr>
          <p:spPr>
            <a:xfrm>
              <a:off x="2443795" y="581469"/>
              <a:ext cx="8717294" cy="500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4020881" y="657507"/>
              <a:ext cx="1323478" cy="4242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파티 랭킹</a:t>
              </a: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2606627" y="657507"/>
              <a:ext cx="1323478" cy="4242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전체 랭킹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6338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200749" y="581469"/>
            <a:ext cx="9979140" cy="5680609"/>
            <a:chOff x="1200749" y="581469"/>
            <a:chExt cx="9979140" cy="5680609"/>
          </a:xfrm>
        </p:grpSpPr>
        <p:sp>
          <p:nvSpPr>
            <p:cNvPr id="24" name="직사각형 23"/>
            <p:cNvSpPr/>
            <p:nvPr/>
          </p:nvSpPr>
          <p:spPr>
            <a:xfrm>
              <a:off x="2443795" y="1081785"/>
              <a:ext cx="8717294" cy="467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443795" y="1556160"/>
              <a:ext cx="8717294" cy="4705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200749" y="581469"/>
              <a:ext cx="1243046" cy="5680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314226" y="753123"/>
              <a:ext cx="1038793" cy="328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</a:rPr>
                <a:t>결투장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314226" y="1220993"/>
              <a:ext cx="1038793" cy="328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tx1"/>
                  </a:solidFill>
                </a:rPr>
                <a:t>길드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314226" y="1688863"/>
              <a:ext cx="1038793" cy="32866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>
                  <a:solidFill>
                    <a:schemeClr val="tx1"/>
                  </a:solidFill>
                </a:rPr>
                <a:t>초월던전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57272" y="1148826"/>
              <a:ext cx="2690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/>
                <a:t>내 랭킹 </a:t>
              </a:r>
              <a:r>
                <a:rPr lang="en-US" altLang="ko-KR" sz="1600" dirty="0"/>
                <a:t>:   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1,234,567 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위</a:t>
              </a:r>
              <a:endParaRPr lang="ko-KR" alt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47830" y="1081784"/>
              <a:ext cx="2880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dirty="0"/>
                <a:t>난이도 </a:t>
              </a:r>
              <a:r>
                <a:rPr lang="en-US" altLang="ko-KR" sz="1600" dirty="0"/>
                <a:t>: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  11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단계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(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어려움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Ⅱ) </a:t>
              </a:r>
              <a:endParaRPr lang="ko-KR" alt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99125" y="1081784"/>
              <a:ext cx="2880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dirty="0" err="1"/>
                <a:t>클리어시간</a:t>
              </a:r>
              <a:r>
                <a:rPr lang="ko-KR" altLang="en-US" sz="1600" dirty="0"/>
                <a:t> </a:t>
              </a:r>
              <a:r>
                <a:rPr lang="en-US" altLang="ko-KR" sz="1600" dirty="0"/>
                <a:t>: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 14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분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59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초 </a:t>
              </a:r>
              <a:r>
                <a:rPr lang="en-US" altLang="ko-KR" sz="1600" b="1" dirty="0">
                  <a:solidFill>
                    <a:schemeClr val="accent2"/>
                  </a:solidFill>
                </a:rPr>
                <a:t>053</a:t>
              </a:r>
              <a:endParaRPr lang="ko-KR" alt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0982655" y="1688863"/>
              <a:ext cx="111526" cy="2340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0" name="그룹 39"/>
            <p:cNvGrpSpPr/>
            <p:nvPr/>
          </p:nvGrpSpPr>
          <p:grpSpPr>
            <a:xfrm>
              <a:off x="2534571" y="1610490"/>
              <a:ext cx="8357309" cy="663801"/>
              <a:chOff x="2534571" y="1622676"/>
              <a:chExt cx="8357309" cy="663801"/>
            </a:xfrm>
          </p:grpSpPr>
          <p:sp>
            <p:nvSpPr>
              <p:cNvPr id="41" name="직사각형 40"/>
              <p:cNvSpPr/>
              <p:nvPr/>
            </p:nvSpPr>
            <p:spPr>
              <a:xfrm>
                <a:off x="3848016" y="1629160"/>
                <a:ext cx="7043864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600" dirty="0">
                    <a:solidFill>
                      <a:schemeClr val="tx1"/>
                    </a:solidFill>
                  </a:rPr>
                  <a:t>1234</a:t>
                </a:r>
                <a:endParaRPr lang="ko-KR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829314" y="1622676"/>
                <a:ext cx="16184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/>
                  <a:t>116</a:t>
                </a:r>
                <a:r>
                  <a:rPr lang="ko-KR" altLang="en-US" sz="1200" dirty="0"/>
                  <a:t>단계</a:t>
                </a:r>
                <a:r>
                  <a:rPr lang="en-US" altLang="ko-KR" sz="1200" dirty="0"/>
                  <a:t>(</a:t>
                </a:r>
                <a:r>
                  <a:rPr lang="ko-KR" altLang="en-US" sz="1200" dirty="0"/>
                  <a:t>고행 </a:t>
                </a:r>
                <a:r>
                  <a:rPr lang="en-US" altLang="ko-KR" sz="1200" dirty="0" err="1"/>
                  <a:t>ⅩⅣ</a:t>
                </a:r>
                <a:r>
                  <a:rPr lang="en-US" altLang="ko-KR" sz="12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3</a:t>
                </a:r>
                <a:r>
                  <a:rPr lang="ko-KR" altLang="en-US" sz="1200" b="1" dirty="0"/>
                  <a:t>분 </a:t>
                </a:r>
                <a:r>
                  <a:rPr lang="en-US" altLang="ko-KR" sz="1200" b="1" dirty="0"/>
                  <a:t>59</a:t>
                </a:r>
                <a:r>
                  <a:rPr lang="ko-KR" altLang="en-US" sz="1200" b="1" dirty="0"/>
                  <a:t>초 </a:t>
                </a:r>
                <a:r>
                  <a:rPr lang="en-US" altLang="ko-KR" sz="1200" b="1" dirty="0"/>
                  <a:t>057</a:t>
                </a:r>
                <a:endParaRPr lang="ko-KR" altLang="en-US" sz="1200" b="1" dirty="0"/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3214302" y="1629159"/>
                <a:ext cx="633713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301" y="1629159"/>
                <a:ext cx="642095" cy="657318"/>
              </a:xfrm>
              <a:prstGeom prst="rect">
                <a:avLst/>
              </a:prstGeom>
            </p:spPr>
          </p:pic>
        </p:grpSp>
        <p:grpSp>
          <p:nvGrpSpPr>
            <p:cNvPr id="49" name="그룹 48"/>
            <p:cNvGrpSpPr/>
            <p:nvPr/>
          </p:nvGrpSpPr>
          <p:grpSpPr>
            <a:xfrm>
              <a:off x="2534571" y="2311530"/>
              <a:ext cx="8357309" cy="663801"/>
              <a:chOff x="2534571" y="1622676"/>
              <a:chExt cx="8357309" cy="663801"/>
            </a:xfrm>
          </p:grpSpPr>
          <p:sp>
            <p:nvSpPr>
              <p:cNvPr id="50" name="직사각형 49"/>
              <p:cNvSpPr/>
              <p:nvPr/>
            </p:nvSpPr>
            <p:spPr>
              <a:xfrm>
                <a:off x="3848016" y="1629160"/>
                <a:ext cx="7043864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400" dirty="0">
                    <a:solidFill>
                      <a:schemeClr val="tx1"/>
                    </a:solidFill>
                  </a:rPr>
                  <a:t>12345</a:t>
                </a:r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829314" y="1622676"/>
                <a:ext cx="16184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/>
                  <a:t>116</a:t>
                </a:r>
                <a:r>
                  <a:rPr lang="ko-KR" altLang="en-US" sz="1200" dirty="0"/>
                  <a:t>단계</a:t>
                </a:r>
                <a:r>
                  <a:rPr lang="en-US" altLang="ko-KR" sz="1200" dirty="0"/>
                  <a:t>(</a:t>
                </a:r>
                <a:r>
                  <a:rPr lang="ko-KR" altLang="en-US" sz="1200" dirty="0"/>
                  <a:t>고행 </a:t>
                </a:r>
                <a:r>
                  <a:rPr lang="en-US" altLang="ko-KR" sz="1200" dirty="0" err="1"/>
                  <a:t>ⅩⅣ</a:t>
                </a:r>
                <a:r>
                  <a:rPr lang="en-US" altLang="ko-KR" sz="12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3</a:t>
                </a:r>
                <a:r>
                  <a:rPr lang="ko-KR" altLang="en-US" sz="1200" b="1" dirty="0"/>
                  <a:t>분 </a:t>
                </a:r>
                <a:r>
                  <a:rPr lang="en-US" altLang="ko-KR" sz="1200" b="1" dirty="0"/>
                  <a:t>59</a:t>
                </a:r>
                <a:r>
                  <a:rPr lang="ko-KR" altLang="en-US" sz="1200" b="1" dirty="0"/>
                  <a:t>초 </a:t>
                </a:r>
                <a:r>
                  <a:rPr lang="en-US" altLang="ko-KR" sz="1200" b="1" dirty="0"/>
                  <a:t>057</a:t>
                </a:r>
                <a:endParaRPr lang="ko-KR" altLang="en-US" sz="1200" b="1" dirty="0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3214302" y="1629159"/>
                <a:ext cx="633713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5" name="그림 5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301" y="1629159"/>
                <a:ext cx="642095" cy="657318"/>
              </a:xfrm>
              <a:prstGeom prst="rect">
                <a:avLst/>
              </a:prstGeom>
            </p:spPr>
          </p:pic>
        </p:grpSp>
        <p:grpSp>
          <p:nvGrpSpPr>
            <p:cNvPr id="68" name="그룹 67"/>
            <p:cNvGrpSpPr/>
            <p:nvPr/>
          </p:nvGrpSpPr>
          <p:grpSpPr>
            <a:xfrm>
              <a:off x="2534571" y="3020190"/>
              <a:ext cx="8357309" cy="663801"/>
              <a:chOff x="2534571" y="1622676"/>
              <a:chExt cx="8357309" cy="663801"/>
            </a:xfrm>
          </p:grpSpPr>
          <p:sp>
            <p:nvSpPr>
              <p:cNvPr id="69" name="직사각형 68"/>
              <p:cNvSpPr/>
              <p:nvPr/>
            </p:nvSpPr>
            <p:spPr>
              <a:xfrm>
                <a:off x="3848016" y="1629160"/>
                <a:ext cx="7043864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tx1"/>
                    </a:solidFill>
                  </a:rPr>
                  <a:t>123456</a:t>
                </a:r>
                <a:endParaRPr lang="ko-KR" alt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829314" y="1622676"/>
                <a:ext cx="16184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/>
                  <a:t>116</a:t>
                </a:r>
                <a:r>
                  <a:rPr lang="ko-KR" altLang="en-US" sz="1200" dirty="0"/>
                  <a:t>단계</a:t>
                </a:r>
                <a:r>
                  <a:rPr lang="en-US" altLang="ko-KR" sz="1200" dirty="0"/>
                  <a:t>(</a:t>
                </a:r>
                <a:r>
                  <a:rPr lang="ko-KR" altLang="en-US" sz="1200" dirty="0"/>
                  <a:t>고행 </a:t>
                </a:r>
                <a:r>
                  <a:rPr lang="en-US" altLang="ko-KR" sz="1200" dirty="0" err="1"/>
                  <a:t>ⅩⅣ</a:t>
                </a:r>
                <a:r>
                  <a:rPr lang="en-US" altLang="ko-KR" sz="12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4</a:t>
                </a:r>
                <a:r>
                  <a:rPr lang="ko-KR" altLang="en-US" sz="1200" b="1" dirty="0"/>
                  <a:t>분 </a:t>
                </a:r>
                <a:r>
                  <a:rPr lang="en-US" altLang="ko-KR" sz="1200" b="1" dirty="0"/>
                  <a:t>02</a:t>
                </a:r>
                <a:r>
                  <a:rPr lang="ko-KR" altLang="en-US" sz="1200" b="1" dirty="0"/>
                  <a:t>초 </a:t>
                </a:r>
                <a:r>
                  <a:rPr lang="en-US" altLang="ko-KR" sz="1200" b="1" dirty="0"/>
                  <a:t>647</a:t>
                </a:r>
                <a:endParaRPr lang="ko-KR" altLang="en-US" sz="1200" b="1" dirty="0"/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3214302" y="1629159"/>
                <a:ext cx="633713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4" name="그림 7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301" y="1629159"/>
                <a:ext cx="642095" cy="657318"/>
              </a:xfrm>
              <a:prstGeom prst="rect">
                <a:avLst/>
              </a:prstGeom>
            </p:spPr>
          </p:pic>
        </p:grpSp>
        <p:sp>
          <p:nvSpPr>
            <p:cNvPr id="46" name="직사각형 45"/>
            <p:cNvSpPr/>
            <p:nvPr/>
          </p:nvSpPr>
          <p:spPr>
            <a:xfrm>
              <a:off x="2443795" y="581469"/>
              <a:ext cx="8717294" cy="500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2582912" y="657507"/>
              <a:ext cx="1323478" cy="4242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전체 랭킹</a:t>
              </a: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3981590" y="657507"/>
              <a:ext cx="1323478" cy="4242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개인 랭킹</a:t>
              </a: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5379041" y="657507"/>
              <a:ext cx="1323478" cy="4242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/>
                  </a:solidFill>
                </a:rPr>
                <a:t>친구 랭킹</a:t>
              </a:r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2534571" y="3722209"/>
              <a:ext cx="8357309" cy="663801"/>
              <a:chOff x="2534571" y="1622676"/>
              <a:chExt cx="8357309" cy="663801"/>
            </a:xfrm>
          </p:grpSpPr>
          <p:sp>
            <p:nvSpPr>
              <p:cNvPr id="56" name="직사각형 55"/>
              <p:cNvSpPr/>
              <p:nvPr/>
            </p:nvSpPr>
            <p:spPr>
              <a:xfrm>
                <a:off x="3848016" y="1629160"/>
                <a:ext cx="7043864" cy="648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B0F0"/>
                    </a:solidFill>
                  </a:rPr>
                  <a:t>Lv.50 </a:t>
                </a:r>
                <a:r>
                  <a:rPr lang="en-US" altLang="ko-KR" sz="1400" b="1" dirty="0">
                    <a:solidFill>
                      <a:schemeClr val="accent2"/>
                    </a:solidFill>
                  </a:rPr>
                  <a:t>(GD Lv.200)</a:t>
                </a: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잘생겨서피곤해요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(</a:t>
                </a:r>
                <a:r>
                  <a:rPr lang="ko-KR" altLang="en-US" sz="1400" b="1" dirty="0" err="1">
                    <a:solidFill>
                      <a:schemeClr val="tx1"/>
                    </a:solidFill>
                  </a:rPr>
                  <a:t>구렛나룬남겨길드</a:t>
                </a:r>
                <a:r>
                  <a:rPr lang="en-US" altLang="ko-KR" sz="1400" b="1" dirty="0">
                    <a:solidFill>
                      <a:schemeClr val="tx1"/>
                    </a:solidFill>
                  </a:rPr>
                  <a:t>)</a:t>
                </a:r>
                <a:endParaRPr lang="en-US" altLang="ko-KR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2534571" y="1629159"/>
                <a:ext cx="679731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100" dirty="0">
                    <a:solidFill>
                      <a:schemeClr val="tx1"/>
                    </a:solidFill>
                  </a:rPr>
                  <a:t>-</a:t>
                </a:r>
                <a:endParaRPr lang="ko-KR" alt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10296556" y="1715823"/>
                <a:ext cx="513357" cy="4730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</a:rPr>
                  <a:t>장비구경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829314" y="1622676"/>
                <a:ext cx="16184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dirty="0"/>
                  <a:t>-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/>
                  <a:t>-</a:t>
                </a:r>
                <a:endParaRPr lang="ko-KR" altLang="en-US" sz="1200" b="1" dirty="0"/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3214302" y="1629159"/>
                <a:ext cx="633713" cy="64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5" name="그림 7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301" y="1629159"/>
                <a:ext cx="642095" cy="6573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11368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1153173" y="577324"/>
            <a:ext cx="10055493" cy="5637670"/>
            <a:chOff x="1153173" y="577324"/>
            <a:chExt cx="10055493" cy="563767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173" y="577324"/>
              <a:ext cx="10055493" cy="5637670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1313654" y="1692753"/>
              <a:ext cx="2601121" cy="417725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altLang="ko-KR" sz="1000" dirty="0">
                <a:solidFill>
                  <a:srgbClr val="FFC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00" dirty="0" err="1">
                  <a:solidFill>
                    <a:srgbClr val="FFC000"/>
                  </a:solidFill>
                </a:rPr>
                <a:t>네팔렘의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차원 균열은 종류를 예측할 수 없는 괴물들이 뒤엉켜 있고 무작위로 지형이 생성되는 또 다른 세계입니다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>
                  <a:solidFill>
                    <a:srgbClr val="FFC000"/>
                  </a:solidFill>
                </a:rPr>
                <a:t>균열 안에서는 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수정탑을</a:t>
              </a:r>
              <a:r>
                <a:rPr lang="ko-KR" altLang="en-US" sz="1000" dirty="0">
                  <a:solidFill>
                    <a:srgbClr val="FFC000"/>
                  </a:solidFill>
                </a:rPr>
                <a:t> 볼 수 있는데</a:t>
              </a:r>
              <a:r>
                <a:rPr lang="en-US" altLang="ko-KR" sz="1000" dirty="0">
                  <a:solidFill>
                    <a:srgbClr val="FFC000"/>
                  </a:solidFill>
                </a:rPr>
                <a:t>, </a:t>
              </a:r>
              <a:r>
                <a:rPr lang="ko-KR" altLang="en-US" sz="1000" dirty="0">
                  <a:solidFill>
                    <a:srgbClr val="FFC000"/>
                  </a:solidFill>
                </a:rPr>
                <a:t>이것을 이용하면 기존의 규칙을 뒤흔드는 방식으로 영웅의 능력을 강화시킬 수 있습니다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네팔렘의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차원 균열에서 괴물들을 충분히 처치하면 강력한 능력을 갖춘 균열 수호자가 소환됩니다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>
                  <a:solidFill>
                    <a:srgbClr val="FFC000"/>
                  </a:solidFill>
                </a:rPr>
                <a:t>물론 엄청난 보물도 가지고 있죠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>
                  <a:solidFill>
                    <a:srgbClr val="FFC000"/>
                  </a:solidFill>
                </a:rPr>
                <a:t>균열을 열려면 모험 모드의 마을 어디에나 있는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네팔렘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첨탑을 클릭하세요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>
                  <a:solidFill>
                    <a:srgbClr val="FFC000"/>
                  </a:solidFill>
                </a:rPr>
                <a:t>그러면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네팔렘의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차원 균열과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대균열을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선택할 수 있는 창이 열립니다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네팔렘의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차원 균열은 계속 열 수 있지만</a:t>
              </a:r>
              <a:r>
                <a:rPr lang="en-US" altLang="ko-KR" sz="1000" dirty="0">
                  <a:solidFill>
                    <a:srgbClr val="FFC000"/>
                  </a:solidFill>
                </a:rPr>
                <a:t>,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대균열을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열려면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대균열석</a:t>
              </a:r>
              <a:r>
                <a:rPr lang="ko-KR" altLang="en-US" sz="1000" dirty="0">
                  <a:solidFill>
                    <a:srgbClr val="FFC000"/>
                  </a:solidFill>
                </a:rPr>
                <a:t> 한 개가 필요합니다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네팔렘의</a:t>
              </a:r>
              <a:r>
                <a:rPr lang="ko-KR" altLang="en-US" sz="1000" dirty="0">
                  <a:solidFill>
                    <a:srgbClr val="FFC000"/>
                  </a:solidFill>
                </a:rPr>
                <a:t> 차원 균열 수호자를 처치하면 이 </a:t>
              </a:r>
              <a:r>
                <a:rPr lang="ko-KR" altLang="en-US" sz="1000" dirty="0" err="1">
                  <a:solidFill>
                    <a:srgbClr val="FFC000"/>
                  </a:solidFill>
                </a:rPr>
                <a:t>대균열석을</a:t>
              </a:r>
              <a:r>
                <a:rPr lang="ko-KR" altLang="en-US" sz="1000" dirty="0">
                  <a:solidFill>
                    <a:srgbClr val="FFC000"/>
                  </a:solidFill>
                </a:rPr>
                <a:t> 획득할 수 있습니다</a:t>
              </a:r>
              <a:r>
                <a:rPr lang="en-US" altLang="ko-KR" sz="1000" dirty="0">
                  <a:solidFill>
                    <a:srgbClr val="FFC000"/>
                  </a:solidFill>
                </a:rPr>
                <a:t>.</a:t>
              </a:r>
              <a:endParaRPr lang="ko-KR" altLang="en-US" sz="1000" dirty="0">
                <a:solidFill>
                  <a:srgbClr val="FFC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85555" y="1266221"/>
              <a:ext cx="1990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초월 </a:t>
              </a:r>
              <a:r>
                <a:rPr lang="ko-KR" altLang="en-US" sz="2400" b="1" dirty="0" err="1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던전</a:t>
              </a:r>
              <a:endParaRPr lang="ko-KR" alt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14774" y="4717714"/>
              <a:ext cx="4492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초월던전으로</a:t>
              </a:r>
              <a:r>
                <a:rPr lang="ko-KR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입장합니다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619633" y="1458084"/>
              <a:ext cx="1989161" cy="4450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err="1">
                  <a:solidFill>
                    <a:schemeClr val="accent2"/>
                  </a:solidFill>
                </a:rPr>
                <a:t>네팔람의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 </a:t>
              </a:r>
              <a:r>
                <a:rPr lang="ko-KR" altLang="en-US" sz="1600" b="1" dirty="0" err="1">
                  <a:solidFill>
                    <a:schemeClr val="accent2"/>
                  </a:solidFill>
                </a:rPr>
                <a:t>대균열</a:t>
              </a:r>
              <a:endParaRPr lang="ko-KR" altLang="en-US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8407366" y="2577977"/>
              <a:ext cx="2601121" cy="91101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25</a:t>
              </a:r>
              <a:r>
                <a:rPr lang="ko-KR" altLang="en-US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고행 </a:t>
              </a:r>
              <a:r>
                <a:rPr lang="ko-KR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Ⅲ</a:t>
              </a:r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</a:t>
              </a:r>
              <a:endParaRPr lang="ko-KR" altLang="en-US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8722374" y="2389026"/>
              <a:ext cx="1989161" cy="4450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accent2"/>
                  </a:solidFill>
                </a:rPr>
                <a:t>도전 난이도</a:t>
              </a: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8420096" y="3959236"/>
              <a:ext cx="2601121" cy="191077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ko-KR" alt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8735104" y="3736703"/>
              <a:ext cx="1989161" cy="4450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accent2"/>
                  </a:solidFill>
                </a:rPr>
                <a:t>난이도 선택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420096" y="4356411"/>
              <a:ext cx="2601121" cy="132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dirty="0" err="1">
                  <a:solidFill>
                    <a:srgbClr val="FFC000"/>
                  </a:solidFill>
                </a:rPr>
                <a:t>초월던전</a:t>
              </a:r>
              <a:r>
                <a:rPr lang="ko-KR" altLang="en-US" sz="1100" dirty="0">
                  <a:solidFill>
                    <a:srgbClr val="FFC000"/>
                  </a:solidFill>
                </a:rPr>
                <a:t> 도전 난이도와 </a:t>
              </a:r>
              <a:r>
                <a:rPr lang="ko-KR" altLang="en-US" sz="1100" dirty="0" err="1">
                  <a:solidFill>
                    <a:srgbClr val="FFC000"/>
                  </a:solidFill>
                </a:rPr>
                <a:t>수호석</a:t>
              </a:r>
              <a:r>
                <a:rPr lang="ko-KR" altLang="en-US" sz="1100" dirty="0">
                  <a:solidFill>
                    <a:srgbClr val="FFC000"/>
                  </a:solidFill>
                </a:rPr>
                <a:t> 업그레이드 단계에 따라 </a:t>
              </a:r>
              <a:r>
                <a:rPr lang="ko-KR" altLang="en-US" sz="1100" dirty="0" err="1">
                  <a:solidFill>
                    <a:srgbClr val="FFC000"/>
                  </a:solidFill>
                </a:rPr>
                <a:t>수호석</a:t>
              </a:r>
              <a:r>
                <a:rPr lang="ko-KR" altLang="en-US" sz="1100" dirty="0">
                  <a:solidFill>
                    <a:srgbClr val="FFC000"/>
                  </a:solidFill>
                </a:rPr>
                <a:t> 업그레이드 확률이 결정됩니다</a:t>
              </a:r>
              <a:r>
                <a:rPr lang="en-US" altLang="ko-KR" sz="1100" dirty="0">
                  <a:solidFill>
                    <a:srgbClr val="FFC000"/>
                  </a:solidFill>
                </a:rPr>
                <a:t>. </a:t>
              </a:r>
              <a:r>
                <a:rPr lang="ko-KR" altLang="en-US" sz="1100" dirty="0" err="1">
                  <a:solidFill>
                    <a:srgbClr val="FFC000"/>
                  </a:solidFill>
                </a:rPr>
                <a:t>수호석</a:t>
              </a:r>
              <a:r>
                <a:rPr lang="ko-KR" altLang="en-US" sz="1100" dirty="0">
                  <a:solidFill>
                    <a:srgbClr val="FFC000"/>
                  </a:solidFill>
                </a:rPr>
                <a:t> 업그레이드 단계보다 높은 도전 난이도를 선택할 경우 성공확률이 증가합니다</a:t>
              </a:r>
              <a:r>
                <a:rPr lang="en-US" altLang="ko-KR" sz="1100" dirty="0">
                  <a:solidFill>
                    <a:srgbClr val="FFC000"/>
                  </a:solidFill>
                </a:rPr>
                <a:t>.</a:t>
              </a:r>
              <a:endParaRPr lang="ko-KR" altLang="en-US" sz="1100" dirty="0">
                <a:solidFill>
                  <a:srgbClr val="FFC000"/>
                </a:solidFill>
              </a:endParaRPr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768" y="1458084"/>
              <a:ext cx="2771775" cy="726127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297" y="5056268"/>
              <a:ext cx="2881547" cy="616330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0627" y="1622290"/>
              <a:ext cx="468953" cy="417483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039" y="1622290"/>
              <a:ext cx="468953" cy="417483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384" y="1622290"/>
              <a:ext cx="468953" cy="417483"/>
            </a:xfrm>
            <a:prstGeom prst="rect">
              <a:avLst/>
            </a:prstGeom>
          </p:spPr>
        </p:pic>
        <p:sp>
          <p:nvSpPr>
            <p:cNvPr id="11" name="이등변 삼각형 10"/>
            <p:cNvSpPr/>
            <p:nvPr/>
          </p:nvSpPr>
          <p:spPr>
            <a:xfrm rot="10800000">
              <a:off x="10515600" y="3064971"/>
              <a:ext cx="262005" cy="260739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9547" y="5151769"/>
              <a:ext cx="405453" cy="425328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8416393" y="3488996"/>
              <a:ext cx="2601121" cy="238101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21</a:t>
              </a:r>
              <a:r>
                <a:rPr lang="ko-KR" altLang="en-US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endParaRPr lang="en-US" altLang="ko-KR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22</a:t>
              </a:r>
              <a:r>
                <a:rPr lang="ko-KR" altLang="en-US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endParaRPr lang="en-US" altLang="ko-KR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r>
                <a:rPr lang="ko-KR" altLang="en-US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endParaRPr lang="en-US" altLang="ko-KR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25</a:t>
              </a:r>
              <a:r>
                <a:rPr lang="ko-KR" altLang="en-US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endParaRPr lang="en-US" altLang="ko-KR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25</a:t>
              </a:r>
              <a:r>
                <a:rPr lang="ko-KR" altLang="en-US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고행 </a:t>
              </a:r>
              <a:r>
                <a:rPr lang="ko-KR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Ⅲ</a:t>
              </a:r>
              <a:r>
                <a:rPr lang="en-US" altLang="ko-KR" sz="16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r>
                <a:rPr lang="en-US" altLang="ko-KR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26</a:t>
              </a:r>
              <a:r>
                <a:rPr lang="ko-KR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endPara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altLang="ko-KR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</a:t>
              </a:r>
              <a:r>
                <a:rPr lang="ko-KR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endPara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altLang="ko-KR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28</a:t>
              </a:r>
              <a:r>
                <a:rPr lang="ko-KR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endPara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altLang="ko-KR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29</a:t>
              </a:r>
              <a:r>
                <a:rPr lang="ko-KR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r>
                <a:rPr lang="en-US" altLang="ko-KR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endPara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0848975" y="3837154"/>
              <a:ext cx="122465" cy="159209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854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1153173" y="521732"/>
            <a:ext cx="10055493" cy="5693262"/>
            <a:chOff x="1153173" y="521732"/>
            <a:chExt cx="10055493" cy="5693262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173" y="577324"/>
              <a:ext cx="10055493" cy="5637670"/>
            </a:xfrm>
            <a:prstGeom prst="rect">
              <a:avLst/>
            </a:prstGeom>
          </p:spPr>
        </p:pic>
        <p:sp>
          <p:nvSpPr>
            <p:cNvPr id="25" name="직사각형 24"/>
            <p:cNvSpPr/>
            <p:nvPr/>
          </p:nvSpPr>
          <p:spPr>
            <a:xfrm>
              <a:off x="1165053" y="521732"/>
              <a:ext cx="10031735" cy="5693262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2322415" y="1019597"/>
              <a:ext cx="7938286" cy="483094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ko-KR" sz="1400" b="1" dirty="0">
                <a:solidFill>
                  <a:schemeClr val="bg1"/>
                </a:solidFill>
              </a:endParaRPr>
            </a:p>
            <a:p>
              <a:endParaRPr lang="en-US" altLang="ko-KR" sz="1400" b="1" dirty="0">
                <a:solidFill>
                  <a:schemeClr val="bg1"/>
                </a:solidFill>
              </a:endParaRPr>
            </a:p>
            <a:p>
              <a:endParaRPr lang="en-US" altLang="ko-KR" sz="1400" b="1" dirty="0">
                <a:solidFill>
                  <a:schemeClr val="bg1"/>
                </a:solidFill>
              </a:endParaRPr>
            </a:p>
            <a:p>
              <a:r>
                <a:rPr lang="en-US" altLang="ko-KR" sz="1400" b="1" dirty="0">
                  <a:solidFill>
                    <a:schemeClr val="bg1"/>
                  </a:solidFill>
                </a:rPr>
                <a:t>1. </a:t>
              </a:r>
              <a:r>
                <a:rPr lang="ko-KR" altLang="en-US" sz="1400" b="1" dirty="0">
                  <a:solidFill>
                    <a:schemeClr val="bg1"/>
                  </a:solidFill>
                </a:rPr>
                <a:t>난이도</a:t>
              </a:r>
              <a:r>
                <a:rPr lang="en-US" altLang="ko-KR" sz="1400" b="1" dirty="0">
                  <a:solidFill>
                    <a:schemeClr val="bg1"/>
                  </a:solidFill>
                </a:rPr>
                <a:t> </a:t>
              </a:r>
              <a:r>
                <a:rPr lang="ko-KR" altLang="en-US" sz="1400" b="1" dirty="0">
                  <a:solidFill>
                    <a:schemeClr val="bg1"/>
                  </a:solidFill>
                </a:rPr>
                <a:t>구성</a:t>
              </a:r>
              <a:endParaRPr lang="en-US" altLang="ko-KR" sz="1400" b="1" dirty="0">
                <a:solidFill>
                  <a:schemeClr val="bg1"/>
                </a:solidFill>
              </a:endParaRPr>
            </a:p>
            <a:p>
              <a:r>
                <a:rPr lang="ko-KR" altLang="en-US" sz="1200" b="1" dirty="0" err="1">
                  <a:solidFill>
                    <a:schemeClr val="bg1"/>
                  </a:solidFill>
                </a:rPr>
                <a:t>초월던전은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120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단계 난이도로 구분되어 있으며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, 1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단계부터 순차적으로 도전할 수 있습니다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.</a:t>
              </a:r>
            </a:p>
            <a:p>
              <a:endParaRPr lang="en-US" altLang="ko-KR" sz="1200" b="1" dirty="0">
                <a:solidFill>
                  <a:schemeClr val="bg1"/>
                </a:solidFill>
              </a:endParaRPr>
            </a:p>
            <a:p>
              <a:endParaRPr lang="en-US" altLang="ko-KR" sz="1200" b="1" dirty="0">
                <a:solidFill>
                  <a:schemeClr val="bg1"/>
                </a:solidFill>
              </a:endParaRPr>
            </a:p>
            <a:p>
              <a:r>
                <a:rPr lang="en-US" altLang="ko-KR" sz="1400" b="1" dirty="0">
                  <a:solidFill>
                    <a:schemeClr val="bg1"/>
                  </a:solidFill>
                </a:rPr>
                <a:t>2. </a:t>
              </a:r>
              <a:r>
                <a:rPr lang="ko-KR" altLang="en-US" sz="1400" b="1" dirty="0" err="1">
                  <a:solidFill>
                    <a:schemeClr val="bg1"/>
                  </a:solidFill>
                </a:rPr>
                <a:t>균열석</a:t>
              </a:r>
              <a:endParaRPr lang="en-US" altLang="ko-KR" sz="1400" b="1" dirty="0">
                <a:solidFill>
                  <a:schemeClr val="bg1"/>
                </a:solidFill>
              </a:endParaRPr>
            </a:p>
            <a:p>
              <a:r>
                <a:rPr lang="ko-KR" altLang="en-US" sz="1200" b="1" dirty="0" err="1">
                  <a:solidFill>
                    <a:schemeClr val="bg1"/>
                  </a:solidFill>
                </a:rPr>
                <a:t>초월던전에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입장하기 위해서는 </a:t>
              </a:r>
              <a:r>
                <a:rPr lang="ko-KR" altLang="en-US" sz="1200" b="1" dirty="0" err="1">
                  <a:solidFill>
                    <a:schemeClr val="bg1"/>
                  </a:solidFill>
                </a:rPr>
                <a:t>균열던전에서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획득할 수 있는 </a:t>
              </a:r>
              <a:r>
                <a:rPr lang="ko-KR" altLang="en-US" sz="1200" b="1" dirty="0" err="1">
                  <a:solidFill>
                    <a:schemeClr val="bg1"/>
                  </a:solidFill>
                </a:rPr>
                <a:t>균열석이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필요합니다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. </a:t>
              </a:r>
            </a:p>
            <a:p>
              <a:endParaRPr lang="en-US" altLang="ko-KR" sz="1200" b="1" dirty="0">
                <a:solidFill>
                  <a:schemeClr val="bg1"/>
                </a:solidFill>
              </a:endParaRPr>
            </a:p>
            <a:p>
              <a:endParaRPr lang="en-US" altLang="ko-KR" sz="1200" b="1" dirty="0">
                <a:solidFill>
                  <a:schemeClr val="bg1"/>
                </a:solidFill>
              </a:endParaRPr>
            </a:p>
            <a:p>
              <a:r>
                <a:rPr lang="en-US" altLang="ko-KR" sz="1400" b="1" dirty="0">
                  <a:solidFill>
                    <a:schemeClr val="bg1"/>
                  </a:solidFill>
                </a:rPr>
                <a:t>3. </a:t>
              </a:r>
              <a:r>
                <a:rPr lang="ko-KR" altLang="en-US" sz="1400" b="1" dirty="0">
                  <a:solidFill>
                    <a:schemeClr val="bg1"/>
                  </a:solidFill>
                </a:rPr>
                <a:t>보스 출현</a:t>
              </a:r>
              <a:endParaRPr lang="en-US" altLang="ko-KR" sz="1400" b="1" dirty="0">
                <a:solidFill>
                  <a:schemeClr val="bg1"/>
                </a:solidFill>
              </a:endParaRPr>
            </a:p>
            <a:p>
              <a:r>
                <a:rPr lang="ko-KR" altLang="en-US" sz="1200" b="1" dirty="0">
                  <a:solidFill>
                    <a:schemeClr val="bg1"/>
                  </a:solidFill>
                </a:rPr>
                <a:t>전투 중 </a:t>
              </a:r>
              <a:r>
                <a:rPr lang="ko-KR" altLang="en-US" sz="1200" b="1" dirty="0" err="1">
                  <a:solidFill>
                    <a:schemeClr val="bg1"/>
                  </a:solidFill>
                </a:rPr>
                <a:t>킬한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</a:t>
              </a:r>
              <a:r>
                <a:rPr lang="ko-KR" altLang="en-US" sz="1200" b="1" dirty="0" err="1">
                  <a:solidFill>
                    <a:schemeClr val="bg1"/>
                  </a:solidFill>
                </a:rPr>
                <a:t>몬스터의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체력의 합이 난이도별로 설정된 값 이상을 누적할 경우 보스가 출현합니다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.</a:t>
              </a:r>
            </a:p>
            <a:p>
              <a:endParaRPr lang="en-US" altLang="ko-KR" sz="1200" b="1" dirty="0">
                <a:solidFill>
                  <a:schemeClr val="bg1"/>
                </a:solidFill>
              </a:endParaRPr>
            </a:p>
            <a:p>
              <a:endParaRPr lang="en-US" altLang="ko-KR" sz="1200" b="1" dirty="0">
                <a:solidFill>
                  <a:schemeClr val="bg1"/>
                </a:solidFill>
              </a:endParaRPr>
            </a:p>
            <a:p>
              <a:r>
                <a:rPr lang="en-US" altLang="ko-KR" sz="1400" b="1" dirty="0">
                  <a:solidFill>
                    <a:schemeClr val="bg1"/>
                  </a:solidFill>
                </a:rPr>
                <a:t>4. </a:t>
              </a:r>
              <a:r>
                <a:rPr lang="ko-KR" altLang="en-US" sz="1400" b="1" dirty="0" err="1">
                  <a:solidFill>
                    <a:schemeClr val="bg1"/>
                  </a:solidFill>
                </a:rPr>
                <a:t>클리어</a:t>
              </a:r>
              <a:r>
                <a:rPr lang="ko-KR" altLang="en-US" sz="1400" b="1" dirty="0">
                  <a:solidFill>
                    <a:schemeClr val="bg1"/>
                  </a:solidFill>
                </a:rPr>
                <a:t> 및 보상</a:t>
              </a:r>
              <a:endParaRPr lang="en-US" altLang="ko-KR" sz="1400" b="1" dirty="0">
                <a:solidFill>
                  <a:schemeClr val="bg1"/>
                </a:solidFill>
              </a:endParaRPr>
            </a:p>
            <a:p>
              <a:r>
                <a:rPr lang="ko-KR" altLang="en-US" sz="1200" b="1" dirty="0">
                  <a:solidFill>
                    <a:schemeClr val="bg1"/>
                  </a:solidFill>
                </a:rPr>
                <a:t>보스 격퇴까지 시간이 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5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분 이내일 경우 기본 보상과 </a:t>
              </a:r>
              <a:r>
                <a:rPr lang="ko-KR" altLang="en-US" sz="1200" b="1" dirty="0" err="1">
                  <a:solidFill>
                    <a:schemeClr val="bg1"/>
                  </a:solidFill>
                </a:rPr>
                <a:t>수호석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획득 및 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3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회 업그레이드 기회가 주어집니다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ko-KR" altLang="en-US" sz="1200" b="1" dirty="0">
                  <a:solidFill>
                    <a:schemeClr val="bg1"/>
                  </a:solidFill>
                </a:rPr>
                <a:t>보스 격퇴까지 시간이 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5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분 이상일 경우 기본 보상과 </a:t>
              </a:r>
              <a:r>
                <a:rPr lang="ko-KR" altLang="en-US" sz="1200" b="1" dirty="0" err="1">
                  <a:solidFill>
                    <a:schemeClr val="bg1"/>
                  </a:solidFill>
                </a:rPr>
                <a:t>수호석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획득은 가능하지만 </a:t>
              </a:r>
              <a:r>
                <a:rPr lang="ko-KR" altLang="en-US" sz="1200" b="1" dirty="0" err="1">
                  <a:solidFill>
                    <a:schemeClr val="bg1"/>
                  </a:solidFill>
                </a:rPr>
                <a:t>수호석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업그레이드 기회는 제공되지 않습니다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.</a:t>
              </a:r>
            </a:p>
            <a:p>
              <a:endParaRPr lang="en-US" altLang="ko-KR" sz="1200" b="1" dirty="0">
                <a:solidFill>
                  <a:schemeClr val="bg1"/>
                </a:solidFill>
              </a:endParaRPr>
            </a:p>
            <a:p>
              <a:r>
                <a:rPr lang="en-US" altLang="ko-KR" sz="1400" b="1" dirty="0">
                  <a:solidFill>
                    <a:schemeClr val="bg1"/>
                  </a:solidFill>
                </a:rPr>
                <a:t>5. </a:t>
              </a:r>
              <a:r>
                <a:rPr lang="ko-KR" altLang="en-US" sz="1400" b="1" dirty="0" err="1">
                  <a:solidFill>
                    <a:schemeClr val="bg1"/>
                  </a:solidFill>
                </a:rPr>
                <a:t>수호석</a:t>
              </a:r>
              <a:r>
                <a:rPr lang="ko-KR" altLang="en-US" sz="1400" b="1" dirty="0">
                  <a:solidFill>
                    <a:schemeClr val="bg1"/>
                  </a:solidFill>
                </a:rPr>
                <a:t> 업그레이드</a:t>
              </a:r>
              <a:endParaRPr lang="en-US" altLang="ko-KR" sz="1400" b="1" dirty="0">
                <a:solidFill>
                  <a:schemeClr val="bg1"/>
                </a:solidFill>
              </a:endParaRPr>
            </a:p>
            <a:p>
              <a:r>
                <a:rPr lang="ko-KR" altLang="en-US" sz="1200" b="1" dirty="0" err="1">
                  <a:solidFill>
                    <a:schemeClr val="bg1"/>
                  </a:solidFill>
                </a:rPr>
                <a:t>수호석은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3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개까지 캐릭터에 장착하여 사용할 수 있으며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, 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업그레이드를 통해 </a:t>
              </a:r>
              <a:r>
                <a:rPr lang="ko-KR" altLang="en-US" sz="1200" b="1" dirty="0" err="1">
                  <a:solidFill>
                    <a:schemeClr val="bg1"/>
                  </a:solidFill>
                </a:rPr>
                <a:t>능력치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향상을 할 수 있습니다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ko-KR" altLang="en-US" sz="1200" b="1" dirty="0" err="1">
                  <a:solidFill>
                    <a:schemeClr val="bg1"/>
                  </a:solidFill>
                </a:rPr>
                <a:t>수호석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업그레이드 성공 확률은 도전 난이도와 업그레이드 할 </a:t>
              </a:r>
              <a:r>
                <a:rPr lang="ko-KR" altLang="en-US" sz="1200" b="1" dirty="0" err="1">
                  <a:solidFill>
                    <a:schemeClr val="bg1"/>
                  </a:solidFill>
                </a:rPr>
                <a:t>수호석의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업그레이드 단계에 따라 차등 적용됩니다</a:t>
              </a:r>
              <a:r>
                <a:rPr lang="en-US" altLang="ko-KR" sz="1200" b="1" dirty="0">
                  <a:solidFill>
                    <a:schemeClr val="bg1"/>
                  </a:solidFill>
                </a:rPr>
                <a:t>.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5058748" y="1223415"/>
              <a:ext cx="1989161" cy="4450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err="1">
                  <a:solidFill>
                    <a:schemeClr val="accent2"/>
                  </a:solidFill>
                </a:rPr>
                <a:t>초월던전</a:t>
              </a:r>
              <a:r>
                <a:rPr lang="ko-KR" altLang="en-US" sz="1600" b="1" dirty="0">
                  <a:solidFill>
                    <a:schemeClr val="accent2"/>
                  </a:solidFill>
                </a:rPr>
                <a:t> 설명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9623704" y="1223415"/>
              <a:ext cx="428624" cy="4450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accent2"/>
                  </a:solidFill>
                </a:rPr>
                <a:t>X</a:t>
              </a:r>
              <a:endParaRPr lang="ko-KR" altLang="en-US" sz="240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77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169198" y="577324"/>
            <a:ext cx="10023445" cy="5637670"/>
            <a:chOff x="1169198" y="577324"/>
            <a:chExt cx="10023445" cy="56376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198" y="577324"/>
              <a:ext cx="10023445" cy="563767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19131783">
              <a:off x="3920026" y="2497635"/>
              <a:ext cx="40803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000" b="1" spc="-3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25</a:t>
              </a:r>
              <a:r>
                <a:rPr lang="ko-KR" altLang="en-US" sz="4000" b="1" spc="-3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단계</a:t>
              </a:r>
              <a:r>
                <a:rPr lang="en-US" altLang="ko-KR" sz="4000" b="1" spc="-3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ko-KR" altLang="en-US" sz="4000" b="1" spc="-3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고행 </a:t>
              </a:r>
              <a:r>
                <a:rPr lang="ko-KR" altLang="ko-KR" sz="4000" b="1" spc="-3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Ⅲ</a:t>
              </a:r>
              <a:r>
                <a:rPr lang="en-US" altLang="ko-KR" sz="4000" b="1" spc="-3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ko-KR" altLang="en-US" sz="4000" b="1" spc="-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88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1181821" y="577324"/>
            <a:ext cx="9998197" cy="5637670"/>
            <a:chOff x="1181821" y="577324"/>
            <a:chExt cx="9998197" cy="5637670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821" y="577324"/>
              <a:ext cx="9998197" cy="563767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006436" y="2751293"/>
              <a:ext cx="2079653" cy="29131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9006436" y="2751293"/>
              <a:ext cx="1755971" cy="29131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906424" y="841572"/>
              <a:ext cx="2548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03:59</a:t>
              </a:r>
              <a:endParaRPr lang="ko-KR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7793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165053" y="521732"/>
            <a:ext cx="10031735" cy="5693262"/>
            <a:chOff x="1165053" y="521732"/>
            <a:chExt cx="10031735" cy="5693262"/>
          </a:xfrm>
        </p:grpSpPr>
        <p:grpSp>
          <p:nvGrpSpPr>
            <p:cNvPr id="6" name="그룹 5"/>
            <p:cNvGrpSpPr/>
            <p:nvPr/>
          </p:nvGrpSpPr>
          <p:grpSpPr>
            <a:xfrm>
              <a:off x="1181821" y="577324"/>
              <a:ext cx="9998197" cy="5637670"/>
              <a:chOff x="1181821" y="577324"/>
              <a:chExt cx="9998197" cy="5637670"/>
            </a:xfrm>
          </p:grpSpPr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1821" y="577324"/>
                <a:ext cx="9998197" cy="5637670"/>
              </a:xfrm>
              <a:prstGeom prst="rect">
                <a:avLst/>
              </a:prstGeom>
            </p:spPr>
          </p:pic>
          <p:sp>
            <p:nvSpPr>
              <p:cNvPr id="8" name="직사각형 7"/>
              <p:cNvSpPr/>
              <p:nvPr/>
            </p:nvSpPr>
            <p:spPr>
              <a:xfrm>
                <a:off x="9006436" y="2751293"/>
                <a:ext cx="2079653" cy="29131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9006436" y="2751293"/>
                <a:ext cx="1755971" cy="291313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906424" y="841572"/>
                <a:ext cx="25489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03:59</a:t>
                </a:r>
                <a:endParaRPr lang="ko-KR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1165053" y="521732"/>
              <a:ext cx="10031735" cy="5693262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3866597" y="2713653"/>
              <a:ext cx="4816157" cy="170459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/>
                <a:t>캐릭터 부활 대기</a:t>
              </a:r>
              <a:r>
                <a:rPr lang="en-US" altLang="ko-KR" sz="2000" dirty="0"/>
                <a:t>(</a:t>
              </a:r>
              <a:r>
                <a:rPr lang="ko-KR" altLang="en-US" sz="2000" dirty="0"/>
                <a:t>사망 횟수 </a:t>
              </a:r>
              <a:r>
                <a:rPr lang="en-US" altLang="ko-KR" sz="2000" dirty="0"/>
                <a:t>3</a:t>
              </a:r>
              <a:r>
                <a:rPr lang="ko-KR" altLang="en-US" sz="2000" dirty="0"/>
                <a:t>회</a:t>
              </a:r>
              <a:r>
                <a:rPr lang="en-US" altLang="ko-KR" sz="20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600" dirty="0"/>
                <a:t>남은 시간 </a:t>
              </a:r>
              <a:r>
                <a:rPr lang="en-US" altLang="ko-KR" sz="1600" dirty="0"/>
                <a:t>: 2</a:t>
              </a:r>
              <a:r>
                <a:rPr lang="ko-KR" altLang="en-US" sz="1600" dirty="0"/>
                <a:t>초</a:t>
              </a:r>
              <a:endParaRPr lang="en-US" altLang="ko-KR" sz="1600" dirty="0"/>
            </a:p>
            <a:p>
              <a:pPr algn="ctr">
                <a:lnSpc>
                  <a:spcPct val="150000"/>
                </a:lnSpc>
              </a:pPr>
              <a:endParaRPr lang="en-US" altLang="ko-KR" dirty="0"/>
            </a:p>
            <a:p>
              <a:pPr algn="ctr"/>
              <a:endParaRPr lang="ko-KR" altLang="en-US" dirty="0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4272595" y="3625232"/>
              <a:ext cx="4005557" cy="17269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4272595" y="3625232"/>
              <a:ext cx="3150213" cy="17269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5562575" y="3938153"/>
              <a:ext cx="1424199" cy="33986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/>
                <a:t>부활하기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902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28" y="577864"/>
            <a:ext cx="10010583" cy="563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165053" y="521732"/>
            <a:ext cx="10031735" cy="5693262"/>
            <a:chOff x="1165053" y="521732"/>
            <a:chExt cx="10031735" cy="5693262"/>
          </a:xfrm>
        </p:grpSpPr>
        <p:pic>
          <p:nvPicPr>
            <p:cNvPr id="138" name="그림 1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164" y="577324"/>
              <a:ext cx="10019511" cy="5637670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1165053" y="521732"/>
              <a:ext cx="10031735" cy="5693262"/>
            </a:xfrm>
            <a:prstGeom prst="rect">
              <a:avLst/>
            </a:prstGeom>
            <a:solidFill>
              <a:schemeClr val="tx1">
                <a:alpha val="86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/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380" y="2167753"/>
              <a:ext cx="1501527" cy="2984517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180180" y="2195564"/>
              <a:ext cx="1501527" cy="2984517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426" y="3016144"/>
              <a:ext cx="1219200" cy="1219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771607" y="1789920"/>
              <a:ext cx="2671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수호석</a:t>
              </a:r>
              <a:r>
                <a:rPr lang="ko-KR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획득</a:t>
              </a:r>
            </a:p>
          </p:txBody>
        </p:sp>
        <p:cxnSp>
          <p:nvCxnSpPr>
            <p:cNvPr id="21" name="직선 연결선 20"/>
            <p:cNvCxnSpPr/>
            <p:nvPr/>
          </p:nvCxnSpPr>
          <p:spPr>
            <a:xfrm flipV="1">
              <a:off x="5160543" y="1838325"/>
              <a:ext cx="1865732" cy="317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45" y="3206734"/>
              <a:ext cx="900000" cy="900000"/>
            </a:xfrm>
            <a:prstGeom prst="rect">
              <a:avLst/>
            </a:prstGeom>
          </p:spPr>
        </p:pic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543" y="4202597"/>
              <a:ext cx="2069841" cy="5206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265824" y="4301294"/>
              <a:ext cx="1859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발카라스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9" name="직선 연결선 18"/>
            <p:cNvCxnSpPr/>
            <p:nvPr/>
          </p:nvCxnSpPr>
          <p:spPr>
            <a:xfrm flipV="1">
              <a:off x="5160543" y="2242502"/>
              <a:ext cx="1865732" cy="317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4848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1043</Words>
  <Application>Microsoft Office PowerPoint</Application>
  <PresentationFormat>와이드스크린</PresentationFormat>
  <Paragraphs>287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6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강도희</dc:creator>
  <cp:lastModifiedBy>강도희</cp:lastModifiedBy>
  <cp:revision>54</cp:revision>
  <dcterms:created xsi:type="dcterms:W3CDTF">2016-03-21T02:15:08Z</dcterms:created>
  <dcterms:modified xsi:type="dcterms:W3CDTF">2017-02-07T06:18:40Z</dcterms:modified>
</cp:coreProperties>
</file>