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2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68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23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6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93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15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80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42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3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94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77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0C145-B6D6-42E9-AF6B-A2D9C70B8F5E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D193F-56EE-4DCA-920E-B0B5798D8B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70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1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1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5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1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grpSp>
          <p:nvGrpSpPr>
            <p:cNvPr id="268" name="그룹 267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269" name="그림 2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270" name="그림 2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262" y="29495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1" name="그림 27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5213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2" name="그림 27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977" y="1691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3" name="그림 27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62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4" name="그림 27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57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5" name="그림 27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159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6" name="그림 27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850" y="169612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7" name="그림 27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9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8" name="그림 27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279" name="TextBox 278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280" name="그림 27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281" name="그림 28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2" name="그림 28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3" name="그림 28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4" name="그림 28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5" name="그림 28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6" name="그림 285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287" name="TextBox 286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288" name="그림 28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89" name="그림 28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290" name="그림 28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1" name="그림 29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2" name="그림 29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3" name="그림 29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4" name="그림 29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5" name="그림 29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296" name="TextBox 295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297" name="그림 29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8" name="그림 29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299" name="그림 29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0" name="그림 29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1" name="그림 30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2" name="그림 30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3" name="그림 30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04" name="TextBox 303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05" name="그림 30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6" name="그림 30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7" name="그림 30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8" name="그림 30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9" name="그림 30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10" name="TextBox 309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11" name="그림 31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12" name="그림 31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313" name="그림 31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14" name="그림 31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15" name="그림 31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16" name="그림 31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17" name="TextBox 316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318" name="그림 31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19" name="그림 31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0" name="그림 31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1" name="그림 32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2" name="그림 321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23" name="그림 32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4" name="그림 32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5" name="그림 32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26" name="그림 32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27" name="그림 32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328" name="그림 32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329" name="TextBox 328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331" name="그룹 330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367" name="모서리가 둥근 직사각형 366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368" name="그림 367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369" name="TextBox 368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70" name="타원 369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71" name="TextBox 370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32" name="그룹 331"/>
              <p:cNvGrpSpPr/>
              <p:nvPr/>
            </p:nvGrpSpPr>
            <p:grpSpPr>
              <a:xfrm>
                <a:off x="692915" y="5405756"/>
                <a:ext cx="5019628" cy="1259694"/>
                <a:chOff x="726581" y="4150109"/>
                <a:chExt cx="5019628" cy="1259694"/>
              </a:xfrm>
            </p:grpSpPr>
            <p:sp>
              <p:nvSpPr>
                <p:cNvPr id="357" name="직사각형 356"/>
                <p:cNvSpPr/>
                <p:nvPr/>
              </p:nvSpPr>
              <p:spPr>
                <a:xfrm>
                  <a:off x="726581" y="4150109"/>
                  <a:ext cx="5019628" cy="124434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8" name="TextBox 357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59" name="직사각형 358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360" name="모서리가 둥근 직사각형 359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1" name="모서리가 둥근 직사각형 360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2" name="TextBox 361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3" name="TextBox 362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4" name="TextBox 363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5" name="TextBox 364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66" name="TextBox 365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33" name="그룹 332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355" name="오각형 354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6" name="TextBox 355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34" name="그룹 333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353" name="오각형 352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4" name="TextBox 353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35" name="TextBox 334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" name="TextBox 335"/>
              <p:cNvSpPr txBox="1"/>
              <p:nvPr/>
            </p:nvSpPr>
            <p:spPr>
              <a:xfrm>
                <a:off x="3305920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37" name="그룹 336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351" name="오각형 350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2" name="TextBox 351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38" name="그룹 337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349" name="오각형 348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0" name="TextBox 349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39" name="그룹 338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347" name="오각형 346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8" name="TextBox 347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340" name="그림 339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7466018" y="1753840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341" name="그림 340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8762186" y="3024877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342" name="그림 34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4515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43" name="그림 34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727" y="5997162"/>
                <a:ext cx="1568768" cy="523567"/>
              </a:xfrm>
              <a:prstGeom prst="rect">
                <a:avLst/>
              </a:prstGeom>
            </p:spPr>
          </p:pic>
          <p:pic>
            <p:nvPicPr>
              <p:cNvPr id="344" name="그림 34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304" y="5997162"/>
                <a:ext cx="1568768" cy="523567"/>
              </a:xfrm>
              <a:prstGeom prst="rect">
                <a:avLst/>
              </a:prstGeom>
            </p:spPr>
          </p:pic>
          <p:sp>
            <p:nvSpPr>
              <p:cNvPr id="345" name="TextBox 344"/>
              <p:cNvSpPr txBox="1"/>
              <p:nvPr/>
            </p:nvSpPr>
            <p:spPr>
              <a:xfrm>
                <a:off x="809224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일괄분해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6" name="TextBox 345"/>
              <p:cNvSpPr txBox="1"/>
              <p:nvPr/>
            </p:nvSpPr>
            <p:spPr>
              <a:xfrm>
                <a:off x="969737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일괄판매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72" name="그룹 371"/>
            <p:cNvGrpSpPr/>
            <p:nvPr/>
          </p:nvGrpSpPr>
          <p:grpSpPr>
            <a:xfrm>
              <a:off x="5758835" y="985688"/>
              <a:ext cx="5816956" cy="5664416"/>
              <a:chOff x="5758835" y="985688"/>
              <a:chExt cx="5816956" cy="5664416"/>
            </a:xfrm>
          </p:grpSpPr>
          <p:pic>
            <p:nvPicPr>
              <p:cNvPr id="373" name="그림 372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5" t="9058" r="-433" b="416"/>
              <a:stretch/>
            </p:blipFill>
            <p:spPr>
              <a:xfrm>
                <a:off x="5758835" y="1580186"/>
                <a:ext cx="5816956" cy="5069918"/>
              </a:xfrm>
              <a:prstGeom prst="rect">
                <a:avLst/>
              </a:prstGeom>
            </p:spPr>
          </p:pic>
          <p:pic>
            <p:nvPicPr>
              <p:cNvPr id="374" name="그림 373"/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95" t="6451" r="25155" b="82006"/>
              <a:stretch/>
            </p:blipFill>
            <p:spPr>
              <a:xfrm>
                <a:off x="5766472" y="985688"/>
                <a:ext cx="5710108" cy="720921"/>
              </a:xfrm>
              <a:prstGeom prst="rect">
                <a:avLst/>
              </a:prstGeom>
            </p:spPr>
          </p:pic>
          <p:sp>
            <p:nvSpPr>
              <p:cNvPr id="375" name="직사각형 374"/>
              <p:cNvSpPr/>
              <p:nvPr/>
            </p:nvSpPr>
            <p:spPr>
              <a:xfrm>
                <a:off x="5932805" y="1691993"/>
                <a:ext cx="5379037" cy="4325689"/>
              </a:xfrm>
              <a:prstGeom prst="rect">
                <a:avLst/>
              </a:prstGeom>
              <a:solidFill>
                <a:srgbClr val="1713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7383903" y="1231789"/>
                <a:ext cx="2182006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err="1" smtClean="0">
                    <a:solidFill>
                      <a:schemeClr val="bg1"/>
                    </a:solidFill>
                  </a:rPr>
                  <a:t>아그문트의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 용암 대검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>
                <a:off x="8178378" y="2137410"/>
                <a:ext cx="1142955" cy="67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세기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9510068" y="2137410"/>
                <a:ext cx="1215618" cy="711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123,456,789</a:t>
                </a:r>
                <a:endParaRPr lang="en-US" altLang="ko-KR" sz="1200" b="1" dirty="0" smtClean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+75%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379" name="직선 연결선 378"/>
              <p:cNvCxnSpPr/>
              <p:nvPr/>
            </p:nvCxnSpPr>
            <p:spPr>
              <a:xfrm>
                <a:off x="7134389" y="2856280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타원 379"/>
              <p:cNvSpPr/>
              <p:nvPr/>
            </p:nvSpPr>
            <p:spPr>
              <a:xfrm>
                <a:off x="7095703" y="2829189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7057225" y="2936473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랜덤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8178378" y="2893707"/>
                <a:ext cx="1142955" cy="97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확률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세기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83" name="TextBox 382"/>
              <p:cNvSpPr txBox="1"/>
              <p:nvPr/>
            </p:nvSpPr>
            <p:spPr>
              <a:xfrm>
                <a:off x="9510068" y="2893707"/>
                <a:ext cx="1215617" cy="97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123,456,789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+15%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+10%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384" name="직선 연결선 383"/>
              <p:cNvCxnSpPr/>
              <p:nvPr/>
            </p:nvCxnSpPr>
            <p:spPr>
              <a:xfrm>
                <a:off x="7134389" y="3928506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" name="타원 384"/>
              <p:cNvSpPr/>
              <p:nvPr/>
            </p:nvSpPr>
            <p:spPr>
              <a:xfrm>
                <a:off x="7111041" y="3911955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7057225" y="4018799"/>
                <a:ext cx="89046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룬</a:t>
                </a: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87" name="직사각형 386"/>
              <p:cNvSpPr/>
              <p:nvPr/>
            </p:nvSpPr>
            <p:spPr>
              <a:xfrm>
                <a:off x="8273054" y="4053868"/>
                <a:ext cx="349257" cy="333953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388" name="그림 387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3371" b="97753" l="0" r="943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3054" y="4062036"/>
                <a:ext cx="349257" cy="333953"/>
              </a:xfrm>
              <a:prstGeom prst="rect">
                <a:avLst/>
              </a:prstGeom>
            </p:spPr>
          </p:pic>
          <p:sp>
            <p:nvSpPr>
              <p:cNvPr id="389" name="직사각형 388"/>
              <p:cNvSpPr/>
              <p:nvPr/>
            </p:nvSpPr>
            <p:spPr>
              <a:xfrm>
                <a:off x="8271523" y="4464114"/>
                <a:ext cx="349257" cy="333953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8739165" y="4084046"/>
                <a:ext cx="1420883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 </a:t>
                </a:r>
                <a:r>
                  <a:rPr lang="en-US" altLang="ko-KR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+ 25,000</a:t>
                </a:r>
              </a:p>
            </p:txBody>
          </p:sp>
          <p:sp>
            <p:nvSpPr>
              <p:cNvPr id="391" name="TextBox 390"/>
              <p:cNvSpPr txBox="1"/>
              <p:nvPr/>
            </p:nvSpPr>
            <p:spPr>
              <a:xfrm>
                <a:off x="8739165" y="4484564"/>
                <a:ext cx="904992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비어 있음</a:t>
                </a:r>
                <a:endParaRPr lang="en-US" altLang="ko-KR" sz="11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392" name="직선 연결선 391"/>
              <p:cNvCxnSpPr/>
              <p:nvPr/>
            </p:nvCxnSpPr>
            <p:spPr>
              <a:xfrm>
                <a:off x="7134389" y="4898980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3" name="타원 392"/>
              <p:cNvSpPr/>
              <p:nvPr/>
            </p:nvSpPr>
            <p:spPr>
              <a:xfrm>
                <a:off x="7095703" y="4882429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>
                <a:off x="7057225" y="4914468"/>
                <a:ext cx="1093910" cy="330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세트 효과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8248645" y="5192105"/>
                <a:ext cx="1847744" cy="725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2</a:t>
                </a:r>
                <a:r>
                  <a:rPr lang="ko-KR" altLang="en-US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공격력 </a:t>
                </a: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3</a:t>
                </a:r>
                <a:r>
                  <a:rPr lang="ko-KR" altLang="en-U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치명타확률 </a:t>
                </a: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5</a:t>
                </a:r>
                <a:r>
                  <a:rPr lang="ko-KR" altLang="en-US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회피율</a:t>
                </a:r>
                <a:r>
                  <a:rPr lang="ko-KR" altLang="en-US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 </a:t>
                </a: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+5%</a:t>
                </a:r>
                <a:endParaRPr lang="ko-KR" altLang="en-US" sz="10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>
                <a:off x="8178378" y="4935928"/>
                <a:ext cx="1727875" cy="292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불멸의 </a:t>
                </a:r>
                <a:r>
                  <a:rPr lang="ko-KR" altLang="en-US" sz="12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버서커</a:t>
                </a:r>
                <a:r>
                  <a:rPr lang="ko-KR" altLang="en-US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세트</a:t>
                </a:r>
                <a:endParaRPr lang="ko-KR" altLang="en-US" sz="1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97" name="직선 연결선 396"/>
              <p:cNvCxnSpPr/>
              <p:nvPr/>
            </p:nvCxnSpPr>
            <p:spPr>
              <a:xfrm>
                <a:off x="7134389" y="5906298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8" name="타원 397"/>
              <p:cNvSpPr/>
              <p:nvPr/>
            </p:nvSpPr>
            <p:spPr>
              <a:xfrm>
                <a:off x="7095703" y="5889747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99" name="그룹 398"/>
              <p:cNvGrpSpPr/>
              <p:nvPr/>
            </p:nvGrpSpPr>
            <p:grpSpPr>
              <a:xfrm>
                <a:off x="5950810" y="4401640"/>
                <a:ext cx="1079590" cy="780153"/>
                <a:chOff x="4053196" y="3415161"/>
                <a:chExt cx="952692" cy="614651"/>
              </a:xfrm>
            </p:grpSpPr>
            <p:pic>
              <p:nvPicPr>
                <p:cNvPr id="446" name="그림 445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3415161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47" name="그림 446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3415161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48" name="그림 447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3415161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449" name="TextBox 448"/>
                <p:cNvSpPr txBox="1"/>
                <p:nvPr/>
              </p:nvSpPr>
              <p:spPr>
                <a:xfrm>
                  <a:off x="4269653" y="35670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분해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0" name="그룹 399"/>
              <p:cNvGrpSpPr/>
              <p:nvPr/>
            </p:nvGrpSpPr>
            <p:grpSpPr>
              <a:xfrm>
                <a:off x="5950810" y="5180450"/>
                <a:ext cx="1079590" cy="780153"/>
                <a:chOff x="4053196" y="4058787"/>
                <a:chExt cx="952692" cy="614651"/>
              </a:xfrm>
            </p:grpSpPr>
            <p:pic>
              <p:nvPicPr>
                <p:cNvPr id="442" name="그림 441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4058787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43" name="그림 442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4058787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44" name="그림 443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4058787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445" name="TextBox 444"/>
                <p:cNvSpPr txBox="1"/>
                <p:nvPr/>
              </p:nvSpPr>
              <p:spPr>
                <a:xfrm>
                  <a:off x="4269653" y="42097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판매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1" name="그룹 400"/>
              <p:cNvGrpSpPr/>
              <p:nvPr/>
            </p:nvGrpSpPr>
            <p:grpSpPr>
              <a:xfrm>
                <a:off x="5950810" y="2844020"/>
                <a:ext cx="1079590" cy="780153"/>
                <a:chOff x="4033740" y="2138974"/>
                <a:chExt cx="952692" cy="614651"/>
              </a:xfrm>
            </p:grpSpPr>
            <p:pic>
              <p:nvPicPr>
                <p:cNvPr id="438" name="그림 437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33740" y="2138974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39" name="그림 438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28344" y="2138974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40" name="그림 439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185407" y="2138974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441" name="TextBox 440"/>
                <p:cNvSpPr txBox="1"/>
                <p:nvPr/>
              </p:nvSpPr>
              <p:spPr>
                <a:xfrm>
                  <a:off x="4250197" y="2292761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합성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2" name="그룹 401"/>
              <p:cNvGrpSpPr/>
              <p:nvPr/>
            </p:nvGrpSpPr>
            <p:grpSpPr>
              <a:xfrm>
                <a:off x="5950810" y="3622830"/>
                <a:ext cx="1079590" cy="780153"/>
                <a:chOff x="4053196" y="2771535"/>
                <a:chExt cx="952692" cy="614651"/>
              </a:xfrm>
            </p:grpSpPr>
            <p:pic>
              <p:nvPicPr>
                <p:cNvPr id="434" name="그림 433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2771535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35" name="그림 434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2771535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436" name="그림 435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2771535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437" name="TextBox 436"/>
                <p:cNvSpPr txBox="1"/>
                <p:nvPr/>
              </p:nvSpPr>
              <p:spPr>
                <a:xfrm>
                  <a:off x="4269653" y="29243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승급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03" name="그림 402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7085509" y="6062502"/>
                <a:ext cx="859064" cy="429084"/>
              </a:xfrm>
              <a:prstGeom prst="rect">
                <a:avLst/>
              </a:prstGeom>
            </p:spPr>
          </p:pic>
          <p:pic>
            <p:nvPicPr>
              <p:cNvPr id="404" name="그림 403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8280975" y="6062502"/>
                <a:ext cx="859062" cy="429084"/>
              </a:xfrm>
              <a:prstGeom prst="rect">
                <a:avLst/>
              </a:prstGeom>
            </p:spPr>
          </p:pic>
          <p:pic>
            <p:nvPicPr>
              <p:cNvPr id="405" name="그림 404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7742911" y="6062502"/>
                <a:ext cx="795564" cy="429084"/>
              </a:xfrm>
              <a:prstGeom prst="rect">
                <a:avLst/>
              </a:prstGeom>
            </p:spPr>
          </p:pic>
          <p:sp>
            <p:nvSpPr>
              <p:cNvPr id="406" name="TextBox 405"/>
              <p:cNvSpPr txBox="1"/>
              <p:nvPr/>
            </p:nvSpPr>
            <p:spPr>
              <a:xfrm>
                <a:off x="7832610" y="6100583"/>
                <a:ext cx="616165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강화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7" name="그림 406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9213218" y="6062502"/>
                <a:ext cx="859064" cy="429084"/>
              </a:xfrm>
              <a:prstGeom prst="rect">
                <a:avLst/>
              </a:prstGeom>
            </p:spPr>
          </p:pic>
          <p:pic>
            <p:nvPicPr>
              <p:cNvPr id="408" name="그림 407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408684" y="6062502"/>
                <a:ext cx="859062" cy="429084"/>
              </a:xfrm>
              <a:prstGeom prst="rect">
                <a:avLst/>
              </a:prstGeom>
            </p:spPr>
          </p:pic>
          <p:pic>
            <p:nvPicPr>
              <p:cNvPr id="409" name="그림 408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9870621" y="6062502"/>
                <a:ext cx="795564" cy="429084"/>
              </a:xfrm>
              <a:prstGeom prst="rect">
                <a:avLst/>
              </a:prstGeom>
            </p:spPr>
          </p:pic>
          <p:sp>
            <p:nvSpPr>
              <p:cNvPr id="410" name="TextBox 409"/>
              <p:cNvSpPr txBox="1"/>
              <p:nvPr/>
            </p:nvSpPr>
            <p:spPr>
              <a:xfrm>
                <a:off x="9951293" y="6100583"/>
                <a:ext cx="616165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해제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11" name="그림 410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312847" y="4459320"/>
                <a:ext cx="859065" cy="335466"/>
              </a:xfrm>
              <a:prstGeom prst="rect">
                <a:avLst/>
              </a:prstGeom>
            </p:spPr>
          </p:pic>
          <p:sp>
            <p:nvSpPr>
              <p:cNvPr id="412" name="TextBox 411"/>
              <p:cNvSpPr txBox="1"/>
              <p:nvPr/>
            </p:nvSpPr>
            <p:spPr>
              <a:xfrm>
                <a:off x="7057225" y="2181780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기본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7057225" y="1747203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강화 단계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>
                <a:off x="8204856" y="1747203"/>
                <a:ext cx="2487981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altLang="ko-KR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L</a:t>
                </a: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EVEL                15  /  20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415" name="직선 연결선 414"/>
              <p:cNvCxnSpPr/>
              <p:nvPr/>
            </p:nvCxnSpPr>
            <p:spPr>
              <a:xfrm>
                <a:off x="7134389" y="2129407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6" name="타원 415"/>
              <p:cNvSpPr/>
              <p:nvPr/>
            </p:nvSpPr>
            <p:spPr>
              <a:xfrm>
                <a:off x="7095703" y="2102315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17" name="그림 416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312847" y="4048570"/>
                <a:ext cx="859065" cy="335466"/>
              </a:xfrm>
              <a:prstGeom prst="rect">
                <a:avLst/>
              </a:prstGeom>
            </p:spPr>
          </p:pic>
          <p:sp>
            <p:nvSpPr>
              <p:cNvPr id="418" name="TextBox 417"/>
              <p:cNvSpPr txBox="1"/>
              <p:nvPr/>
            </p:nvSpPr>
            <p:spPr>
              <a:xfrm>
                <a:off x="10476726" y="4080455"/>
                <a:ext cx="528971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변경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0476726" y="4481096"/>
                <a:ext cx="528971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장착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20" name="직선 연결선 419"/>
              <p:cNvCxnSpPr/>
              <p:nvPr/>
            </p:nvCxnSpPr>
            <p:spPr>
              <a:xfrm flipV="1">
                <a:off x="8156322" y="1785741"/>
                <a:ext cx="0" cy="27930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/>
              <p:cNvCxnSpPr/>
              <p:nvPr/>
            </p:nvCxnSpPr>
            <p:spPr>
              <a:xfrm flipV="1">
                <a:off x="8156322" y="2181781"/>
                <a:ext cx="0" cy="621087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/>
              <p:cNvCxnSpPr/>
              <p:nvPr/>
            </p:nvCxnSpPr>
            <p:spPr>
              <a:xfrm flipV="1">
                <a:off x="8156322" y="2907067"/>
                <a:ext cx="0" cy="981458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/>
              <p:cNvCxnSpPr/>
              <p:nvPr/>
            </p:nvCxnSpPr>
            <p:spPr>
              <a:xfrm flipV="1">
                <a:off x="8156322" y="3965354"/>
                <a:ext cx="0" cy="882345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/>
              <p:cNvCxnSpPr/>
              <p:nvPr/>
            </p:nvCxnSpPr>
            <p:spPr>
              <a:xfrm flipV="1">
                <a:off x="8156322" y="4935826"/>
                <a:ext cx="0" cy="923749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5" name="직사각형 424"/>
              <p:cNvSpPr/>
              <p:nvPr/>
            </p:nvSpPr>
            <p:spPr>
              <a:xfrm>
                <a:off x="6058978" y="1276243"/>
                <a:ext cx="274243" cy="26222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26" name="그림 425"/>
              <p:cNvPicPr>
                <a:picLocks noChangeAspect="1"/>
              </p:cNvPicPr>
              <p:nvPr/>
            </p:nvPicPr>
            <p:blipFill rotWithShape="1">
              <a:blip r:embed="rId11"/>
              <a:srcRect l="15593" t="6258" r="12525" b="2634"/>
              <a:stretch/>
            </p:blipFill>
            <p:spPr>
              <a:xfrm>
                <a:off x="6113775" y="1308989"/>
                <a:ext cx="153389" cy="191528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427" name="그림 4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822" y="1776636"/>
                <a:ext cx="1043898" cy="1043898"/>
              </a:xfrm>
              <a:prstGeom prst="rect">
                <a:avLst/>
              </a:prstGeom>
            </p:spPr>
          </p:pic>
          <p:pic>
            <p:nvPicPr>
              <p:cNvPr id="428" name="그림 427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048662" y="1737553"/>
                <a:ext cx="975193" cy="1019879"/>
              </a:xfrm>
              <a:prstGeom prst="rect">
                <a:avLst/>
              </a:prstGeom>
            </p:spPr>
          </p:pic>
          <p:pic>
            <p:nvPicPr>
              <p:cNvPr id="429" name="그림 42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5987708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430" name="그림 42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86373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431" name="그림 43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85036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432" name="그림 4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83701" y="2517375"/>
                <a:ext cx="268975" cy="251293"/>
              </a:xfrm>
              <a:prstGeom prst="rect">
                <a:avLst/>
              </a:prstGeom>
            </p:spPr>
          </p:pic>
          <p:sp>
            <p:nvSpPr>
              <p:cNvPr id="433" name="TextBox 432"/>
              <p:cNvSpPr txBox="1"/>
              <p:nvPr/>
            </p:nvSpPr>
            <p:spPr>
              <a:xfrm>
                <a:off x="6506522" y="177636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50" name="직사각형 449"/>
            <p:cNvSpPr/>
            <p:nvPr/>
          </p:nvSpPr>
          <p:spPr>
            <a:xfrm>
              <a:off x="7024559" y="5950302"/>
              <a:ext cx="2253702" cy="6435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622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14156" y="515422"/>
            <a:ext cx="10961635" cy="6171075"/>
            <a:chOff x="614156" y="515422"/>
            <a:chExt cx="10961635" cy="6171075"/>
          </a:xfrm>
        </p:grpSpPr>
        <p:grpSp>
          <p:nvGrpSpPr>
            <p:cNvPr id="140" name="그룹 139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141" name="그림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262" y="29495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5213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977" y="1691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5" name="그림 1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62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6" name="그림 14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57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7" name="그림 146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159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8" name="그림 147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850" y="169612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9" name="그림 14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9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0" name="그림 14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151" name="TextBox 150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152" name="그림 1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153" name="그림 15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4" name="그림 15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5" name="그림 15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6" name="그림 15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7" name="그림 15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58" name="그림 157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159" name="TextBox 158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60" name="그림 15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61" name="그림 1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62" name="그림 16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4" name="그림 1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5" name="그림 16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6" name="그림 1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7" name="그림 16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68" name="TextBox 167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69" name="그림 16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0" name="그림 16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71" name="그림 17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2" name="그림 17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3" name="그림 17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4" name="그림 17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75" name="그림 17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80" name="그림 17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1" name="그림 18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2" name="그림 18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3" name="그림 18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4" name="그림 18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85" name="TextBox 184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86" name="그림 18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7" name="그림 18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89" name="그림 18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0" name="그림 18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1" name="그림 19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92" name="TextBox 191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93" name="그림 19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94" name="그림 19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5" name="그림 19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6" name="그림 19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7" name="그림 196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98" name="그림 19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99" name="그림 19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02" name="그림 201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203" name="그림 20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07" name="그림 20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218" name="그림 21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219" name="TextBox 218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221" name="그룹 220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257" name="모서리가 둥근 직사각형 256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258" name="그림 257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259" name="TextBox 258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60" name="타원 259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22" name="그룹 221"/>
              <p:cNvGrpSpPr/>
              <p:nvPr/>
            </p:nvGrpSpPr>
            <p:grpSpPr>
              <a:xfrm>
                <a:off x="692915" y="5405756"/>
                <a:ext cx="5019628" cy="1259694"/>
                <a:chOff x="726581" y="4150109"/>
                <a:chExt cx="5019628" cy="1259694"/>
              </a:xfrm>
            </p:grpSpPr>
            <p:sp>
              <p:nvSpPr>
                <p:cNvPr id="247" name="직사각형 246"/>
                <p:cNvSpPr/>
                <p:nvPr/>
              </p:nvSpPr>
              <p:spPr>
                <a:xfrm>
                  <a:off x="726581" y="4150109"/>
                  <a:ext cx="5019628" cy="124434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49" name="직사각형 248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250" name="모서리가 둥근 직사각형 249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1" name="모서리가 둥근 직사각형 250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3" name="TextBox 252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23" name="그룹 222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245" name="오각형 244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4" name="그룹 223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243" name="오각형 242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4" name="TextBox 243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25" name="TextBox 224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305920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27" name="그룹 226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241" name="오각형 240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2" name="TextBox 241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8" name="그룹 227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239" name="오각형 238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0" name="TextBox 239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9" name="그룹 228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237" name="오각형 236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30" name="그림 229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7466018" y="1753840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231" name="그림 230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8762186" y="3024877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232" name="그림 2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4515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33" name="그림 23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727" y="5997162"/>
                <a:ext cx="1568768" cy="523567"/>
              </a:xfrm>
              <a:prstGeom prst="rect">
                <a:avLst/>
              </a:prstGeom>
            </p:spPr>
          </p:pic>
          <p:pic>
            <p:nvPicPr>
              <p:cNvPr id="234" name="그림 23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304" y="5997162"/>
                <a:ext cx="1568768" cy="523567"/>
              </a:xfrm>
              <a:prstGeom prst="rect">
                <a:avLst/>
              </a:prstGeom>
            </p:spPr>
          </p:pic>
          <p:sp>
            <p:nvSpPr>
              <p:cNvPr id="235" name="TextBox 234"/>
              <p:cNvSpPr txBox="1"/>
              <p:nvPr/>
            </p:nvSpPr>
            <p:spPr>
              <a:xfrm>
                <a:off x="809224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일괄분해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969737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일괄판매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62" name="직사각형 261"/>
            <p:cNvSpPr/>
            <p:nvPr/>
          </p:nvSpPr>
          <p:spPr>
            <a:xfrm>
              <a:off x="614156" y="515422"/>
              <a:ext cx="10961635" cy="6171075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263" name="그룹 262"/>
            <p:cNvGrpSpPr/>
            <p:nvPr/>
          </p:nvGrpSpPr>
          <p:grpSpPr>
            <a:xfrm>
              <a:off x="3496840" y="619089"/>
              <a:ext cx="5198321" cy="5944232"/>
              <a:chOff x="3496840" y="619089"/>
              <a:chExt cx="5198321" cy="5944232"/>
            </a:xfrm>
          </p:grpSpPr>
          <p:pic>
            <p:nvPicPr>
              <p:cNvPr id="264" name="그림 263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6840" y="619089"/>
                <a:ext cx="5198321" cy="5944232"/>
              </a:xfrm>
              <a:prstGeom prst="rect">
                <a:avLst/>
              </a:prstGeom>
            </p:spPr>
          </p:pic>
          <p:sp>
            <p:nvSpPr>
              <p:cNvPr id="265" name="TextBox 264"/>
              <p:cNvSpPr txBox="1"/>
              <p:nvPr/>
            </p:nvSpPr>
            <p:spPr>
              <a:xfrm>
                <a:off x="5514442" y="828629"/>
                <a:ext cx="1144865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아이템 강화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66" name="그림 26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4985" y="1304299"/>
                <a:ext cx="4631812" cy="4662128"/>
              </a:xfrm>
              <a:prstGeom prst="rect">
                <a:avLst/>
              </a:prstGeom>
            </p:spPr>
          </p:pic>
          <p:sp>
            <p:nvSpPr>
              <p:cNvPr id="267" name="TextBox 266"/>
              <p:cNvSpPr txBox="1"/>
              <p:nvPr/>
            </p:nvSpPr>
            <p:spPr>
              <a:xfrm>
                <a:off x="4660901" y="1714058"/>
                <a:ext cx="8377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EVEL  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0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8" name="직선 연결선 267"/>
              <p:cNvCxnSpPr/>
              <p:nvPr/>
            </p:nvCxnSpPr>
            <p:spPr>
              <a:xfrm>
                <a:off x="3956448" y="3628149"/>
                <a:ext cx="4284000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타원 268"/>
              <p:cNvSpPr/>
              <p:nvPr/>
            </p:nvSpPr>
            <p:spPr>
              <a:xfrm>
                <a:off x="3922309" y="3603146"/>
                <a:ext cx="49279" cy="49279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3916680" y="1382245"/>
                <a:ext cx="1566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강화 대상 아이템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1" name="직선 연결선 270"/>
              <p:cNvCxnSpPr/>
              <p:nvPr/>
            </p:nvCxnSpPr>
            <p:spPr>
              <a:xfrm>
                <a:off x="3956448" y="1733505"/>
                <a:ext cx="4284000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타원 271"/>
              <p:cNvSpPr/>
              <p:nvPr/>
            </p:nvSpPr>
            <p:spPr>
              <a:xfrm>
                <a:off x="3922309" y="1708502"/>
                <a:ext cx="49279" cy="49279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73" name="직선 연결선 272"/>
              <p:cNvCxnSpPr/>
              <p:nvPr/>
            </p:nvCxnSpPr>
            <p:spPr>
              <a:xfrm>
                <a:off x="3956448" y="5842619"/>
                <a:ext cx="4284000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타원 273"/>
              <p:cNvSpPr/>
              <p:nvPr/>
            </p:nvSpPr>
            <p:spPr>
              <a:xfrm>
                <a:off x="3922309" y="5827344"/>
                <a:ext cx="49279" cy="49279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5" name="그림 274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3988837" y="6011340"/>
                <a:ext cx="758087" cy="396000"/>
              </a:xfrm>
              <a:prstGeom prst="rect">
                <a:avLst/>
              </a:prstGeom>
            </p:spPr>
          </p:pic>
          <p:pic>
            <p:nvPicPr>
              <p:cNvPr id="276" name="그림 275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7413850" y="6011340"/>
                <a:ext cx="758086" cy="396000"/>
              </a:xfrm>
              <a:prstGeom prst="rect">
                <a:avLst/>
              </a:prstGeom>
            </p:spPr>
          </p:pic>
          <p:pic>
            <p:nvPicPr>
              <p:cNvPr id="277" name="그림 276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4614442" y="6011340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78" name="그림 277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5282926" y="6011340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79" name="그림 278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5944875" y="6011340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80" name="그림 279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6516296" y="6011340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81" name="그림 280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7011504" y="6011340"/>
                <a:ext cx="702051" cy="396000"/>
              </a:xfrm>
              <a:prstGeom prst="rect">
                <a:avLst/>
              </a:prstGeom>
            </p:spPr>
          </p:pic>
          <p:sp>
            <p:nvSpPr>
              <p:cNvPr id="282" name="TextBox 281"/>
              <p:cNvSpPr txBox="1"/>
              <p:nvPr/>
            </p:nvSpPr>
            <p:spPr>
              <a:xfrm>
                <a:off x="5312773" y="6054649"/>
                <a:ext cx="1566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smtClean="0">
                    <a:solidFill>
                      <a:schemeClr val="bg1"/>
                    </a:solidFill>
                  </a:rPr>
                  <a:t>아이템 강화 진행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3" name="오른쪽 화살표 282"/>
              <p:cNvSpPr/>
              <p:nvPr/>
            </p:nvSpPr>
            <p:spPr>
              <a:xfrm>
                <a:off x="5793645" y="2387375"/>
                <a:ext cx="521711" cy="410483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4408512" y="3161180"/>
                <a:ext cx="13003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 smtClean="0">
                    <a:solidFill>
                      <a:schemeClr val="bg1"/>
                    </a:solidFill>
                  </a:rPr>
                  <a:t>날카로운 이빨 대검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5" name="TextBox 284"/>
              <p:cNvSpPr txBox="1"/>
              <p:nvPr/>
            </p:nvSpPr>
            <p:spPr>
              <a:xfrm>
                <a:off x="4379328" y="3366637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 smtClean="0">
                    <a:solidFill>
                      <a:schemeClr val="bg1"/>
                    </a:solidFill>
                  </a:rPr>
                  <a:t>공격력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5169085" y="3366637"/>
                <a:ext cx="5870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>
                    <a:solidFill>
                      <a:schemeClr val="bg1"/>
                    </a:solidFill>
                  </a:rPr>
                  <a:t>12,345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>
                <a:off x="6277323" y="3366637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 smtClean="0">
                    <a:solidFill>
                      <a:schemeClr val="bg1"/>
                    </a:solidFill>
                  </a:rPr>
                  <a:t>공격력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7067080" y="3366637"/>
                <a:ext cx="5870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>
                    <a:solidFill>
                      <a:schemeClr val="bg1"/>
                    </a:solidFill>
                  </a:rPr>
                  <a:t>25,000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7535903" y="3366637"/>
                <a:ext cx="7601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 smtClean="0">
                    <a:solidFill>
                      <a:srgbClr val="00B050"/>
                    </a:solidFill>
                  </a:rPr>
                  <a:t>▲ </a:t>
                </a:r>
                <a:r>
                  <a:rPr lang="en-US" altLang="ko-KR" sz="1000" b="1" dirty="0" smtClean="0">
                    <a:solidFill>
                      <a:srgbClr val="00B050"/>
                    </a:solidFill>
                  </a:rPr>
                  <a:t>12,655</a:t>
                </a:r>
                <a:endParaRPr lang="ko-KR" altLang="en-US" sz="1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6543511" y="1714058"/>
                <a:ext cx="941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EVEL  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20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6340714" y="3161180"/>
                <a:ext cx="13003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 smtClean="0">
                    <a:solidFill>
                      <a:schemeClr val="bg1"/>
                    </a:solidFill>
                  </a:rPr>
                  <a:t>날카로운 이빨 대검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3916680" y="3645673"/>
                <a:ext cx="13869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강화 단계 설정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5" name="오각형 304"/>
              <p:cNvSpPr/>
              <p:nvPr/>
            </p:nvSpPr>
            <p:spPr>
              <a:xfrm flipH="1">
                <a:off x="4060926" y="4072866"/>
                <a:ext cx="400346" cy="180000"/>
              </a:xfrm>
              <a:prstGeom prst="homePlat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-</a:t>
                </a:r>
                <a:endParaRPr lang="ko-KR" altLang="en-US" sz="2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6" name="오각형 305"/>
              <p:cNvSpPr/>
              <p:nvPr/>
            </p:nvSpPr>
            <p:spPr>
              <a:xfrm>
                <a:off x="7436345" y="4072866"/>
                <a:ext cx="400346" cy="180000"/>
              </a:xfrm>
              <a:prstGeom prst="homePlat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</a:t>
                </a:r>
                <a:endParaRPr lang="ko-KR" altLang="en-US" sz="2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7" name="모서리가 둥근 직사각형 306"/>
              <p:cNvSpPr/>
              <p:nvPr/>
            </p:nvSpPr>
            <p:spPr>
              <a:xfrm>
                <a:off x="4504402" y="4072866"/>
                <a:ext cx="2880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8" name="모서리가 둥근 직사각형 307"/>
              <p:cNvSpPr/>
              <p:nvPr/>
            </p:nvSpPr>
            <p:spPr>
              <a:xfrm>
                <a:off x="6615379" y="4110064"/>
                <a:ext cx="720000" cy="1260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9" name="직사각형 308"/>
              <p:cNvSpPr/>
              <p:nvPr/>
            </p:nvSpPr>
            <p:spPr>
              <a:xfrm>
                <a:off x="7876552" y="4085258"/>
                <a:ext cx="396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20</a:t>
                </a:r>
                <a:endParaRPr lang="ko-KR" alt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3916680" y="4390729"/>
                <a:ext cx="13869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강화 비용 정보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11" name="그림 310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6577" y="4837879"/>
                <a:ext cx="401442" cy="401442"/>
              </a:xfrm>
              <a:prstGeom prst="rect">
                <a:avLst/>
              </a:prstGeom>
              <a:noFill/>
            </p:spPr>
          </p:pic>
          <p:pic>
            <p:nvPicPr>
              <p:cNvPr id="312" name="그림 311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7" t="63786" r="62316" b="24081"/>
              <a:stretch/>
            </p:blipFill>
            <p:spPr>
              <a:xfrm>
                <a:off x="4431230" y="5432516"/>
                <a:ext cx="312917" cy="305962"/>
              </a:xfrm>
              <a:prstGeom prst="rect">
                <a:avLst/>
              </a:prstGeom>
              <a:noFill/>
            </p:spPr>
          </p:pic>
          <p:sp>
            <p:nvSpPr>
              <p:cNvPr id="313" name="TextBox 312"/>
              <p:cNvSpPr txBox="1"/>
              <p:nvPr/>
            </p:nvSpPr>
            <p:spPr>
              <a:xfrm>
                <a:off x="5185769" y="4759126"/>
                <a:ext cx="79861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50" b="1" dirty="0" smtClean="0">
                    <a:solidFill>
                      <a:schemeClr val="bg1"/>
                    </a:solidFill>
                  </a:rPr>
                  <a:t>보유 정수</a:t>
                </a:r>
                <a:endParaRPr lang="ko-KR" alt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5386144" y="5010894"/>
                <a:ext cx="4299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 dirty="0" smtClean="0">
                    <a:solidFill>
                      <a:schemeClr val="bg1"/>
                    </a:solidFill>
                  </a:rPr>
                  <a:t>255</a:t>
                </a:r>
                <a:endParaRPr lang="ko-KR" alt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5192180" y="5289418"/>
                <a:ext cx="79861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50" b="1" dirty="0" smtClean="0">
                    <a:solidFill>
                      <a:schemeClr val="bg1"/>
                    </a:solidFill>
                  </a:rPr>
                  <a:t>보유 골드</a:t>
                </a:r>
                <a:endParaRPr lang="ko-KR" alt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5172944" y="5545031"/>
                <a:ext cx="83067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 dirty="0" smtClean="0">
                    <a:solidFill>
                      <a:schemeClr val="bg1"/>
                    </a:solidFill>
                  </a:rPr>
                  <a:t>1,000,000</a:t>
                </a:r>
                <a:endParaRPr lang="ko-KR" alt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6826091" y="4759126"/>
                <a:ext cx="79861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50" b="1" dirty="0" smtClean="0">
                    <a:solidFill>
                      <a:schemeClr val="bg1"/>
                    </a:solidFill>
                  </a:rPr>
                  <a:t>필요 정수</a:t>
                </a:r>
                <a:endParaRPr lang="ko-KR" alt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7026466" y="5010894"/>
                <a:ext cx="4299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 dirty="0" smtClean="0">
                    <a:solidFill>
                      <a:srgbClr val="C00000"/>
                    </a:solidFill>
                  </a:rPr>
                  <a:t>350</a:t>
                </a:r>
                <a:endParaRPr lang="ko-KR" altLang="en-US" sz="105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6826091" y="5289418"/>
                <a:ext cx="79861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50" b="1" dirty="0" smtClean="0">
                    <a:solidFill>
                      <a:schemeClr val="bg1"/>
                    </a:solidFill>
                  </a:rPr>
                  <a:t>필요 골드</a:t>
                </a:r>
                <a:endParaRPr lang="ko-KR" alt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6871776" y="5545031"/>
                <a:ext cx="7120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 dirty="0" smtClean="0">
                    <a:solidFill>
                      <a:srgbClr val="00B050"/>
                    </a:solidFill>
                  </a:rPr>
                  <a:t>999,000</a:t>
                </a:r>
                <a:endParaRPr lang="ko-KR" altLang="en-US" sz="105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6196571" y="4745154"/>
                <a:ext cx="3193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 smtClean="0">
                    <a:solidFill>
                      <a:schemeClr val="bg1"/>
                    </a:solidFill>
                  </a:rPr>
                  <a:t>/</a:t>
                </a:r>
                <a:endParaRPr lang="ko-KR" altLang="en-US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6196571" y="5305080"/>
                <a:ext cx="3193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 smtClean="0">
                    <a:solidFill>
                      <a:schemeClr val="bg1"/>
                    </a:solidFill>
                  </a:rPr>
                  <a:t>/</a:t>
                </a:r>
                <a:endParaRPr lang="ko-KR" altLang="en-US" sz="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34" name="직선 연결선 333"/>
              <p:cNvCxnSpPr/>
              <p:nvPr/>
            </p:nvCxnSpPr>
            <p:spPr>
              <a:xfrm>
                <a:off x="3956448" y="4734398"/>
                <a:ext cx="4284000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타원 334"/>
              <p:cNvSpPr/>
              <p:nvPr/>
            </p:nvSpPr>
            <p:spPr>
              <a:xfrm>
                <a:off x="3922309" y="4719123"/>
                <a:ext cx="49279" cy="49279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36" name="직선 연결선 335"/>
              <p:cNvCxnSpPr/>
              <p:nvPr/>
            </p:nvCxnSpPr>
            <p:spPr>
              <a:xfrm>
                <a:off x="3956448" y="4354304"/>
                <a:ext cx="4284000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타원 336"/>
              <p:cNvSpPr/>
              <p:nvPr/>
            </p:nvSpPr>
            <p:spPr>
              <a:xfrm>
                <a:off x="3922309" y="4339029"/>
                <a:ext cx="49279" cy="49279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4567722" y="2044935"/>
              <a:ext cx="1082376" cy="1060638"/>
              <a:chOff x="5963822" y="1759896"/>
              <a:chExt cx="1082376" cy="1060638"/>
            </a:xfrm>
          </p:grpSpPr>
          <p:pic>
            <p:nvPicPr>
              <p:cNvPr id="338" name="그림 3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822" y="1776636"/>
                <a:ext cx="1043898" cy="1043898"/>
              </a:xfrm>
              <a:prstGeom prst="rect">
                <a:avLst/>
              </a:prstGeom>
            </p:spPr>
          </p:pic>
          <p:pic>
            <p:nvPicPr>
              <p:cNvPr id="339" name="그림 338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048662" y="1737553"/>
                <a:ext cx="975193" cy="1019879"/>
              </a:xfrm>
              <a:prstGeom prst="rect">
                <a:avLst/>
              </a:prstGeom>
            </p:spPr>
          </p:pic>
          <p:pic>
            <p:nvPicPr>
              <p:cNvPr id="340" name="그림 33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5987708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341" name="그림 34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86373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342" name="그림 34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85036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343" name="그림 34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83701" y="2517375"/>
                <a:ext cx="268975" cy="251293"/>
              </a:xfrm>
              <a:prstGeom prst="rect">
                <a:avLst/>
              </a:prstGeom>
            </p:spPr>
          </p:pic>
          <p:sp>
            <p:nvSpPr>
              <p:cNvPr id="344" name="TextBox 343"/>
              <p:cNvSpPr txBox="1"/>
              <p:nvPr/>
            </p:nvSpPr>
            <p:spPr>
              <a:xfrm>
                <a:off x="6558620" y="1776364"/>
                <a:ext cx="4187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45" name="그룹 344"/>
            <p:cNvGrpSpPr/>
            <p:nvPr/>
          </p:nvGrpSpPr>
          <p:grpSpPr>
            <a:xfrm>
              <a:off x="6453527" y="2044935"/>
              <a:ext cx="1082376" cy="1060638"/>
              <a:chOff x="5963822" y="1759896"/>
              <a:chExt cx="1082376" cy="1060638"/>
            </a:xfrm>
          </p:grpSpPr>
          <p:pic>
            <p:nvPicPr>
              <p:cNvPr id="346" name="그림 3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822" y="1776636"/>
                <a:ext cx="1043898" cy="1043898"/>
              </a:xfrm>
              <a:prstGeom prst="rect">
                <a:avLst/>
              </a:prstGeom>
            </p:spPr>
          </p:pic>
          <p:pic>
            <p:nvPicPr>
              <p:cNvPr id="347" name="그림 34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048662" y="1737553"/>
                <a:ext cx="975193" cy="1019879"/>
              </a:xfrm>
              <a:prstGeom prst="rect">
                <a:avLst/>
              </a:prstGeom>
            </p:spPr>
          </p:pic>
          <p:pic>
            <p:nvPicPr>
              <p:cNvPr id="348" name="그림 34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5987708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349" name="그림 34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86373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350" name="그림 34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85036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351" name="그림 35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83701" y="2517375"/>
                <a:ext cx="268975" cy="251293"/>
              </a:xfrm>
              <a:prstGeom prst="rect">
                <a:avLst/>
              </a:prstGeom>
            </p:spPr>
          </p:pic>
          <p:sp>
            <p:nvSpPr>
              <p:cNvPr id="352" name="TextBox 351"/>
              <p:cNvSpPr txBox="1"/>
              <p:nvPr/>
            </p:nvSpPr>
            <p:spPr>
              <a:xfrm>
                <a:off x="6506522" y="177636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4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614156" y="515422"/>
            <a:ext cx="10961635" cy="6171075"/>
            <a:chOff x="614156" y="515422"/>
            <a:chExt cx="10961635" cy="6171075"/>
          </a:xfrm>
        </p:grpSpPr>
        <p:grpSp>
          <p:nvGrpSpPr>
            <p:cNvPr id="7" name="그룹 6"/>
            <p:cNvGrpSpPr/>
            <p:nvPr/>
          </p:nvGrpSpPr>
          <p:grpSpPr>
            <a:xfrm>
              <a:off x="614156" y="515422"/>
              <a:ext cx="10961635" cy="6171075"/>
              <a:chOff x="614156" y="515422"/>
              <a:chExt cx="10961635" cy="6171075"/>
            </a:xfrm>
          </p:grpSpPr>
          <p:grpSp>
            <p:nvGrpSpPr>
              <p:cNvPr id="140" name="그룹 139"/>
              <p:cNvGrpSpPr/>
              <p:nvPr/>
            </p:nvGrpSpPr>
            <p:grpSpPr>
              <a:xfrm>
                <a:off x="614156" y="521732"/>
                <a:ext cx="10961635" cy="6164765"/>
                <a:chOff x="614156" y="521732"/>
                <a:chExt cx="10961635" cy="6164765"/>
              </a:xfrm>
            </p:grpSpPr>
            <p:pic>
              <p:nvPicPr>
                <p:cNvPr id="141" name="그림 1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209" y="521732"/>
                  <a:ext cx="10959582" cy="6164765"/>
                </a:xfrm>
                <a:prstGeom prst="rect">
                  <a:avLst/>
                </a:prstGeom>
              </p:spPr>
            </p:pic>
            <p:pic>
              <p:nvPicPr>
                <p:cNvPr id="142" name="그림 14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47262" y="2949500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3" name="그림 14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35213" y="169686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4" name="그림 14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7977" y="1691853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5" name="그림 14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5623" y="2947853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6" name="그림 145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3573" y="2947853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7" name="그림 146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7159" y="169686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8" name="그림 147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850" y="1696122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9" name="그림 14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0293" y="2947853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50" name="그림 14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753" t="83258" r="2776"/>
                <a:stretch/>
              </p:blipFill>
              <p:spPr>
                <a:xfrm>
                  <a:off x="5849754" y="5654363"/>
                  <a:ext cx="5421806" cy="1032134"/>
                </a:xfrm>
                <a:prstGeom prst="rect">
                  <a:avLst/>
                </a:prstGeom>
              </p:spPr>
            </p:pic>
            <p:sp>
              <p:nvSpPr>
                <p:cNvPr id="151" name="TextBox 150"/>
                <p:cNvSpPr txBox="1"/>
                <p:nvPr/>
              </p:nvSpPr>
              <p:spPr>
                <a:xfrm>
                  <a:off x="10344800" y="1152977"/>
                  <a:ext cx="492443" cy="277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200" b="1" dirty="0" smtClean="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rPr>
                    <a:t>기타</a:t>
                  </a:r>
                  <a:endParaRPr lang="ko-KR" altLang="en-US" sz="1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pic>
              <p:nvPicPr>
                <p:cNvPr id="152" name="그림 151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 flipH="1">
                  <a:off x="6266606" y="1837248"/>
                  <a:ext cx="900003" cy="900000"/>
                </a:xfrm>
                <a:prstGeom prst="rect">
                  <a:avLst/>
                </a:prstGeom>
              </p:spPr>
            </p:pic>
            <p:pic>
              <p:nvPicPr>
                <p:cNvPr id="153" name="그림 15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160347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54" name="그림 15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306441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55" name="그림 15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452535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56" name="그림 155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598628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57" name="그림 156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744722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58" name="그림 157"/>
                <p:cNvPicPr>
                  <a:picLocks noChangeAspect="1"/>
                </p:cNvPicPr>
                <p:nvPr/>
              </p:nvPicPr>
              <p:blipFill rotWithShape="1">
                <a:blip r:embed="rId11">
                  <a:lum bright="70000" contrast="-70000"/>
                </a:blip>
                <a:srcRect l="15593" t="6258" r="12525" b="2634"/>
                <a:stretch/>
              </p:blipFill>
              <p:spPr>
                <a:xfrm>
                  <a:off x="6182151" y="1753840"/>
                  <a:ext cx="197802" cy="258303"/>
                </a:xfrm>
                <a:prstGeom prst="rect">
                  <a:avLst/>
                </a:prstGeom>
              </p:spPr>
            </p:pic>
            <p:sp>
              <p:nvSpPr>
                <p:cNvPr id="159" name="TextBox 158"/>
                <p:cNvSpPr txBox="1"/>
                <p:nvPr/>
              </p:nvSpPr>
              <p:spPr>
                <a:xfrm>
                  <a:off x="6815787" y="1681905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+20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60" name="그림 15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890815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61" name="그림 16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036912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62" name="그림 16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429756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63" name="그림 16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574986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64" name="그림 16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720216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65" name="그림 16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865445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66" name="그림 165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010675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67" name="그림 166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155905" y="2601786"/>
                  <a:ext cx="237359" cy="231917"/>
                </a:xfrm>
                <a:prstGeom prst="rect">
                  <a:avLst/>
                </a:prstGeom>
              </p:spPr>
            </p:pic>
            <p:sp>
              <p:nvSpPr>
                <p:cNvPr id="168" name="TextBox 167"/>
                <p:cNvSpPr txBox="1"/>
                <p:nvPr/>
              </p:nvSpPr>
              <p:spPr>
                <a:xfrm>
                  <a:off x="8085198" y="1667971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+20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69" name="그림 16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301138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70" name="그림 169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8790599" y="1824035"/>
                  <a:ext cx="900000" cy="900000"/>
                </a:xfrm>
                <a:prstGeom prst="rect">
                  <a:avLst/>
                </a:prstGeom>
              </p:spPr>
            </p:pic>
            <p:pic>
              <p:nvPicPr>
                <p:cNvPr id="171" name="그림 17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692266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72" name="그림 17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866584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73" name="그림 17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040902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74" name="그림 17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215221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75" name="그림 17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389539" y="2604709"/>
                  <a:ext cx="237359" cy="231917"/>
                </a:xfrm>
                <a:prstGeom prst="rect">
                  <a:avLst/>
                </a:prstGeom>
              </p:spPr>
            </p:pic>
            <p:sp>
              <p:nvSpPr>
                <p:cNvPr id="176" name="TextBox 175"/>
                <p:cNvSpPr txBox="1"/>
                <p:nvPr/>
              </p:nvSpPr>
              <p:spPr>
                <a:xfrm>
                  <a:off x="9347706" y="1670894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+20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80" name="그림 17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563861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1" name="그림 18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985451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2" name="그림 18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0160764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3" name="그림 18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0336076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4" name="그림 18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0511389" y="2604709"/>
                  <a:ext cx="237359" cy="231917"/>
                </a:xfrm>
                <a:prstGeom prst="rect">
                  <a:avLst/>
                </a:prstGeom>
              </p:spPr>
            </p:pic>
            <p:sp>
              <p:nvSpPr>
                <p:cNvPr id="185" name="TextBox 184"/>
                <p:cNvSpPr txBox="1"/>
                <p:nvPr/>
              </p:nvSpPr>
              <p:spPr>
                <a:xfrm>
                  <a:off x="10640889" y="1670894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+10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86" name="그림 185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0687543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7" name="그림 186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6255044" y="3125874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188" name="그림 187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155469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9" name="그림 18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330782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0" name="그림 18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506094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1" name="그림 19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681407" y="3883315"/>
                  <a:ext cx="237359" cy="231917"/>
                </a:xfrm>
                <a:prstGeom prst="rect">
                  <a:avLst/>
                </a:prstGeom>
              </p:spPr>
            </p:pic>
            <p:sp>
              <p:nvSpPr>
                <p:cNvPr id="192" name="TextBox 191"/>
                <p:cNvSpPr txBox="1"/>
                <p:nvPr/>
              </p:nvSpPr>
              <p:spPr>
                <a:xfrm>
                  <a:off x="6810907" y="2949500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+10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93" name="그림 192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 flipH="1">
                  <a:off x="7486463" y="3109399"/>
                  <a:ext cx="900000" cy="900000"/>
                </a:xfrm>
                <a:prstGeom prst="rect">
                  <a:avLst/>
                </a:prstGeom>
              </p:spPr>
            </p:pic>
            <p:pic>
              <p:nvPicPr>
                <p:cNvPr id="194" name="그림 19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416002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5" name="그림 19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591315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6" name="그림 195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766626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7" name="그림 196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8790053" y="3158610"/>
                  <a:ext cx="900000" cy="900000"/>
                </a:xfrm>
                <a:prstGeom prst="rect">
                  <a:avLst/>
                </a:prstGeom>
              </p:spPr>
            </p:pic>
            <p:pic>
              <p:nvPicPr>
                <p:cNvPr id="198" name="그림 197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685774" y="3892768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9" name="그림 19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861087" y="3892768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02" name="그림 201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0072869" y="3125875"/>
                  <a:ext cx="900000" cy="900000"/>
                </a:xfrm>
                <a:prstGeom prst="rect">
                  <a:avLst/>
                </a:prstGeom>
              </p:spPr>
            </p:pic>
            <p:pic>
              <p:nvPicPr>
                <p:cNvPr id="203" name="그림 20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979473" y="3892768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07" name="그림 206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 flipH="1">
                  <a:off x="7518656" y="1837248"/>
                  <a:ext cx="900003" cy="900000"/>
                </a:xfrm>
                <a:prstGeom prst="rect">
                  <a:avLst/>
                </a:prstGeom>
              </p:spPr>
            </p:pic>
            <p:pic>
              <p:nvPicPr>
                <p:cNvPr id="218" name="그림 217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0048195" y="1824035"/>
                  <a:ext cx="900000" cy="900000"/>
                </a:xfrm>
                <a:prstGeom prst="rect">
                  <a:avLst/>
                </a:prstGeom>
              </p:spPr>
            </p:pic>
            <p:sp>
              <p:nvSpPr>
                <p:cNvPr id="219" name="TextBox 218"/>
                <p:cNvSpPr txBox="1"/>
                <p:nvPr/>
              </p:nvSpPr>
              <p:spPr>
                <a:xfrm>
                  <a:off x="6630398" y="2399875"/>
                  <a:ext cx="71526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000" b="1" dirty="0" smtClean="0">
                      <a:solidFill>
                        <a:srgbClr val="92D050"/>
                      </a:solidFill>
                      <a:latin typeface="+mj-ea"/>
                      <a:ea typeface="+mj-ea"/>
                    </a:rPr>
                    <a:t>12,345</a:t>
                  </a:r>
                  <a:r>
                    <a:rPr lang="ko-KR" altLang="en-US" sz="1000" b="1" dirty="0" smtClean="0">
                      <a:solidFill>
                        <a:srgbClr val="92D050"/>
                      </a:solidFill>
                      <a:latin typeface="+mj-ea"/>
                      <a:ea typeface="+mj-ea"/>
                    </a:rPr>
                    <a:t>▲</a:t>
                  </a:r>
                  <a:endParaRPr lang="ko-KR" altLang="en-US" sz="900" b="1" dirty="0">
                    <a:solidFill>
                      <a:srgbClr val="92D05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20" name="TextBox 219"/>
                <p:cNvSpPr txBox="1"/>
                <p:nvPr/>
              </p:nvSpPr>
              <p:spPr>
                <a:xfrm>
                  <a:off x="7890929" y="2399875"/>
                  <a:ext cx="71526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000" b="1" dirty="0" smtClean="0">
                      <a:solidFill>
                        <a:srgbClr val="92D050"/>
                      </a:solidFill>
                      <a:latin typeface="+mj-ea"/>
                      <a:ea typeface="+mj-ea"/>
                    </a:rPr>
                    <a:t>12,345</a:t>
                  </a:r>
                  <a:r>
                    <a:rPr lang="ko-KR" altLang="en-US" sz="1000" b="1" dirty="0" smtClean="0">
                      <a:solidFill>
                        <a:srgbClr val="92D050"/>
                      </a:solidFill>
                      <a:latin typeface="+mj-ea"/>
                      <a:ea typeface="+mj-ea"/>
                    </a:rPr>
                    <a:t>▲</a:t>
                  </a:r>
                  <a:endParaRPr lang="ko-KR" altLang="en-US" sz="900" b="1" dirty="0">
                    <a:solidFill>
                      <a:srgbClr val="92D050"/>
                    </a:solidFill>
                    <a:latin typeface="+mj-ea"/>
                    <a:ea typeface="+mj-ea"/>
                  </a:endParaRPr>
                </a:p>
              </p:txBody>
            </p:sp>
            <p:grpSp>
              <p:nvGrpSpPr>
                <p:cNvPr id="221" name="그룹 220"/>
                <p:cNvGrpSpPr/>
                <p:nvPr/>
              </p:nvGrpSpPr>
              <p:grpSpPr>
                <a:xfrm>
                  <a:off x="6010647" y="6024028"/>
                  <a:ext cx="1760336" cy="468392"/>
                  <a:chOff x="7614466" y="4589746"/>
                  <a:chExt cx="1760336" cy="468392"/>
                </a:xfrm>
              </p:grpSpPr>
              <p:sp>
                <p:nvSpPr>
                  <p:cNvPr id="257" name="모서리가 둥근 직사각형 256"/>
                  <p:cNvSpPr/>
                  <p:nvPr/>
                </p:nvSpPr>
                <p:spPr>
                  <a:xfrm>
                    <a:off x="7614466" y="4618300"/>
                    <a:ext cx="1760336" cy="4398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258" name="그림 257"/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t="9925" r="79586" b="20380"/>
                  <a:stretch/>
                </p:blipFill>
                <p:spPr>
                  <a:xfrm>
                    <a:off x="7683544" y="4625430"/>
                    <a:ext cx="363801" cy="414678"/>
                  </a:xfrm>
                  <a:prstGeom prst="rect">
                    <a:avLst/>
                  </a:prstGeom>
                </p:spPr>
              </p:pic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8178568" y="4678881"/>
                    <a:ext cx="80502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8 / 200</a:t>
                    </a:r>
                    <a:endParaRPr lang="ko-KR" altLang="en-US" sz="32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60" name="타원 259"/>
                  <p:cNvSpPr/>
                  <p:nvPr/>
                </p:nvSpPr>
                <p:spPr>
                  <a:xfrm>
                    <a:off x="8996383" y="4688769"/>
                    <a:ext cx="288000" cy="288000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800" b="1" dirty="0">
                      <a:solidFill>
                        <a:schemeClr val="tx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8944899" y="4589746"/>
                    <a:ext cx="40588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400" b="1" dirty="0" smtClean="0">
                        <a:latin typeface="+mj-ea"/>
                        <a:ea typeface="+mj-ea"/>
                      </a:rPr>
                      <a:t>+</a:t>
                    </a:r>
                    <a:endParaRPr lang="ko-KR" altLang="en-US" sz="4800" b="1" dirty="0">
                      <a:latin typeface="+mj-ea"/>
                      <a:ea typeface="+mj-ea"/>
                    </a:endParaRPr>
                  </a:p>
                </p:txBody>
              </p:sp>
            </p:grpSp>
            <p:grpSp>
              <p:nvGrpSpPr>
                <p:cNvPr id="222" name="그룹 221"/>
                <p:cNvGrpSpPr/>
                <p:nvPr/>
              </p:nvGrpSpPr>
              <p:grpSpPr>
                <a:xfrm>
                  <a:off x="692915" y="5405756"/>
                  <a:ext cx="5019628" cy="1259694"/>
                  <a:chOff x="726581" y="4150109"/>
                  <a:chExt cx="5019628" cy="1259694"/>
                </a:xfrm>
              </p:grpSpPr>
              <p:sp>
                <p:nvSpPr>
                  <p:cNvPr id="247" name="직사각형 246"/>
                  <p:cNvSpPr/>
                  <p:nvPr/>
                </p:nvSpPr>
                <p:spPr>
                  <a:xfrm>
                    <a:off x="726581" y="4150109"/>
                    <a:ext cx="5019628" cy="1244348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873306" y="4223940"/>
                    <a:ext cx="363189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L</a:t>
                    </a:r>
                    <a:r>
                      <a:rPr lang="en-US" altLang="ko-KR" sz="1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EVEL  </a:t>
                    </a:r>
                    <a:r>
                      <a:rPr lang="en-US" altLang="ko-KR" sz="16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50  </a:t>
                    </a:r>
                    <a:r>
                      <a:rPr lang="en-US" altLang="ko-KR" sz="1600" b="1" dirty="0" smtClean="0">
                        <a:solidFill>
                          <a:srgbClr val="FFC000"/>
                        </a:solidFill>
                        <a:latin typeface="+mj-ea"/>
                        <a:ea typeface="+mj-ea"/>
                      </a:rPr>
                      <a:t>(2000)</a:t>
                    </a:r>
                    <a:r>
                      <a:rPr lang="en-US" altLang="ko-KR" sz="16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       </a:t>
                    </a:r>
                    <a:r>
                      <a:rPr lang="ko-KR" altLang="en-US" sz="16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캐릭터 닉네임</a:t>
                    </a:r>
                    <a:endParaRPr lang="ko-KR" altLang="en-US" sz="16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49" name="직사각형 248"/>
                  <p:cNvSpPr/>
                  <p:nvPr/>
                </p:nvSpPr>
                <p:spPr>
                  <a:xfrm>
                    <a:off x="4676823" y="4258819"/>
                    <a:ext cx="925124" cy="288000"/>
                  </a:xfrm>
                  <a:prstGeom prst="rect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ko-KR" altLang="en-US" sz="1200" b="1" dirty="0" smtClean="0"/>
                      <a:t>상세 정보</a:t>
                    </a:r>
                    <a:endParaRPr lang="ko-KR" altLang="en-US" sz="1200" b="1" dirty="0"/>
                  </a:p>
                </p:txBody>
              </p:sp>
              <p:sp>
                <p:nvSpPr>
                  <p:cNvPr id="250" name="모서리가 둥근 직사각형 249"/>
                  <p:cNvSpPr/>
                  <p:nvPr/>
                </p:nvSpPr>
                <p:spPr>
                  <a:xfrm>
                    <a:off x="905198" y="4639679"/>
                    <a:ext cx="3600000" cy="18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1" name="모서리가 둥근 직사각형 250"/>
                  <p:cNvSpPr/>
                  <p:nvPr/>
                </p:nvSpPr>
                <p:spPr>
                  <a:xfrm>
                    <a:off x="924196" y="4654935"/>
                    <a:ext cx="237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4864310" y="4560454"/>
                    <a:ext cx="55015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66%</a:t>
                    </a:r>
                    <a:endParaRPr lang="ko-KR" altLang="en-US" sz="32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53" name="TextBox 252"/>
                  <p:cNvSpPr txBox="1"/>
                  <p:nvPr/>
                </p:nvSpPr>
                <p:spPr>
                  <a:xfrm>
                    <a:off x="908031" y="4804509"/>
                    <a:ext cx="646331" cy="605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000"/>
                      </a:lnSpc>
                    </a:pP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전투력</a:t>
                    </a:r>
                    <a:endPara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  <a:p>
                    <a:pPr>
                      <a:lnSpc>
                        <a:spcPts val="2000"/>
                      </a:lnSpc>
                    </a:pP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공격력</a:t>
                    </a:r>
                    <a:endParaRPr lang="ko-KR" altLang="en-US" sz="28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54" name="TextBox 253"/>
                  <p:cNvSpPr txBox="1"/>
                  <p:nvPr/>
                </p:nvSpPr>
                <p:spPr>
                  <a:xfrm>
                    <a:off x="3481593" y="4804509"/>
                    <a:ext cx="646331" cy="605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000"/>
                      </a:lnSpc>
                    </a:pP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생명력</a:t>
                    </a:r>
                    <a:endPara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  <a:p>
                    <a:pPr>
                      <a:lnSpc>
                        <a:spcPts val="2000"/>
                      </a:lnSpc>
                    </a:pP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방어력</a:t>
                    </a:r>
                    <a:endParaRPr lang="ko-KR" altLang="en-US" sz="28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55" name="TextBox 254"/>
                  <p:cNvSpPr txBox="1"/>
                  <p:nvPr/>
                </p:nvSpPr>
                <p:spPr>
                  <a:xfrm>
                    <a:off x="2071381" y="4804509"/>
                    <a:ext cx="893193" cy="605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000"/>
                      </a:lnSpc>
                    </a:pPr>
                    <a:r>
                      <a:rPr lang="en-US" altLang="ko-KR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1,234,567</a:t>
                    </a:r>
                  </a:p>
                  <a:p>
                    <a:pPr>
                      <a:lnSpc>
                        <a:spcPts val="2000"/>
                      </a:lnSpc>
                    </a:pPr>
                    <a:r>
                      <a:rPr lang="en-US" altLang="ko-KR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1,234,567</a:t>
                    </a:r>
                    <a:endParaRPr lang="ko-KR" altLang="en-US" sz="28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4644944" y="4804509"/>
                    <a:ext cx="893193" cy="605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000"/>
                      </a:lnSpc>
                    </a:pPr>
                    <a:r>
                      <a:rPr lang="en-US" altLang="ko-KR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1,234,567</a:t>
                    </a:r>
                  </a:p>
                  <a:p>
                    <a:pPr>
                      <a:lnSpc>
                        <a:spcPts val="2000"/>
                      </a:lnSpc>
                    </a:pPr>
                    <a:r>
                      <a:rPr lang="en-US" altLang="ko-KR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1,234,567</a:t>
                    </a:r>
                    <a:endParaRPr lang="ko-KR" altLang="en-US" sz="28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  <p:grpSp>
              <p:nvGrpSpPr>
                <p:cNvPr id="223" name="그룹 222"/>
                <p:cNvGrpSpPr/>
                <p:nvPr/>
              </p:nvGrpSpPr>
              <p:grpSpPr>
                <a:xfrm>
                  <a:off x="614157" y="1667959"/>
                  <a:ext cx="691269" cy="296878"/>
                  <a:chOff x="998412" y="1165944"/>
                  <a:chExt cx="771080" cy="351857"/>
                </a:xfrm>
              </p:grpSpPr>
              <p:sp>
                <p:nvSpPr>
                  <p:cNvPr id="245" name="오각형 244"/>
                  <p:cNvSpPr/>
                  <p:nvPr/>
                </p:nvSpPr>
                <p:spPr>
                  <a:xfrm>
                    <a:off x="1210962" y="1293341"/>
                    <a:ext cx="420130" cy="189470"/>
                  </a:xfrm>
                  <a:prstGeom prst="homePlat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998412" y="1165944"/>
                    <a:ext cx="771080" cy="3518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5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세트</a:t>
                    </a:r>
                    <a:endParaRPr lang="ko-KR" altLang="en-US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24" name="그룹 223"/>
                <p:cNvGrpSpPr/>
                <p:nvPr/>
              </p:nvGrpSpPr>
              <p:grpSpPr>
                <a:xfrm>
                  <a:off x="614157" y="4201036"/>
                  <a:ext cx="691269" cy="296878"/>
                  <a:chOff x="998412" y="1165944"/>
                  <a:chExt cx="771080" cy="351857"/>
                </a:xfrm>
              </p:grpSpPr>
              <p:sp>
                <p:nvSpPr>
                  <p:cNvPr id="243" name="오각형 242"/>
                  <p:cNvSpPr/>
                  <p:nvPr/>
                </p:nvSpPr>
                <p:spPr>
                  <a:xfrm>
                    <a:off x="1210962" y="1293341"/>
                    <a:ext cx="420130" cy="189470"/>
                  </a:xfrm>
                  <a:prstGeom prst="homePlat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998412" y="1165944"/>
                    <a:ext cx="771080" cy="3518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5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세트</a:t>
                    </a:r>
                    <a:endParaRPr lang="ko-KR" altLang="en-US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25" name="TextBox 224"/>
                <p:cNvSpPr txBox="1"/>
                <p:nvPr/>
              </p:nvSpPr>
              <p:spPr>
                <a:xfrm>
                  <a:off x="692915" y="4502617"/>
                  <a:ext cx="2344761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ts val="1500"/>
                    </a:lnSpc>
                    <a:buFont typeface="Wingdings" panose="05000000000000000000" pitchFamily="2" charset="2"/>
                    <a:buChar char="l"/>
                  </a:pPr>
                  <a:r>
                    <a:rPr lang="ko-KR" altLang="en-US" sz="1400" b="1" dirty="0" err="1" smtClean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</a:t>
                  </a:r>
                  <a:r>
                    <a:rPr lang="ko-KR" altLang="en-US" sz="1400" b="1" dirty="0" smtClean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불멸 세트</a:t>
                  </a:r>
                  <a:endParaRPr lang="en-US" altLang="ko-KR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공격력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+200</a:t>
                  </a: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r>
                    <a:rPr lang="ko-KR" altLang="en-US" sz="11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치명타확률 </a:t>
                  </a:r>
                  <a:r>
                    <a:rPr lang="en-US" altLang="ko-KR" sz="11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+3%</a:t>
                  </a: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r>
                    <a:rPr lang="ko-KR" altLang="en-US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err="1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회피율</a:t>
                  </a:r>
                  <a:r>
                    <a:rPr lang="ko-KR" altLang="en-US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+5%</a:t>
                  </a:r>
                  <a:endParaRPr lang="ko-KR" altLang="en-US" sz="1100" b="1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3305920" y="4502617"/>
                  <a:ext cx="2344761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ts val="1500"/>
                    </a:lnSpc>
                    <a:buFont typeface="Wingdings" panose="05000000000000000000" pitchFamily="2" charset="2"/>
                    <a:buChar char="l"/>
                  </a:pPr>
                  <a:r>
                    <a:rPr lang="ko-KR" altLang="en-US" sz="1400" b="1" dirty="0" err="1" smtClean="0">
                      <a:solidFill>
                        <a:schemeClr val="accent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</a:t>
                  </a:r>
                  <a:r>
                    <a:rPr lang="ko-KR" altLang="en-US" sz="1400" b="1" dirty="0" smtClean="0">
                      <a:solidFill>
                        <a:schemeClr val="accent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불멸 세트</a:t>
                  </a:r>
                  <a:endParaRPr lang="en-US" altLang="ko-KR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공격력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+200</a:t>
                  </a: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치명타확률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+3%</a:t>
                  </a: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r>
                    <a:rPr lang="ko-KR" altLang="en-US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err="1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회피율</a:t>
                  </a:r>
                  <a:r>
                    <a:rPr lang="ko-KR" altLang="en-US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+5%</a:t>
                  </a:r>
                  <a:endParaRPr lang="ko-KR" altLang="en-US" sz="1100" b="1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27" name="그룹 226"/>
                <p:cNvGrpSpPr/>
                <p:nvPr/>
              </p:nvGrpSpPr>
              <p:grpSpPr>
                <a:xfrm>
                  <a:off x="614156" y="3356677"/>
                  <a:ext cx="691269" cy="296878"/>
                  <a:chOff x="4763375" y="2420648"/>
                  <a:chExt cx="691269" cy="296878"/>
                </a:xfrm>
              </p:grpSpPr>
              <p:sp>
                <p:nvSpPr>
                  <p:cNvPr id="241" name="오각형 240"/>
                  <p:cNvSpPr/>
                  <p:nvPr/>
                </p:nvSpPr>
                <p:spPr>
                  <a:xfrm>
                    <a:off x="4953929" y="2528139"/>
                    <a:ext cx="376644" cy="159865"/>
                  </a:xfrm>
                  <a:prstGeom prst="homePlat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4763375" y="2420648"/>
                    <a:ext cx="691269" cy="2968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5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세트</a:t>
                    </a:r>
                    <a:endParaRPr lang="ko-KR" altLang="en-US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28" name="그룹 227"/>
                <p:cNvGrpSpPr/>
                <p:nvPr/>
              </p:nvGrpSpPr>
              <p:grpSpPr>
                <a:xfrm>
                  <a:off x="614156" y="2512318"/>
                  <a:ext cx="691269" cy="296878"/>
                  <a:chOff x="4763375" y="2420648"/>
                  <a:chExt cx="691269" cy="296878"/>
                </a:xfrm>
              </p:grpSpPr>
              <p:sp>
                <p:nvSpPr>
                  <p:cNvPr id="239" name="오각형 238"/>
                  <p:cNvSpPr/>
                  <p:nvPr/>
                </p:nvSpPr>
                <p:spPr>
                  <a:xfrm>
                    <a:off x="4953929" y="2528139"/>
                    <a:ext cx="376644" cy="159865"/>
                  </a:xfrm>
                  <a:prstGeom prst="homePlat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4763375" y="2420648"/>
                    <a:ext cx="691269" cy="2968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5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세트</a:t>
                    </a:r>
                    <a:endParaRPr lang="ko-KR" altLang="en-US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29" name="그룹 228"/>
                <p:cNvGrpSpPr/>
                <p:nvPr/>
              </p:nvGrpSpPr>
              <p:grpSpPr>
                <a:xfrm>
                  <a:off x="4730970" y="2520556"/>
                  <a:ext cx="691269" cy="296878"/>
                  <a:chOff x="4763375" y="2420648"/>
                  <a:chExt cx="691269" cy="296878"/>
                </a:xfrm>
              </p:grpSpPr>
              <p:sp>
                <p:nvSpPr>
                  <p:cNvPr id="237" name="오각형 236"/>
                  <p:cNvSpPr/>
                  <p:nvPr/>
                </p:nvSpPr>
                <p:spPr>
                  <a:xfrm>
                    <a:off x="4953929" y="2528139"/>
                    <a:ext cx="376644" cy="159865"/>
                  </a:xfrm>
                  <a:prstGeom prst="homePlat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4763375" y="2420648"/>
                    <a:ext cx="691269" cy="2968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5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세트</a:t>
                    </a:r>
                    <a:endParaRPr lang="ko-KR" altLang="en-US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pic>
              <p:nvPicPr>
                <p:cNvPr id="230" name="그림 229"/>
                <p:cNvPicPr>
                  <a:picLocks noChangeAspect="1"/>
                </p:cNvPicPr>
                <p:nvPr/>
              </p:nvPicPr>
              <p:blipFill rotWithShape="1">
                <a:blip r:embed="rId11">
                  <a:lum bright="70000" contrast="-70000"/>
                </a:blip>
                <a:srcRect l="15593" t="6258" r="12525" b="2634"/>
                <a:stretch/>
              </p:blipFill>
              <p:spPr>
                <a:xfrm>
                  <a:off x="7466018" y="1753840"/>
                  <a:ext cx="197802" cy="258303"/>
                </a:xfrm>
                <a:prstGeom prst="rect">
                  <a:avLst/>
                </a:prstGeom>
              </p:spPr>
            </p:pic>
            <p:pic>
              <p:nvPicPr>
                <p:cNvPr id="231" name="그림 230"/>
                <p:cNvPicPr>
                  <a:picLocks noChangeAspect="1"/>
                </p:cNvPicPr>
                <p:nvPr/>
              </p:nvPicPr>
              <p:blipFill rotWithShape="1">
                <a:blip r:embed="rId11">
                  <a:lum bright="70000" contrast="-70000"/>
                </a:blip>
                <a:srcRect l="15593" t="6258" r="12525" b="2634"/>
                <a:stretch/>
              </p:blipFill>
              <p:spPr>
                <a:xfrm>
                  <a:off x="8762186" y="3024877"/>
                  <a:ext cx="197802" cy="258303"/>
                </a:xfrm>
                <a:prstGeom prst="rect">
                  <a:avLst/>
                </a:prstGeom>
              </p:spPr>
            </p:pic>
            <p:pic>
              <p:nvPicPr>
                <p:cNvPr id="232" name="그림 23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945154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33" name="그림 232"/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0727" y="5997162"/>
                  <a:ext cx="1568768" cy="523567"/>
                </a:xfrm>
                <a:prstGeom prst="rect">
                  <a:avLst/>
                </a:prstGeom>
              </p:spPr>
            </p:pic>
            <p:pic>
              <p:nvPicPr>
                <p:cNvPr id="234" name="그림 233"/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48304" y="5997162"/>
                  <a:ext cx="1568768" cy="523567"/>
                </a:xfrm>
                <a:prstGeom prst="rect">
                  <a:avLst/>
                </a:prstGeom>
              </p:spPr>
            </p:pic>
            <p:sp>
              <p:nvSpPr>
                <p:cNvPr id="235" name="TextBox 234"/>
                <p:cNvSpPr txBox="1"/>
                <p:nvPr/>
              </p:nvSpPr>
              <p:spPr>
                <a:xfrm>
                  <a:off x="8092244" y="6091950"/>
                  <a:ext cx="14785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일괄분해</a:t>
                  </a:r>
                  <a:endParaRPr lang="ko-KR" altLang="en-US" sz="3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>
                  <a:off x="9697374" y="6091950"/>
                  <a:ext cx="14785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일괄판매</a:t>
                  </a:r>
                  <a:endParaRPr lang="ko-KR" altLang="en-US" sz="3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62" name="직사각형 261"/>
              <p:cNvSpPr/>
              <p:nvPr/>
            </p:nvSpPr>
            <p:spPr>
              <a:xfrm>
                <a:off x="614156" y="515422"/>
                <a:ext cx="10961635" cy="6171075"/>
              </a:xfrm>
              <a:prstGeom prst="rect">
                <a:avLst/>
              </a:prstGeom>
              <a:solidFill>
                <a:schemeClr val="tx1">
                  <a:alpha val="86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dirty="0"/>
              </a:p>
            </p:txBody>
          </p:sp>
          <p:grpSp>
            <p:nvGrpSpPr>
              <p:cNvPr id="263" name="그룹 262"/>
              <p:cNvGrpSpPr/>
              <p:nvPr/>
            </p:nvGrpSpPr>
            <p:grpSpPr>
              <a:xfrm>
                <a:off x="3496840" y="619089"/>
                <a:ext cx="5198321" cy="5944232"/>
                <a:chOff x="3496840" y="619089"/>
                <a:chExt cx="5198321" cy="5944232"/>
              </a:xfrm>
            </p:grpSpPr>
            <p:pic>
              <p:nvPicPr>
                <p:cNvPr id="264" name="그림 263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6840" y="619089"/>
                  <a:ext cx="5198321" cy="5944232"/>
                </a:xfrm>
                <a:prstGeom prst="rect">
                  <a:avLst/>
                </a:prstGeom>
              </p:spPr>
            </p:pic>
            <p:sp>
              <p:nvSpPr>
                <p:cNvPr id="265" name="TextBox 264"/>
                <p:cNvSpPr txBox="1"/>
                <p:nvPr/>
              </p:nvSpPr>
              <p:spPr>
                <a:xfrm>
                  <a:off x="5514442" y="828629"/>
                  <a:ext cx="1144865" cy="3077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아이템 강화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66" name="그림 265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4985" y="1304299"/>
                  <a:ext cx="4631812" cy="4662128"/>
                </a:xfrm>
                <a:prstGeom prst="rect">
                  <a:avLst/>
                </a:prstGeom>
              </p:spPr>
            </p:pic>
            <p:sp>
              <p:nvSpPr>
                <p:cNvPr id="267" name="TextBox 266"/>
                <p:cNvSpPr txBox="1"/>
                <p:nvPr/>
              </p:nvSpPr>
              <p:spPr>
                <a:xfrm>
                  <a:off x="4660901" y="1714058"/>
                  <a:ext cx="8377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L</a:t>
                  </a:r>
                  <a:r>
                    <a:rPr lang="en-US" altLang="ko-KR" sz="1200" b="1" dirty="0" smtClean="0">
                      <a:solidFill>
                        <a:schemeClr val="bg1"/>
                      </a:solidFill>
                    </a:rPr>
                    <a:t>EVEL 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0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8" name="직선 연결선 267"/>
                <p:cNvCxnSpPr/>
                <p:nvPr/>
              </p:nvCxnSpPr>
              <p:spPr>
                <a:xfrm>
                  <a:off x="3956448" y="3628149"/>
                  <a:ext cx="4284000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타원 268"/>
                <p:cNvSpPr/>
                <p:nvPr/>
              </p:nvSpPr>
              <p:spPr>
                <a:xfrm>
                  <a:off x="3922309" y="3603146"/>
                  <a:ext cx="49279" cy="49279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0" name="TextBox 269"/>
                <p:cNvSpPr txBox="1"/>
                <p:nvPr/>
              </p:nvSpPr>
              <p:spPr>
                <a:xfrm>
                  <a:off x="3916680" y="1382245"/>
                  <a:ext cx="1566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강화 대상 아이템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71" name="직선 연결선 270"/>
                <p:cNvCxnSpPr/>
                <p:nvPr/>
              </p:nvCxnSpPr>
              <p:spPr>
                <a:xfrm>
                  <a:off x="3956448" y="1733505"/>
                  <a:ext cx="4284000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타원 271"/>
                <p:cNvSpPr/>
                <p:nvPr/>
              </p:nvSpPr>
              <p:spPr>
                <a:xfrm>
                  <a:off x="3922309" y="1708502"/>
                  <a:ext cx="49279" cy="49279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73" name="직선 연결선 272"/>
                <p:cNvCxnSpPr/>
                <p:nvPr/>
              </p:nvCxnSpPr>
              <p:spPr>
                <a:xfrm>
                  <a:off x="3956448" y="5842619"/>
                  <a:ext cx="4284000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4" name="타원 273"/>
                <p:cNvSpPr/>
                <p:nvPr/>
              </p:nvSpPr>
              <p:spPr>
                <a:xfrm>
                  <a:off x="3922309" y="5827344"/>
                  <a:ext cx="49279" cy="49279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275" name="그림 274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3988837" y="6011340"/>
                  <a:ext cx="758087" cy="396000"/>
                </a:xfrm>
                <a:prstGeom prst="rect">
                  <a:avLst/>
                </a:prstGeom>
              </p:spPr>
            </p:pic>
            <p:pic>
              <p:nvPicPr>
                <p:cNvPr id="276" name="그림 275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7413850" y="6011340"/>
                  <a:ext cx="758086" cy="396000"/>
                </a:xfrm>
                <a:prstGeom prst="rect">
                  <a:avLst/>
                </a:prstGeom>
              </p:spPr>
            </p:pic>
            <p:pic>
              <p:nvPicPr>
                <p:cNvPr id="277" name="그림 276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614442" y="6011340"/>
                  <a:ext cx="702051" cy="396000"/>
                </a:xfrm>
                <a:prstGeom prst="rect">
                  <a:avLst/>
                </a:prstGeom>
              </p:spPr>
            </p:pic>
            <p:pic>
              <p:nvPicPr>
                <p:cNvPr id="278" name="그림 277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5282926" y="6011340"/>
                  <a:ext cx="702051" cy="396000"/>
                </a:xfrm>
                <a:prstGeom prst="rect">
                  <a:avLst/>
                </a:prstGeom>
              </p:spPr>
            </p:pic>
            <p:pic>
              <p:nvPicPr>
                <p:cNvPr id="279" name="그림 278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5944875" y="6011340"/>
                  <a:ext cx="702051" cy="396000"/>
                </a:xfrm>
                <a:prstGeom prst="rect">
                  <a:avLst/>
                </a:prstGeom>
              </p:spPr>
            </p:pic>
            <p:pic>
              <p:nvPicPr>
                <p:cNvPr id="280" name="그림 279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6516296" y="6011340"/>
                  <a:ext cx="702051" cy="396000"/>
                </a:xfrm>
                <a:prstGeom prst="rect">
                  <a:avLst/>
                </a:prstGeom>
              </p:spPr>
            </p:pic>
            <p:pic>
              <p:nvPicPr>
                <p:cNvPr id="281" name="그림 280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7011504" y="6011340"/>
                  <a:ext cx="702051" cy="396000"/>
                </a:xfrm>
                <a:prstGeom prst="rect">
                  <a:avLst/>
                </a:prstGeom>
              </p:spPr>
            </p:pic>
            <p:sp>
              <p:nvSpPr>
                <p:cNvPr id="282" name="TextBox 281"/>
                <p:cNvSpPr txBox="1"/>
                <p:nvPr/>
              </p:nvSpPr>
              <p:spPr>
                <a:xfrm>
                  <a:off x="5312773" y="6054649"/>
                  <a:ext cx="1566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smtClean="0">
                      <a:solidFill>
                        <a:schemeClr val="bg1"/>
                      </a:solidFill>
                    </a:rPr>
                    <a:t>아이템 강화 진행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3" name="오른쪽 화살표 282"/>
                <p:cNvSpPr/>
                <p:nvPr/>
              </p:nvSpPr>
              <p:spPr>
                <a:xfrm>
                  <a:off x="5793645" y="2387375"/>
                  <a:ext cx="521711" cy="410483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>
                  <a:off x="4408512" y="3161180"/>
                  <a:ext cx="130035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</a:rPr>
                    <a:t>날카로운 이빨 대검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4379328" y="3366637"/>
                  <a:ext cx="56938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</a:rPr>
                    <a:t>공격력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>
                  <a:off x="5169085" y="3366637"/>
                  <a:ext cx="58702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00" b="1" dirty="0" smtClean="0">
                      <a:solidFill>
                        <a:schemeClr val="bg1"/>
                      </a:solidFill>
                    </a:rPr>
                    <a:t>12,345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7" name="TextBox 286"/>
                <p:cNvSpPr txBox="1"/>
                <p:nvPr/>
              </p:nvSpPr>
              <p:spPr>
                <a:xfrm>
                  <a:off x="6277323" y="3366637"/>
                  <a:ext cx="56938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</a:rPr>
                    <a:t>공격력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>
                  <a:off x="7067080" y="3366637"/>
                  <a:ext cx="58702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00" b="1" dirty="0" smtClean="0">
                      <a:solidFill>
                        <a:schemeClr val="bg1"/>
                      </a:solidFill>
                    </a:rPr>
                    <a:t>25,000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9" name="TextBox 288"/>
                <p:cNvSpPr txBox="1"/>
                <p:nvPr/>
              </p:nvSpPr>
              <p:spPr>
                <a:xfrm>
                  <a:off x="7535903" y="3366637"/>
                  <a:ext cx="7601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rgbClr val="00B050"/>
                      </a:solidFill>
                    </a:rPr>
                    <a:t>▲ </a:t>
                  </a:r>
                  <a:r>
                    <a:rPr lang="en-US" altLang="ko-KR" sz="1000" b="1" dirty="0" smtClean="0">
                      <a:solidFill>
                        <a:srgbClr val="00B050"/>
                      </a:solidFill>
                    </a:rPr>
                    <a:t>12,655</a:t>
                  </a:r>
                  <a:endParaRPr lang="ko-KR" altLang="en-US" sz="10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>
                  <a:off x="6543511" y="1714058"/>
                  <a:ext cx="94198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L</a:t>
                  </a:r>
                  <a:r>
                    <a:rPr lang="en-US" altLang="ko-KR" sz="1200" b="1" dirty="0" smtClean="0">
                      <a:solidFill>
                        <a:schemeClr val="bg1"/>
                      </a:solidFill>
                    </a:rPr>
                    <a:t>EVEL 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20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1" name="TextBox 290"/>
                <p:cNvSpPr txBox="1"/>
                <p:nvPr/>
              </p:nvSpPr>
              <p:spPr>
                <a:xfrm>
                  <a:off x="6340714" y="3161180"/>
                  <a:ext cx="130035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</a:rPr>
                    <a:t>날카로운 이빨 대검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4" name="TextBox 303"/>
                <p:cNvSpPr txBox="1"/>
                <p:nvPr/>
              </p:nvSpPr>
              <p:spPr>
                <a:xfrm>
                  <a:off x="3916680" y="3645673"/>
                  <a:ext cx="13869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강화 단계 설정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5" name="오각형 304"/>
                <p:cNvSpPr/>
                <p:nvPr/>
              </p:nvSpPr>
              <p:spPr>
                <a:xfrm flipH="1">
                  <a:off x="4060926" y="4072866"/>
                  <a:ext cx="400346" cy="180000"/>
                </a:xfrm>
                <a:prstGeom prst="homePlat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-</a:t>
                  </a:r>
                  <a:endPara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06" name="오각형 305"/>
                <p:cNvSpPr/>
                <p:nvPr/>
              </p:nvSpPr>
              <p:spPr>
                <a:xfrm>
                  <a:off x="7436345" y="4072866"/>
                  <a:ext cx="400346" cy="180000"/>
                </a:xfrm>
                <a:prstGeom prst="homePlat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</a:t>
                  </a:r>
                  <a:endPara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07" name="모서리가 둥근 직사각형 306"/>
                <p:cNvSpPr/>
                <p:nvPr/>
              </p:nvSpPr>
              <p:spPr>
                <a:xfrm>
                  <a:off x="4504402" y="4072866"/>
                  <a:ext cx="288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8" name="모서리가 둥근 직사각형 307"/>
                <p:cNvSpPr/>
                <p:nvPr/>
              </p:nvSpPr>
              <p:spPr>
                <a:xfrm>
                  <a:off x="6615379" y="4110064"/>
                  <a:ext cx="720000" cy="12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9" name="직사각형 308"/>
                <p:cNvSpPr/>
                <p:nvPr/>
              </p:nvSpPr>
              <p:spPr>
                <a:xfrm>
                  <a:off x="7876552" y="4085258"/>
                  <a:ext cx="396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20</a:t>
                  </a:r>
                  <a:endParaRPr lang="ko-KR" alt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0" name="TextBox 309"/>
                <p:cNvSpPr txBox="1"/>
                <p:nvPr/>
              </p:nvSpPr>
              <p:spPr>
                <a:xfrm>
                  <a:off x="3916680" y="4390729"/>
                  <a:ext cx="13869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강화 비용 정보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311" name="그림 310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6577" y="4837879"/>
                  <a:ext cx="401442" cy="4014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2" name="그림 311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77" t="63786" r="62316" b="24081"/>
                <a:stretch/>
              </p:blipFill>
              <p:spPr>
                <a:xfrm>
                  <a:off x="4431230" y="5432516"/>
                  <a:ext cx="312917" cy="305962"/>
                </a:xfrm>
                <a:prstGeom prst="rect">
                  <a:avLst/>
                </a:prstGeom>
                <a:noFill/>
              </p:spPr>
            </p:pic>
            <p:sp>
              <p:nvSpPr>
                <p:cNvPr id="313" name="TextBox 312"/>
                <p:cNvSpPr txBox="1"/>
                <p:nvPr/>
              </p:nvSpPr>
              <p:spPr>
                <a:xfrm>
                  <a:off x="5185769" y="4759126"/>
                  <a:ext cx="79861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50" b="1" dirty="0" smtClean="0">
                      <a:solidFill>
                        <a:schemeClr val="bg1"/>
                      </a:solidFill>
                    </a:rPr>
                    <a:t>보유 정수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4" name="TextBox 313"/>
                <p:cNvSpPr txBox="1"/>
                <p:nvPr/>
              </p:nvSpPr>
              <p:spPr>
                <a:xfrm>
                  <a:off x="5386144" y="5010894"/>
                  <a:ext cx="42992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50" b="1" dirty="0" smtClean="0">
                      <a:solidFill>
                        <a:schemeClr val="bg1"/>
                      </a:solidFill>
                    </a:rPr>
                    <a:t>255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5" name="TextBox 314"/>
                <p:cNvSpPr txBox="1"/>
                <p:nvPr/>
              </p:nvSpPr>
              <p:spPr>
                <a:xfrm>
                  <a:off x="5192180" y="5289418"/>
                  <a:ext cx="79861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50" b="1" dirty="0" smtClean="0">
                      <a:solidFill>
                        <a:schemeClr val="bg1"/>
                      </a:solidFill>
                    </a:rPr>
                    <a:t>보유 골드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6" name="TextBox 315"/>
                <p:cNvSpPr txBox="1"/>
                <p:nvPr/>
              </p:nvSpPr>
              <p:spPr>
                <a:xfrm>
                  <a:off x="5172944" y="5545031"/>
                  <a:ext cx="83067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50" b="1" dirty="0" smtClean="0">
                      <a:solidFill>
                        <a:schemeClr val="bg1"/>
                      </a:solidFill>
                    </a:rPr>
                    <a:t>1,000,000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7" name="TextBox 316"/>
                <p:cNvSpPr txBox="1"/>
                <p:nvPr/>
              </p:nvSpPr>
              <p:spPr>
                <a:xfrm>
                  <a:off x="6826091" y="4759126"/>
                  <a:ext cx="79861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50" b="1" dirty="0" smtClean="0">
                      <a:solidFill>
                        <a:schemeClr val="bg1"/>
                      </a:solidFill>
                    </a:rPr>
                    <a:t>필요 정수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>
                  <a:off x="7026466" y="5010894"/>
                  <a:ext cx="42992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50" b="1" dirty="0" smtClean="0">
                      <a:solidFill>
                        <a:srgbClr val="C00000"/>
                      </a:solidFill>
                    </a:rPr>
                    <a:t>350</a:t>
                  </a:r>
                  <a:endParaRPr lang="ko-KR" altLang="en-US" sz="105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19" name="TextBox 318"/>
                <p:cNvSpPr txBox="1"/>
                <p:nvPr/>
              </p:nvSpPr>
              <p:spPr>
                <a:xfrm>
                  <a:off x="6826091" y="5289418"/>
                  <a:ext cx="79861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50" b="1" dirty="0" smtClean="0">
                      <a:solidFill>
                        <a:schemeClr val="bg1"/>
                      </a:solidFill>
                    </a:rPr>
                    <a:t>필요 골드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0" name="TextBox 319"/>
                <p:cNvSpPr txBox="1"/>
                <p:nvPr/>
              </p:nvSpPr>
              <p:spPr>
                <a:xfrm>
                  <a:off x="6871776" y="5545031"/>
                  <a:ext cx="7120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50" b="1" dirty="0" smtClean="0">
                      <a:solidFill>
                        <a:srgbClr val="00B050"/>
                      </a:solidFill>
                    </a:rPr>
                    <a:t>999,000</a:t>
                  </a:r>
                  <a:endParaRPr lang="ko-KR" altLang="en-US" sz="105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321" name="TextBox 320"/>
                <p:cNvSpPr txBox="1"/>
                <p:nvPr/>
              </p:nvSpPr>
              <p:spPr>
                <a:xfrm>
                  <a:off x="6196571" y="4745154"/>
                  <a:ext cx="3193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solidFill>
                        <a:schemeClr val="bg1"/>
                      </a:solidFill>
                    </a:rPr>
                    <a:t>/</a:t>
                  </a:r>
                  <a:endParaRPr lang="ko-KR" altLang="en-US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2" name="TextBox 321"/>
                <p:cNvSpPr txBox="1"/>
                <p:nvPr/>
              </p:nvSpPr>
              <p:spPr>
                <a:xfrm>
                  <a:off x="6196571" y="5305080"/>
                  <a:ext cx="3193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solidFill>
                        <a:schemeClr val="bg1"/>
                      </a:solidFill>
                    </a:rPr>
                    <a:t>/</a:t>
                  </a:r>
                  <a:endParaRPr lang="ko-KR" altLang="en-US" sz="8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34" name="직선 연결선 333"/>
                <p:cNvCxnSpPr/>
                <p:nvPr/>
              </p:nvCxnSpPr>
              <p:spPr>
                <a:xfrm>
                  <a:off x="3956448" y="4734398"/>
                  <a:ext cx="4284000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5" name="타원 334"/>
                <p:cNvSpPr/>
                <p:nvPr/>
              </p:nvSpPr>
              <p:spPr>
                <a:xfrm>
                  <a:off x="3922309" y="4719123"/>
                  <a:ext cx="49279" cy="49279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336" name="직선 연결선 335"/>
                <p:cNvCxnSpPr/>
                <p:nvPr/>
              </p:nvCxnSpPr>
              <p:spPr>
                <a:xfrm>
                  <a:off x="3956448" y="4354304"/>
                  <a:ext cx="4284000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7" name="타원 336"/>
                <p:cNvSpPr/>
                <p:nvPr/>
              </p:nvSpPr>
              <p:spPr>
                <a:xfrm>
                  <a:off x="3922309" y="4339029"/>
                  <a:ext cx="49279" cy="49279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" name="그룹 3"/>
              <p:cNvGrpSpPr/>
              <p:nvPr/>
            </p:nvGrpSpPr>
            <p:grpSpPr>
              <a:xfrm>
                <a:off x="4567722" y="2044935"/>
                <a:ext cx="1082376" cy="1060638"/>
                <a:chOff x="5963822" y="1759896"/>
                <a:chExt cx="1082376" cy="1060638"/>
              </a:xfrm>
            </p:grpSpPr>
            <p:pic>
              <p:nvPicPr>
                <p:cNvPr id="338" name="그림 3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822" y="1776636"/>
                  <a:ext cx="1043898" cy="1043898"/>
                </a:xfrm>
                <a:prstGeom prst="rect">
                  <a:avLst/>
                </a:prstGeom>
              </p:spPr>
            </p:pic>
            <p:pic>
              <p:nvPicPr>
                <p:cNvPr id="339" name="그림 338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6048662" y="1737553"/>
                  <a:ext cx="975193" cy="1019879"/>
                </a:xfrm>
                <a:prstGeom prst="rect">
                  <a:avLst/>
                </a:prstGeom>
              </p:spPr>
            </p:pic>
            <p:pic>
              <p:nvPicPr>
                <p:cNvPr id="340" name="그림 33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5987708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41" name="그림 34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186373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42" name="그림 34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385036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43" name="그림 34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583701" y="2517375"/>
                  <a:ext cx="268975" cy="251293"/>
                </a:xfrm>
                <a:prstGeom prst="rect">
                  <a:avLst/>
                </a:prstGeom>
              </p:spPr>
            </p:pic>
            <p:sp>
              <p:nvSpPr>
                <p:cNvPr id="344" name="TextBox 343"/>
                <p:cNvSpPr txBox="1"/>
                <p:nvPr/>
              </p:nvSpPr>
              <p:spPr>
                <a:xfrm>
                  <a:off x="6558620" y="1776364"/>
                  <a:ext cx="4187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45" name="그룹 344"/>
              <p:cNvGrpSpPr/>
              <p:nvPr/>
            </p:nvGrpSpPr>
            <p:grpSpPr>
              <a:xfrm>
                <a:off x="6453527" y="2044935"/>
                <a:ext cx="1082376" cy="1060638"/>
                <a:chOff x="5963822" y="1759896"/>
                <a:chExt cx="1082376" cy="1060638"/>
              </a:xfrm>
            </p:grpSpPr>
            <p:pic>
              <p:nvPicPr>
                <p:cNvPr id="346" name="그림 34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822" y="1776636"/>
                  <a:ext cx="1043898" cy="1043898"/>
                </a:xfrm>
                <a:prstGeom prst="rect">
                  <a:avLst/>
                </a:prstGeom>
              </p:spPr>
            </p:pic>
            <p:pic>
              <p:nvPicPr>
                <p:cNvPr id="347" name="그림 346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6048662" y="1737553"/>
                  <a:ext cx="975193" cy="1019879"/>
                </a:xfrm>
                <a:prstGeom prst="rect">
                  <a:avLst/>
                </a:prstGeom>
              </p:spPr>
            </p:pic>
            <p:pic>
              <p:nvPicPr>
                <p:cNvPr id="348" name="그림 347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5987708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49" name="그림 34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186373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50" name="그림 34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385036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51" name="그림 35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583701" y="2517375"/>
                  <a:ext cx="268975" cy="251293"/>
                </a:xfrm>
                <a:prstGeom prst="rect">
                  <a:avLst/>
                </a:prstGeom>
              </p:spPr>
            </p:pic>
            <p:sp>
              <p:nvSpPr>
                <p:cNvPr id="352" name="TextBox 351"/>
                <p:cNvSpPr txBox="1"/>
                <p:nvPr/>
              </p:nvSpPr>
              <p:spPr>
                <a:xfrm>
                  <a:off x="6506522" y="1776364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+20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pic>
          <p:nvPicPr>
            <p:cNvPr id="354" name="그림 35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392" y="2077442"/>
              <a:ext cx="1022800" cy="1022800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0" name="직사각형 9"/>
            <p:cNvSpPr/>
            <p:nvPr/>
          </p:nvSpPr>
          <p:spPr>
            <a:xfrm>
              <a:off x="4117682" y="1733332"/>
              <a:ext cx="1916235" cy="1801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직사각형 354"/>
            <p:cNvSpPr/>
            <p:nvPr/>
          </p:nvSpPr>
          <p:spPr>
            <a:xfrm>
              <a:off x="4346227" y="1910770"/>
              <a:ext cx="1445352" cy="14028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6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14156" y="515422"/>
            <a:ext cx="10961635" cy="6171075"/>
            <a:chOff x="614156" y="515422"/>
            <a:chExt cx="10961635" cy="6171075"/>
          </a:xfrm>
        </p:grpSpPr>
        <p:grpSp>
          <p:nvGrpSpPr>
            <p:cNvPr id="7" name="그룹 6"/>
            <p:cNvGrpSpPr/>
            <p:nvPr/>
          </p:nvGrpSpPr>
          <p:grpSpPr>
            <a:xfrm>
              <a:off x="614156" y="515422"/>
              <a:ext cx="10961635" cy="6171075"/>
              <a:chOff x="614156" y="515422"/>
              <a:chExt cx="10961635" cy="6171075"/>
            </a:xfrm>
          </p:grpSpPr>
          <p:grpSp>
            <p:nvGrpSpPr>
              <p:cNvPr id="140" name="그룹 139"/>
              <p:cNvGrpSpPr/>
              <p:nvPr/>
            </p:nvGrpSpPr>
            <p:grpSpPr>
              <a:xfrm>
                <a:off x="614156" y="521732"/>
                <a:ext cx="10961635" cy="6164765"/>
                <a:chOff x="614156" y="521732"/>
                <a:chExt cx="10961635" cy="6164765"/>
              </a:xfrm>
            </p:grpSpPr>
            <p:pic>
              <p:nvPicPr>
                <p:cNvPr id="141" name="그림 1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209" y="521732"/>
                  <a:ext cx="10959582" cy="6164765"/>
                </a:xfrm>
                <a:prstGeom prst="rect">
                  <a:avLst/>
                </a:prstGeom>
              </p:spPr>
            </p:pic>
            <p:pic>
              <p:nvPicPr>
                <p:cNvPr id="142" name="그림 14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47262" y="2949500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3" name="그림 14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35213" y="169686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4" name="그림 14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7977" y="1691853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5" name="그림 14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5623" y="2947853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6" name="그림 145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3573" y="2947853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7" name="그림 146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7159" y="1696866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8" name="그림 147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850" y="1696122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49" name="그림 14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0293" y="2947853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150" name="그림 14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753" t="83258" r="2776"/>
                <a:stretch/>
              </p:blipFill>
              <p:spPr>
                <a:xfrm>
                  <a:off x="5849754" y="5654363"/>
                  <a:ext cx="5421806" cy="1032134"/>
                </a:xfrm>
                <a:prstGeom prst="rect">
                  <a:avLst/>
                </a:prstGeom>
              </p:spPr>
            </p:pic>
            <p:sp>
              <p:nvSpPr>
                <p:cNvPr id="151" name="TextBox 150"/>
                <p:cNvSpPr txBox="1"/>
                <p:nvPr/>
              </p:nvSpPr>
              <p:spPr>
                <a:xfrm>
                  <a:off x="10344800" y="1152977"/>
                  <a:ext cx="492443" cy="277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200" b="1" dirty="0" smtClean="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rPr>
                    <a:t>기타</a:t>
                  </a:r>
                  <a:endParaRPr lang="ko-KR" altLang="en-US" sz="1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pic>
              <p:nvPicPr>
                <p:cNvPr id="152" name="그림 151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 flipH="1">
                  <a:off x="6266606" y="1837248"/>
                  <a:ext cx="900003" cy="900000"/>
                </a:xfrm>
                <a:prstGeom prst="rect">
                  <a:avLst/>
                </a:prstGeom>
              </p:spPr>
            </p:pic>
            <p:pic>
              <p:nvPicPr>
                <p:cNvPr id="153" name="그림 15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160347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54" name="그림 15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306441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55" name="그림 15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452535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56" name="그림 155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598628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57" name="그림 156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744722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58" name="그림 157"/>
                <p:cNvPicPr>
                  <a:picLocks noChangeAspect="1"/>
                </p:cNvPicPr>
                <p:nvPr/>
              </p:nvPicPr>
              <p:blipFill rotWithShape="1">
                <a:blip r:embed="rId11">
                  <a:lum bright="70000" contrast="-70000"/>
                </a:blip>
                <a:srcRect l="15593" t="6258" r="12525" b="2634"/>
                <a:stretch/>
              </p:blipFill>
              <p:spPr>
                <a:xfrm>
                  <a:off x="6182151" y="1753840"/>
                  <a:ext cx="197802" cy="258303"/>
                </a:xfrm>
                <a:prstGeom prst="rect">
                  <a:avLst/>
                </a:prstGeom>
              </p:spPr>
            </p:pic>
            <p:sp>
              <p:nvSpPr>
                <p:cNvPr id="159" name="TextBox 158"/>
                <p:cNvSpPr txBox="1"/>
                <p:nvPr/>
              </p:nvSpPr>
              <p:spPr>
                <a:xfrm>
                  <a:off x="6815787" y="1681905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+20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60" name="그림 15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890815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61" name="그림 16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036912" y="2615720"/>
                  <a:ext cx="237358" cy="231917"/>
                </a:xfrm>
                <a:prstGeom prst="rect">
                  <a:avLst/>
                </a:prstGeom>
              </p:spPr>
            </p:pic>
            <p:pic>
              <p:nvPicPr>
                <p:cNvPr id="162" name="그림 16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429756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63" name="그림 16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574986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64" name="그림 16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720216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65" name="그림 16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865445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66" name="그림 165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010675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67" name="그림 166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155905" y="2601786"/>
                  <a:ext cx="237359" cy="231917"/>
                </a:xfrm>
                <a:prstGeom prst="rect">
                  <a:avLst/>
                </a:prstGeom>
              </p:spPr>
            </p:pic>
            <p:sp>
              <p:nvSpPr>
                <p:cNvPr id="168" name="TextBox 167"/>
                <p:cNvSpPr txBox="1"/>
                <p:nvPr/>
              </p:nvSpPr>
              <p:spPr>
                <a:xfrm>
                  <a:off x="8085198" y="1667971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+20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69" name="그림 16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301138" y="2601786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70" name="그림 169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8790599" y="1824035"/>
                  <a:ext cx="900000" cy="900000"/>
                </a:xfrm>
                <a:prstGeom prst="rect">
                  <a:avLst/>
                </a:prstGeom>
              </p:spPr>
            </p:pic>
            <p:pic>
              <p:nvPicPr>
                <p:cNvPr id="171" name="그림 17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692266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72" name="그림 17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866584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73" name="그림 17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040902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74" name="그림 17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215221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75" name="그림 17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389539" y="2604709"/>
                  <a:ext cx="237359" cy="231917"/>
                </a:xfrm>
                <a:prstGeom prst="rect">
                  <a:avLst/>
                </a:prstGeom>
              </p:spPr>
            </p:pic>
            <p:sp>
              <p:nvSpPr>
                <p:cNvPr id="176" name="TextBox 175"/>
                <p:cNvSpPr txBox="1"/>
                <p:nvPr/>
              </p:nvSpPr>
              <p:spPr>
                <a:xfrm>
                  <a:off x="9347706" y="1670894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+20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80" name="그림 17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563861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1" name="그림 18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985451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2" name="그림 18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0160764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3" name="그림 18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0336076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4" name="그림 18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0511389" y="2604709"/>
                  <a:ext cx="237359" cy="231917"/>
                </a:xfrm>
                <a:prstGeom prst="rect">
                  <a:avLst/>
                </a:prstGeom>
              </p:spPr>
            </p:pic>
            <p:sp>
              <p:nvSpPr>
                <p:cNvPr id="185" name="TextBox 184"/>
                <p:cNvSpPr txBox="1"/>
                <p:nvPr/>
              </p:nvSpPr>
              <p:spPr>
                <a:xfrm>
                  <a:off x="10640889" y="1670894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+10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86" name="그림 185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0687543" y="260470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7" name="그림 186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6255044" y="3125874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188" name="그림 187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155469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89" name="그림 18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330782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0" name="그림 18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506094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1" name="그림 19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681407" y="3883315"/>
                  <a:ext cx="237359" cy="231917"/>
                </a:xfrm>
                <a:prstGeom prst="rect">
                  <a:avLst/>
                </a:prstGeom>
              </p:spPr>
            </p:pic>
            <p:sp>
              <p:nvSpPr>
                <p:cNvPr id="192" name="TextBox 191"/>
                <p:cNvSpPr txBox="1"/>
                <p:nvPr/>
              </p:nvSpPr>
              <p:spPr>
                <a:xfrm>
                  <a:off x="6810907" y="2949500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+10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93" name="그림 192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 flipH="1">
                  <a:off x="7486463" y="3109399"/>
                  <a:ext cx="900000" cy="900000"/>
                </a:xfrm>
                <a:prstGeom prst="rect">
                  <a:avLst/>
                </a:prstGeom>
              </p:spPr>
            </p:pic>
            <p:pic>
              <p:nvPicPr>
                <p:cNvPr id="194" name="그림 19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416002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5" name="그림 19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591315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6" name="그림 195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766626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7" name="그림 196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8790053" y="3158610"/>
                  <a:ext cx="900000" cy="900000"/>
                </a:xfrm>
                <a:prstGeom prst="rect">
                  <a:avLst/>
                </a:prstGeom>
              </p:spPr>
            </p:pic>
            <p:pic>
              <p:nvPicPr>
                <p:cNvPr id="198" name="그림 197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685774" y="3892768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199" name="그림 19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8861087" y="3892768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02" name="그림 201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0072869" y="3125875"/>
                  <a:ext cx="900000" cy="900000"/>
                </a:xfrm>
                <a:prstGeom prst="rect">
                  <a:avLst/>
                </a:prstGeom>
              </p:spPr>
            </p:pic>
            <p:pic>
              <p:nvPicPr>
                <p:cNvPr id="203" name="그림 20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9979473" y="3892768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07" name="그림 206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 flipH="1">
                  <a:off x="7518656" y="1837248"/>
                  <a:ext cx="900003" cy="900000"/>
                </a:xfrm>
                <a:prstGeom prst="rect">
                  <a:avLst/>
                </a:prstGeom>
              </p:spPr>
            </p:pic>
            <p:pic>
              <p:nvPicPr>
                <p:cNvPr id="218" name="그림 217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0048195" y="1824035"/>
                  <a:ext cx="900000" cy="900000"/>
                </a:xfrm>
                <a:prstGeom prst="rect">
                  <a:avLst/>
                </a:prstGeom>
              </p:spPr>
            </p:pic>
            <p:sp>
              <p:nvSpPr>
                <p:cNvPr id="219" name="TextBox 218"/>
                <p:cNvSpPr txBox="1"/>
                <p:nvPr/>
              </p:nvSpPr>
              <p:spPr>
                <a:xfrm>
                  <a:off x="6630398" y="2399875"/>
                  <a:ext cx="71526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000" b="1" dirty="0" smtClean="0">
                      <a:solidFill>
                        <a:srgbClr val="92D050"/>
                      </a:solidFill>
                      <a:latin typeface="+mj-ea"/>
                      <a:ea typeface="+mj-ea"/>
                    </a:rPr>
                    <a:t>12,345</a:t>
                  </a:r>
                  <a:r>
                    <a:rPr lang="ko-KR" altLang="en-US" sz="1000" b="1" dirty="0" smtClean="0">
                      <a:solidFill>
                        <a:srgbClr val="92D050"/>
                      </a:solidFill>
                      <a:latin typeface="+mj-ea"/>
                      <a:ea typeface="+mj-ea"/>
                    </a:rPr>
                    <a:t>▲</a:t>
                  </a:r>
                  <a:endParaRPr lang="ko-KR" altLang="en-US" sz="900" b="1" dirty="0">
                    <a:solidFill>
                      <a:srgbClr val="92D05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20" name="TextBox 219"/>
                <p:cNvSpPr txBox="1"/>
                <p:nvPr/>
              </p:nvSpPr>
              <p:spPr>
                <a:xfrm>
                  <a:off x="7890929" y="2399875"/>
                  <a:ext cx="71526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000" b="1" dirty="0" smtClean="0">
                      <a:solidFill>
                        <a:srgbClr val="92D050"/>
                      </a:solidFill>
                      <a:latin typeface="+mj-ea"/>
                      <a:ea typeface="+mj-ea"/>
                    </a:rPr>
                    <a:t>12,345</a:t>
                  </a:r>
                  <a:r>
                    <a:rPr lang="ko-KR" altLang="en-US" sz="1000" b="1" dirty="0" smtClean="0">
                      <a:solidFill>
                        <a:srgbClr val="92D050"/>
                      </a:solidFill>
                      <a:latin typeface="+mj-ea"/>
                      <a:ea typeface="+mj-ea"/>
                    </a:rPr>
                    <a:t>▲</a:t>
                  </a:r>
                  <a:endParaRPr lang="ko-KR" altLang="en-US" sz="900" b="1" dirty="0">
                    <a:solidFill>
                      <a:srgbClr val="92D050"/>
                    </a:solidFill>
                    <a:latin typeface="+mj-ea"/>
                    <a:ea typeface="+mj-ea"/>
                  </a:endParaRPr>
                </a:p>
              </p:txBody>
            </p:sp>
            <p:grpSp>
              <p:nvGrpSpPr>
                <p:cNvPr id="221" name="그룹 220"/>
                <p:cNvGrpSpPr/>
                <p:nvPr/>
              </p:nvGrpSpPr>
              <p:grpSpPr>
                <a:xfrm>
                  <a:off x="6010647" y="6024028"/>
                  <a:ext cx="1760336" cy="468392"/>
                  <a:chOff x="7614466" y="4589746"/>
                  <a:chExt cx="1760336" cy="468392"/>
                </a:xfrm>
              </p:grpSpPr>
              <p:sp>
                <p:nvSpPr>
                  <p:cNvPr id="257" name="모서리가 둥근 직사각형 256"/>
                  <p:cNvSpPr/>
                  <p:nvPr/>
                </p:nvSpPr>
                <p:spPr>
                  <a:xfrm>
                    <a:off x="7614466" y="4618300"/>
                    <a:ext cx="1760336" cy="4398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258" name="그림 257"/>
                  <p:cNvPicPr>
                    <a:picLocks noChangeAspect="1"/>
                  </p:cNvPicPr>
                  <p:nvPr/>
                </p:nvPicPr>
                <p:blipFill rotWithShape="1">
                  <a:blip r:embed="rId17"/>
                  <a:srcRect t="9925" r="79586" b="20380"/>
                  <a:stretch/>
                </p:blipFill>
                <p:spPr>
                  <a:xfrm>
                    <a:off x="7683544" y="4625430"/>
                    <a:ext cx="363801" cy="414678"/>
                  </a:xfrm>
                  <a:prstGeom prst="rect">
                    <a:avLst/>
                  </a:prstGeom>
                </p:spPr>
              </p:pic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8178568" y="4678881"/>
                    <a:ext cx="80502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8 / 200</a:t>
                    </a:r>
                    <a:endParaRPr lang="ko-KR" altLang="en-US" sz="32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60" name="타원 259"/>
                  <p:cNvSpPr/>
                  <p:nvPr/>
                </p:nvSpPr>
                <p:spPr>
                  <a:xfrm>
                    <a:off x="8996383" y="4688769"/>
                    <a:ext cx="288000" cy="288000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800" b="1" dirty="0">
                      <a:solidFill>
                        <a:schemeClr val="tx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8944899" y="4589746"/>
                    <a:ext cx="40588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400" b="1" dirty="0" smtClean="0">
                        <a:latin typeface="+mj-ea"/>
                        <a:ea typeface="+mj-ea"/>
                      </a:rPr>
                      <a:t>+</a:t>
                    </a:r>
                    <a:endParaRPr lang="ko-KR" altLang="en-US" sz="4800" b="1" dirty="0">
                      <a:latin typeface="+mj-ea"/>
                      <a:ea typeface="+mj-ea"/>
                    </a:endParaRPr>
                  </a:p>
                </p:txBody>
              </p:sp>
            </p:grpSp>
            <p:grpSp>
              <p:nvGrpSpPr>
                <p:cNvPr id="222" name="그룹 221"/>
                <p:cNvGrpSpPr/>
                <p:nvPr/>
              </p:nvGrpSpPr>
              <p:grpSpPr>
                <a:xfrm>
                  <a:off x="692915" y="5405756"/>
                  <a:ext cx="5019628" cy="1259694"/>
                  <a:chOff x="726581" y="4150109"/>
                  <a:chExt cx="5019628" cy="1259694"/>
                </a:xfrm>
              </p:grpSpPr>
              <p:sp>
                <p:nvSpPr>
                  <p:cNvPr id="247" name="직사각형 246"/>
                  <p:cNvSpPr/>
                  <p:nvPr/>
                </p:nvSpPr>
                <p:spPr>
                  <a:xfrm>
                    <a:off x="726581" y="4150109"/>
                    <a:ext cx="5019628" cy="1244348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873306" y="4223940"/>
                    <a:ext cx="363189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L</a:t>
                    </a:r>
                    <a:r>
                      <a:rPr lang="en-US" altLang="ko-KR" sz="1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EVEL  </a:t>
                    </a:r>
                    <a:r>
                      <a:rPr lang="en-US" altLang="ko-KR" sz="16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50  </a:t>
                    </a:r>
                    <a:r>
                      <a:rPr lang="en-US" altLang="ko-KR" sz="1600" b="1" dirty="0" smtClean="0">
                        <a:solidFill>
                          <a:srgbClr val="FFC000"/>
                        </a:solidFill>
                        <a:latin typeface="+mj-ea"/>
                        <a:ea typeface="+mj-ea"/>
                      </a:rPr>
                      <a:t>(2000)</a:t>
                    </a:r>
                    <a:r>
                      <a:rPr lang="en-US" altLang="ko-KR" sz="16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       </a:t>
                    </a:r>
                    <a:r>
                      <a:rPr lang="ko-KR" altLang="en-US" sz="16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캐릭터 닉네임</a:t>
                    </a:r>
                    <a:endParaRPr lang="ko-KR" altLang="en-US" sz="16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49" name="직사각형 248"/>
                  <p:cNvSpPr/>
                  <p:nvPr/>
                </p:nvSpPr>
                <p:spPr>
                  <a:xfrm>
                    <a:off x="4676823" y="4258819"/>
                    <a:ext cx="925124" cy="288000"/>
                  </a:xfrm>
                  <a:prstGeom prst="rect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ko-KR" altLang="en-US" sz="1200" b="1" dirty="0" smtClean="0"/>
                      <a:t>상세 정보</a:t>
                    </a:r>
                    <a:endParaRPr lang="ko-KR" altLang="en-US" sz="1200" b="1" dirty="0"/>
                  </a:p>
                </p:txBody>
              </p:sp>
              <p:sp>
                <p:nvSpPr>
                  <p:cNvPr id="250" name="모서리가 둥근 직사각형 249"/>
                  <p:cNvSpPr/>
                  <p:nvPr/>
                </p:nvSpPr>
                <p:spPr>
                  <a:xfrm>
                    <a:off x="905198" y="4639679"/>
                    <a:ext cx="3600000" cy="18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1" name="모서리가 둥근 직사각형 250"/>
                  <p:cNvSpPr/>
                  <p:nvPr/>
                </p:nvSpPr>
                <p:spPr>
                  <a:xfrm>
                    <a:off x="924196" y="4654935"/>
                    <a:ext cx="237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4864310" y="4560454"/>
                    <a:ext cx="55015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4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66%</a:t>
                    </a:r>
                    <a:endParaRPr lang="ko-KR" altLang="en-US" sz="32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53" name="TextBox 252"/>
                  <p:cNvSpPr txBox="1"/>
                  <p:nvPr/>
                </p:nvSpPr>
                <p:spPr>
                  <a:xfrm>
                    <a:off x="908031" y="4804509"/>
                    <a:ext cx="646331" cy="605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000"/>
                      </a:lnSpc>
                    </a:pP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전투력</a:t>
                    </a:r>
                    <a:endPara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  <a:p>
                    <a:pPr>
                      <a:lnSpc>
                        <a:spcPts val="2000"/>
                      </a:lnSpc>
                    </a:pP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공격력</a:t>
                    </a:r>
                    <a:endParaRPr lang="ko-KR" altLang="en-US" sz="28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54" name="TextBox 253"/>
                  <p:cNvSpPr txBox="1"/>
                  <p:nvPr/>
                </p:nvSpPr>
                <p:spPr>
                  <a:xfrm>
                    <a:off x="3481593" y="4804509"/>
                    <a:ext cx="646331" cy="605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000"/>
                      </a:lnSpc>
                    </a:pP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생명력</a:t>
                    </a:r>
                    <a:endPara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  <a:p>
                    <a:pPr>
                      <a:lnSpc>
                        <a:spcPts val="2000"/>
                      </a:lnSpc>
                    </a:pPr>
                    <a:r>
                      <a:rPr lang="ko-KR" altLang="en-US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방어력</a:t>
                    </a:r>
                    <a:endParaRPr lang="ko-KR" altLang="en-US" sz="28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55" name="TextBox 254"/>
                  <p:cNvSpPr txBox="1"/>
                  <p:nvPr/>
                </p:nvSpPr>
                <p:spPr>
                  <a:xfrm>
                    <a:off x="2071381" y="4804509"/>
                    <a:ext cx="893193" cy="605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000"/>
                      </a:lnSpc>
                    </a:pPr>
                    <a:r>
                      <a:rPr lang="en-US" altLang="ko-KR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1,234,567</a:t>
                    </a:r>
                  </a:p>
                  <a:p>
                    <a:pPr>
                      <a:lnSpc>
                        <a:spcPts val="2000"/>
                      </a:lnSpc>
                    </a:pPr>
                    <a:r>
                      <a:rPr lang="en-US" altLang="ko-KR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1,234,567</a:t>
                    </a:r>
                    <a:endParaRPr lang="ko-KR" altLang="en-US" sz="28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4644944" y="4804509"/>
                    <a:ext cx="893193" cy="605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000"/>
                      </a:lnSpc>
                    </a:pPr>
                    <a:r>
                      <a:rPr lang="en-US" altLang="ko-KR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1,234,567</a:t>
                    </a:r>
                  </a:p>
                  <a:p>
                    <a:pPr>
                      <a:lnSpc>
                        <a:spcPts val="2000"/>
                      </a:lnSpc>
                    </a:pPr>
                    <a:r>
                      <a:rPr lang="en-US" altLang="ko-KR" sz="1200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1,234,567</a:t>
                    </a:r>
                    <a:endParaRPr lang="ko-KR" altLang="en-US" sz="2800" b="1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  <p:grpSp>
              <p:nvGrpSpPr>
                <p:cNvPr id="223" name="그룹 222"/>
                <p:cNvGrpSpPr/>
                <p:nvPr/>
              </p:nvGrpSpPr>
              <p:grpSpPr>
                <a:xfrm>
                  <a:off x="614157" y="1667959"/>
                  <a:ext cx="691269" cy="296878"/>
                  <a:chOff x="998412" y="1165944"/>
                  <a:chExt cx="771080" cy="351857"/>
                </a:xfrm>
              </p:grpSpPr>
              <p:sp>
                <p:nvSpPr>
                  <p:cNvPr id="245" name="오각형 244"/>
                  <p:cNvSpPr/>
                  <p:nvPr/>
                </p:nvSpPr>
                <p:spPr>
                  <a:xfrm>
                    <a:off x="1210962" y="1293341"/>
                    <a:ext cx="420130" cy="189470"/>
                  </a:xfrm>
                  <a:prstGeom prst="homePlat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998412" y="1165944"/>
                    <a:ext cx="771080" cy="3518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5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세트</a:t>
                    </a:r>
                    <a:endParaRPr lang="ko-KR" altLang="en-US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24" name="그룹 223"/>
                <p:cNvGrpSpPr/>
                <p:nvPr/>
              </p:nvGrpSpPr>
              <p:grpSpPr>
                <a:xfrm>
                  <a:off x="614157" y="4201036"/>
                  <a:ext cx="691269" cy="296878"/>
                  <a:chOff x="998412" y="1165944"/>
                  <a:chExt cx="771080" cy="351857"/>
                </a:xfrm>
              </p:grpSpPr>
              <p:sp>
                <p:nvSpPr>
                  <p:cNvPr id="243" name="오각형 242"/>
                  <p:cNvSpPr/>
                  <p:nvPr/>
                </p:nvSpPr>
                <p:spPr>
                  <a:xfrm>
                    <a:off x="1210962" y="1293341"/>
                    <a:ext cx="420130" cy="189470"/>
                  </a:xfrm>
                  <a:prstGeom prst="homePlat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998412" y="1165944"/>
                    <a:ext cx="771080" cy="3518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5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세트</a:t>
                    </a:r>
                    <a:endParaRPr lang="ko-KR" altLang="en-US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25" name="TextBox 224"/>
                <p:cNvSpPr txBox="1"/>
                <p:nvPr/>
              </p:nvSpPr>
              <p:spPr>
                <a:xfrm>
                  <a:off x="692915" y="4502617"/>
                  <a:ext cx="2344761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ts val="1500"/>
                    </a:lnSpc>
                    <a:buFont typeface="Wingdings" panose="05000000000000000000" pitchFamily="2" charset="2"/>
                    <a:buChar char="l"/>
                  </a:pPr>
                  <a:r>
                    <a:rPr lang="ko-KR" altLang="en-US" sz="1400" b="1" dirty="0" err="1" smtClean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</a:t>
                  </a:r>
                  <a:r>
                    <a:rPr lang="ko-KR" altLang="en-US" sz="1400" b="1" dirty="0" smtClean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불멸 세트</a:t>
                  </a:r>
                  <a:endParaRPr lang="en-US" altLang="ko-KR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공격력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+200</a:t>
                  </a: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r>
                    <a:rPr lang="ko-KR" altLang="en-US" sz="11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치명타확률 </a:t>
                  </a:r>
                  <a:r>
                    <a:rPr lang="en-US" altLang="ko-KR" sz="11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+3%</a:t>
                  </a: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r>
                    <a:rPr lang="ko-KR" altLang="en-US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err="1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회피율</a:t>
                  </a:r>
                  <a:r>
                    <a:rPr lang="ko-KR" altLang="en-US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+5%</a:t>
                  </a:r>
                  <a:endParaRPr lang="ko-KR" altLang="en-US" sz="1100" b="1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3305920" y="4502617"/>
                  <a:ext cx="2344761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ts val="1500"/>
                    </a:lnSpc>
                    <a:buFont typeface="Wingdings" panose="05000000000000000000" pitchFamily="2" charset="2"/>
                    <a:buChar char="l"/>
                  </a:pPr>
                  <a:r>
                    <a:rPr lang="ko-KR" altLang="en-US" sz="1400" b="1" dirty="0" err="1" smtClean="0">
                      <a:solidFill>
                        <a:schemeClr val="accent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버서커</a:t>
                  </a:r>
                  <a:r>
                    <a:rPr lang="ko-KR" altLang="en-US" sz="1400" b="1" dirty="0" smtClean="0">
                      <a:solidFill>
                        <a:schemeClr val="accent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불멸 세트</a:t>
                  </a:r>
                  <a:endParaRPr lang="en-US" altLang="ko-KR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공격력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+200</a:t>
                  </a: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치명타확률 </a:t>
                  </a:r>
                  <a:r>
                    <a:rPr lang="en-US" altLang="ko-KR" sz="11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+3%</a:t>
                  </a:r>
                </a:p>
                <a:p>
                  <a:pPr>
                    <a:lnSpc>
                      <a:spcPts val="1500"/>
                    </a:lnSpc>
                  </a:pP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  <a:r>
                    <a:rPr lang="ko-KR" altLang="en-US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 </a:t>
                  </a: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100" b="1" dirty="0" err="1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회피율</a:t>
                  </a:r>
                  <a:r>
                    <a:rPr lang="ko-KR" altLang="en-US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altLang="ko-KR" sz="1100" b="1" dirty="0" smtClean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+5%</a:t>
                  </a:r>
                  <a:endParaRPr lang="ko-KR" altLang="en-US" sz="1100" b="1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27" name="그룹 226"/>
                <p:cNvGrpSpPr/>
                <p:nvPr/>
              </p:nvGrpSpPr>
              <p:grpSpPr>
                <a:xfrm>
                  <a:off x="614156" y="3356677"/>
                  <a:ext cx="691269" cy="296878"/>
                  <a:chOff x="4763375" y="2420648"/>
                  <a:chExt cx="691269" cy="296878"/>
                </a:xfrm>
              </p:grpSpPr>
              <p:sp>
                <p:nvSpPr>
                  <p:cNvPr id="241" name="오각형 240"/>
                  <p:cNvSpPr/>
                  <p:nvPr/>
                </p:nvSpPr>
                <p:spPr>
                  <a:xfrm>
                    <a:off x="4953929" y="2528139"/>
                    <a:ext cx="376644" cy="159865"/>
                  </a:xfrm>
                  <a:prstGeom prst="homePlat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4763375" y="2420648"/>
                    <a:ext cx="691269" cy="2968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5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세트</a:t>
                    </a:r>
                    <a:endParaRPr lang="ko-KR" altLang="en-US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28" name="그룹 227"/>
                <p:cNvGrpSpPr/>
                <p:nvPr/>
              </p:nvGrpSpPr>
              <p:grpSpPr>
                <a:xfrm>
                  <a:off x="614156" y="2512318"/>
                  <a:ext cx="691269" cy="296878"/>
                  <a:chOff x="4763375" y="2420648"/>
                  <a:chExt cx="691269" cy="296878"/>
                </a:xfrm>
              </p:grpSpPr>
              <p:sp>
                <p:nvSpPr>
                  <p:cNvPr id="239" name="오각형 238"/>
                  <p:cNvSpPr/>
                  <p:nvPr/>
                </p:nvSpPr>
                <p:spPr>
                  <a:xfrm>
                    <a:off x="4953929" y="2528139"/>
                    <a:ext cx="376644" cy="159865"/>
                  </a:xfrm>
                  <a:prstGeom prst="homePlat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4763375" y="2420648"/>
                    <a:ext cx="691269" cy="2968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5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세트</a:t>
                    </a:r>
                    <a:endParaRPr lang="ko-KR" altLang="en-US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29" name="그룹 228"/>
                <p:cNvGrpSpPr/>
                <p:nvPr/>
              </p:nvGrpSpPr>
              <p:grpSpPr>
                <a:xfrm>
                  <a:off x="4730970" y="2520556"/>
                  <a:ext cx="691269" cy="296878"/>
                  <a:chOff x="4763375" y="2420648"/>
                  <a:chExt cx="691269" cy="296878"/>
                </a:xfrm>
              </p:grpSpPr>
              <p:sp>
                <p:nvSpPr>
                  <p:cNvPr id="237" name="오각형 236"/>
                  <p:cNvSpPr/>
                  <p:nvPr/>
                </p:nvSpPr>
                <p:spPr>
                  <a:xfrm>
                    <a:off x="4953929" y="2528139"/>
                    <a:ext cx="376644" cy="159865"/>
                  </a:xfrm>
                  <a:prstGeom prst="homePlat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4763375" y="2420648"/>
                    <a:ext cx="691269" cy="2968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5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세트</a:t>
                    </a:r>
                    <a:endParaRPr lang="ko-KR" altLang="en-US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pic>
              <p:nvPicPr>
                <p:cNvPr id="230" name="그림 229"/>
                <p:cNvPicPr>
                  <a:picLocks noChangeAspect="1"/>
                </p:cNvPicPr>
                <p:nvPr/>
              </p:nvPicPr>
              <p:blipFill rotWithShape="1">
                <a:blip r:embed="rId11">
                  <a:lum bright="70000" contrast="-70000"/>
                </a:blip>
                <a:srcRect l="15593" t="6258" r="12525" b="2634"/>
                <a:stretch/>
              </p:blipFill>
              <p:spPr>
                <a:xfrm>
                  <a:off x="7466018" y="1753840"/>
                  <a:ext cx="197802" cy="258303"/>
                </a:xfrm>
                <a:prstGeom prst="rect">
                  <a:avLst/>
                </a:prstGeom>
              </p:spPr>
            </p:pic>
            <p:pic>
              <p:nvPicPr>
                <p:cNvPr id="231" name="그림 230"/>
                <p:cNvPicPr>
                  <a:picLocks noChangeAspect="1"/>
                </p:cNvPicPr>
                <p:nvPr/>
              </p:nvPicPr>
              <p:blipFill rotWithShape="1">
                <a:blip r:embed="rId11">
                  <a:lum bright="70000" contrast="-70000"/>
                </a:blip>
                <a:srcRect l="15593" t="6258" r="12525" b="2634"/>
                <a:stretch/>
              </p:blipFill>
              <p:spPr>
                <a:xfrm>
                  <a:off x="8762186" y="3024877"/>
                  <a:ext cx="197802" cy="258303"/>
                </a:xfrm>
                <a:prstGeom prst="rect">
                  <a:avLst/>
                </a:prstGeom>
              </p:spPr>
            </p:pic>
            <p:pic>
              <p:nvPicPr>
                <p:cNvPr id="232" name="그림 23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7945154" y="3883315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33" name="그림 232"/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0727" y="5997162"/>
                  <a:ext cx="1568768" cy="523567"/>
                </a:xfrm>
                <a:prstGeom prst="rect">
                  <a:avLst/>
                </a:prstGeom>
              </p:spPr>
            </p:pic>
            <p:pic>
              <p:nvPicPr>
                <p:cNvPr id="234" name="그림 233"/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48304" y="5997162"/>
                  <a:ext cx="1568768" cy="523567"/>
                </a:xfrm>
                <a:prstGeom prst="rect">
                  <a:avLst/>
                </a:prstGeom>
              </p:spPr>
            </p:pic>
            <p:sp>
              <p:nvSpPr>
                <p:cNvPr id="235" name="TextBox 234"/>
                <p:cNvSpPr txBox="1"/>
                <p:nvPr/>
              </p:nvSpPr>
              <p:spPr>
                <a:xfrm>
                  <a:off x="8092244" y="6091950"/>
                  <a:ext cx="14785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일괄분해</a:t>
                  </a:r>
                  <a:endParaRPr lang="ko-KR" altLang="en-US" sz="3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>
                  <a:off x="9697374" y="6091950"/>
                  <a:ext cx="14785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일괄판매</a:t>
                  </a:r>
                  <a:endParaRPr lang="ko-KR" altLang="en-US" sz="3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62" name="직사각형 261"/>
              <p:cNvSpPr/>
              <p:nvPr/>
            </p:nvSpPr>
            <p:spPr>
              <a:xfrm>
                <a:off x="614156" y="515422"/>
                <a:ext cx="10961635" cy="6171075"/>
              </a:xfrm>
              <a:prstGeom prst="rect">
                <a:avLst/>
              </a:prstGeom>
              <a:solidFill>
                <a:schemeClr val="tx1">
                  <a:alpha val="86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dirty="0"/>
              </a:p>
            </p:txBody>
          </p:sp>
          <p:grpSp>
            <p:nvGrpSpPr>
              <p:cNvPr id="263" name="그룹 262"/>
              <p:cNvGrpSpPr/>
              <p:nvPr/>
            </p:nvGrpSpPr>
            <p:grpSpPr>
              <a:xfrm>
                <a:off x="3496840" y="619089"/>
                <a:ext cx="5198321" cy="5944232"/>
                <a:chOff x="3496840" y="619089"/>
                <a:chExt cx="5198321" cy="5944232"/>
              </a:xfrm>
            </p:grpSpPr>
            <p:pic>
              <p:nvPicPr>
                <p:cNvPr id="264" name="그림 263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6840" y="619089"/>
                  <a:ext cx="5198321" cy="5944232"/>
                </a:xfrm>
                <a:prstGeom prst="rect">
                  <a:avLst/>
                </a:prstGeom>
              </p:spPr>
            </p:pic>
            <p:sp>
              <p:nvSpPr>
                <p:cNvPr id="265" name="TextBox 264"/>
                <p:cNvSpPr txBox="1"/>
                <p:nvPr/>
              </p:nvSpPr>
              <p:spPr>
                <a:xfrm>
                  <a:off x="5514442" y="828629"/>
                  <a:ext cx="1144865" cy="3077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아이템 강화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66" name="그림 265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4985" y="1304299"/>
                  <a:ext cx="4631812" cy="4662128"/>
                </a:xfrm>
                <a:prstGeom prst="rect">
                  <a:avLst/>
                </a:prstGeom>
              </p:spPr>
            </p:pic>
            <p:sp>
              <p:nvSpPr>
                <p:cNvPr id="267" name="TextBox 266"/>
                <p:cNvSpPr txBox="1"/>
                <p:nvPr/>
              </p:nvSpPr>
              <p:spPr>
                <a:xfrm>
                  <a:off x="4660901" y="1714058"/>
                  <a:ext cx="8377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L</a:t>
                  </a:r>
                  <a:r>
                    <a:rPr lang="en-US" altLang="ko-KR" sz="1200" b="1" dirty="0" smtClean="0">
                      <a:solidFill>
                        <a:schemeClr val="bg1"/>
                      </a:solidFill>
                    </a:rPr>
                    <a:t>EVEL 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0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8" name="직선 연결선 267"/>
                <p:cNvCxnSpPr/>
                <p:nvPr/>
              </p:nvCxnSpPr>
              <p:spPr>
                <a:xfrm>
                  <a:off x="3956448" y="3628149"/>
                  <a:ext cx="4284000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타원 268"/>
                <p:cNvSpPr/>
                <p:nvPr/>
              </p:nvSpPr>
              <p:spPr>
                <a:xfrm>
                  <a:off x="3922309" y="3603146"/>
                  <a:ext cx="49279" cy="49279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0" name="TextBox 269"/>
                <p:cNvSpPr txBox="1"/>
                <p:nvPr/>
              </p:nvSpPr>
              <p:spPr>
                <a:xfrm>
                  <a:off x="3916680" y="1382245"/>
                  <a:ext cx="1566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강화 대상 아이템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71" name="직선 연결선 270"/>
                <p:cNvCxnSpPr/>
                <p:nvPr/>
              </p:nvCxnSpPr>
              <p:spPr>
                <a:xfrm>
                  <a:off x="3956448" y="1733505"/>
                  <a:ext cx="4284000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타원 271"/>
                <p:cNvSpPr/>
                <p:nvPr/>
              </p:nvSpPr>
              <p:spPr>
                <a:xfrm>
                  <a:off x="3922309" y="1708502"/>
                  <a:ext cx="49279" cy="49279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73" name="직선 연결선 272"/>
                <p:cNvCxnSpPr/>
                <p:nvPr/>
              </p:nvCxnSpPr>
              <p:spPr>
                <a:xfrm>
                  <a:off x="3956448" y="5842619"/>
                  <a:ext cx="4284000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4" name="타원 273"/>
                <p:cNvSpPr/>
                <p:nvPr/>
              </p:nvSpPr>
              <p:spPr>
                <a:xfrm>
                  <a:off x="3922309" y="5827344"/>
                  <a:ext cx="49279" cy="49279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275" name="그림 274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3988837" y="6011340"/>
                  <a:ext cx="758087" cy="396000"/>
                </a:xfrm>
                <a:prstGeom prst="rect">
                  <a:avLst/>
                </a:prstGeom>
              </p:spPr>
            </p:pic>
            <p:pic>
              <p:nvPicPr>
                <p:cNvPr id="276" name="그림 275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7413850" y="6011340"/>
                  <a:ext cx="758086" cy="396000"/>
                </a:xfrm>
                <a:prstGeom prst="rect">
                  <a:avLst/>
                </a:prstGeom>
              </p:spPr>
            </p:pic>
            <p:pic>
              <p:nvPicPr>
                <p:cNvPr id="277" name="그림 276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614442" y="6011340"/>
                  <a:ext cx="702051" cy="396000"/>
                </a:xfrm>
                <a:prstGeom prst="rect">
                  <a:avLst/>
                </a:prstGeom>
              </p:spPr>
            </p:pic>
            <p:pic>
              <p:nvPicPr>
                <p:cNvPr id="278" name="그림 277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5282926" y="6011340"/>
                  <a:ext cx="702051" cy="396000"/>
                </a:xfrm>
                <a:prstGeom prst="rect">
                  <a:avLst/>
                </a:prstGeom>
              </p:spPr>
            </p:pic>
            <p:pic>
              <p:nvPicPr>
                <p:cNvPr id="279" name="그림 278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5944875" y="6011340"/>
                  <a:ext cx="702051" cy="396000"/>
                </a:xfrm>
                <a:prstGeom prst="rect">
                  <a:avLst/>
                </a:prstGeom>
              </p:spPr>
            </p:pic>
            <p:pic>
              <p:nvPicPr>
                <p:cNvPr id="280" name="그림 279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6516296" y="6011340"/>
                  <a:ext cx="702051" cy="396000"/>
                </a:xfrm>
                <a:prstGeom prst="rect">
                  <a:avLst/>
                </a:prstGeom>
              </p:spPr>
            </p:pic>
            <p:pic>
              <p:nvPicPr>
                <p:cNvPr id="281" name="그림 280"/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7011504" y="6011340"/>
                  <a:ext cx="702051" cy="396000"/>
                </a:xfrm>
                <a:prstGeom prst="rect">
                  <a:avLst/>
                </a:prstGeom>
              </p:spPr>
            </p:pic>
            <p:sp>
              <p:nvSpPr>
                <p:cNvPr id="282" name="TextBox 281"/>
                <p:cNvSpPr txBox="1"/>
                <p:nvPr/>
              </p:nvSpPr>
              <p:spPr>
                <a:xfrm>
                  <a:off x="5312773" y="6054649"/>
                  <a:ext cx="1566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smtClean="0">
                      <a:solidFill>
                        <a:schemeClr val="bg1"/>
                      </a:solidFill>
                    </a:rPr>
                    <a:t>아이템 강화 진행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3" name="오른쪽 화살표 282"/>
                <p:cNvSpPr/>
                <p:nvPr/>
              </p:nvSpPr>
              <p:spPr>
                <a:xfrm>
                  <a:off x="5793645" y="2387375"/>
                  <a:ext cx="521711" cy="410483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>
                  <a:off x="4408512" y="3161180"/>
                  <a:ext cx="130035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</a:rPr>
                    <a:t>날카로운 이빨 대검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4379328" y="3366637"/>
                  <a:ext cx="56938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</a:rPr>
                    <a:t>공격력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>
                  <a:off x="5169085" y="3366637"/>
                  <a:ext cx="58702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00" b="1" dirty="0" smtClean="0">
                      <a:solidFill>
                        <a:schemeClr val="bg1"/>
                      </a:solidFill>
                    </a:rPr>
                    <a:t>12,345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7" name="TextBox 286"/>
                <p:cNvSpPr txBox="1"/>
                <p:nvPr/>
              </p:nvSpPr>
              <p:spPr>
                <a:xfrm>
                  <a:off x="6277323" y="3366637"/>
                  <a:ext cx="56938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</a:rPr>
                    <a:t>공격력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>
                  <a:off x="7067080" y="3366637"/>
                  <a:ext cx="58702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00" b="1" dirty="0" smtClean="0">
                      <a:solidFill>
                        <a:schemeClr val="bg1"/>
                      </a:solidFill>
                    </a:rPr>
                    <a:t>25,000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9" name="TextBox 288"/>
                <p:cNvSpPr txBox="1"/>
                <p:nvPr/>
              </p:nvSpPr>
              <p:spPr>
                <a:xfrm>
                  <a:off x="7535903" y="3366637"/>
                  <a:ext cx="7601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rgbClr val="00B050"/>
                      </a:solidFill>
                    </a:rPr>
                    <a:t>▲ </a:t>
                  </a:r>
                  <a:r>
                    <a:rPr lang="en-US" altLang="ko-KR" sz="1000" b="1" dirty="0" smtClean="0">
                      <a:solidFill>
                        <a:srgbClr val="00B050"/>
                      </a:solidFill>
                    </a:rPr>
                    <a:t>12,655</a:t>
                  </a:r>
                  <a:endParaRPr lang="ko-KR" altLang="en-US" sz="10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>
                  <a:off x="6543511" y="1714058"/>
                  <a:ext cx="94198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L</a:t>
                  </a:r>
                  <a:r>
                    <a:rPr lang="en-US" altLang="ko-KR" sz="1200" b="1" dirty="0" smtClean="0">
                      <a:solidFill>
                        <a:schemeClr val="bg1"/>
                      </a:solidFill>
                    </a:rPr>
                    <a:t>EVEL  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20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1" name="TextBox 290"/>
                <p:cNvSpPr txBox="1"/>
                <p:nvPr/>
              </p:nvSpPr>
              <p:spPr>
                <a:xfrm>
                  <a:off x="6340714" y="3161180"/>
                  <a:ext cx="130035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</a:rPr>
                    <a:t>날카로운 이빨 대검</a:t>
                  </a:r>
                  <a:endParaRPr lang="ko-KR" alt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4" name="TextBox 303"/>
                <p:cNvSpPr txBox="1"/>
                <p:nvPr/>
              </p:nvSpPr>
              <p:spPr>
                <a:xfrm>
                  <a:off x="3916680" y="3645673"/>
                  <a:ext cx="13869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강화 단계 설정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5" name="오각형 304"/>
                <p:cNvSpPr/>
                <p:nvPr/>
              </p:nvSpPr>
              <p:spPr>
                <a:xfrm flipH="1">
                  <a:off x="4060926" y="4072866"/>
                  <a:ext cx="400346" cy="180000"/>
                </a:xfrm>
                <a:prstGeom prst="homePlat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-</a:t>
                  </a:r>
                  <a:endPara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06" name="오각형 305"/>
                <p:cNvSpPr/>
                <p:nvPr/>
              </p:nvSpPr>
              <p:spPr>
                <a:xfrm>
                  <a:off x="7436345" y="4072866"/>
                  <a:ext cx="400346" cy="180000"/>
                </a:xfrm>
                <a:prstGeom prst="homePlat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</a:t>
                  </a:r>
                  <a:endPara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07" name="모서리가 둥근 직사각형 306"/>
                <p:cNvSpPr/>
                <p:nvPr/>
              </p:nvSpPr>
              <p:spPr>
                <a:xfrm>
                  <a:off x="4504402" y="4072866"/>
                  <a:ext cx="288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8" name="모서리가 둥근 직사각형 307"/>
                <p:cNvSpPr/>
                <p:nvPr/>
              </p:nvSpPr>
              <p:spPr>
                <a:xfrm>
                  <a:off x="6615379" y="4110064"/>
                  <a:ext cx="720000" cy="12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9" name="직사각형 308"/>
                <p:cNvSpPr/>
                <p:nvPr/>
              </p:nvSpPr>
              <p:spPr>
                <a:xfrm>
                  <a:off x="7876552" y="4085258"/>
                  <a:ext cx="396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20</a:t>
                  </a:r>
                  <a:endParaRPr lang="ko-KR" alt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0" name="TextBox 309"/>
                <p:cNvSpPr txBox="1"/>
                <p:nvPr/>
              </p:nvSpPr>
              <p:spPr>
                <a:xfrm>
                  <a:off x="3916680" y="4390729"/>
                  <a:ext cx="13869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강화 비용 정보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311" name="그림 310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6577" y="4837879"/>
                  <a:ext cx="401442" cy="4014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2" name="그림 311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77" t="63786" r="62316" b="24081"/>
                <a:stretch/>
              </p:blipFill>
              <p:spPr>
                <a:xfrm>
                  <a:off x="4431230" y="5432516"/>
                  <a:ext cx="312917" cy="305962"/>
                </a:xfrm>
                <a:prstGeom prst="rect">
                  <a:avLst/>
                </a:prstGeom>
                <a:noFill/>
              </p:spPr>
            </p:pic>
            <p:sp>
              <p:nvSpPr>
                <p:cNvPr id="313" name="TextBox 312"/>
                <p:cNvSpPr txBox="1"/>
                <p:nvPr/>
              </p:nvSpPr>
              <p:spPr>
                <a:xfrm>
                  <a:off x="5185769" y="4759126"/>
                  <a:ext cx="79861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50" b="1" dirty="0" smtClean="0">
                      <a:solidFill>
                        <a:schemeClr val="bg1"/>
                      </a:solidFill>
                    </a:rPr>
                    <a:t>보유 정수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4" name="TextBox 313"/>
                <p:cNvSpPr txBox="1"/>
                <p:nvPr/>
              </p:nvSpPr>
              <p:spPr>
                <a:xfrm>
                  <a:off x="5386144" y="5010894"/>
                  <a:ext cx="42992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50" b="1" dirty="0" smtClean="0">
                      <a:solidFill>
                        <a:schemeClr val="bg1"/>
                      </a:solidFill>
                    </a:rPr>
                    <a:t>255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5" name="TextBox 314"/>
                <p:cNvSpPr txBox="1"/>
                <p:nvPr/>
              </p:nvSpPr>
              <p:spPr>
                <a:xfrm>
                  <a:off x="5192180" y="5289418"/>
                  <a:ext cx="79861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50" b="1" dirty="0" smtClean="0">
                      <a:solidFill>
                        <a:schemeClr val="bg1"/>
                      </a:solidFill>
                    </a:rPr>
                    <a:t>보유 골드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6" name="TextBox 315"/>
                <p:cNvSpPr txBox="1"/>
                <p:nvPr/>
              </p:nvSpPr>
              <p:spPr>
                <a:xfrm>
                  <a:off x="5172944" y="5545031"/>
                  <a:ext cx="83067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50" b="1" dirty="0" smtClean="0">
                      <a:solidFill>
                        <a:schemeClr val="bg1"/>
                      </a:solidFill>
                    </a:rPr>
                    <a:t>1,000,000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7" name="TextBox 316"/>
                <p:cNvSpPr txBox="1"/>
                <p:nvPr/>
              </p:nvSpPr>
              <p:spPr>
                <a:xfrm>
                  <a:off x="6826091" y="4759126"/>
                  <a:ext cx="79861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50" b="1" dirty="0" smtClean="0">
                      <a:solidFill>
                        <a:schemeClr val="bg1"/>
                      </a:solidFill>
                    </a:rPr>
                    <a:t>필요 정수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>
                  <a:off x="7026466" y="5010894"/>
                  <a:ext cx="42992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50" b="1" dirty="0" smtClean="0">
                      <a:solidFill>
                        <a:srgbClr val="C00000"/>
                      </a:solidFill>
                    </a:rPr>
                    <a:t>350</a:t>
                  </a:r>
                  <a:endParaRPr lang="ko-KR" altLang="en-US" sz="105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19" name="TextBox 318"/>
                <p:cNvSpPr txBox="1"/>
                <p:nvPr/>
              </p:nvSpPr>
              <p:spPr>
                <a:xfrm>
                  <a:off x="6826091" y="5289418"/>
                  <a:ext cx="79861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50" b="1" dirty="0" smtClean="0">
                      <a:solidFill>
                        <a:schemeClr val="bg1"/>
                      </a:solidFill>
                    </a:rPr>
                    <a:t>필요 골드</a:t>
                  </a:r>
                  <a:endParaRPr lang="ko-KR" alt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0" name="TextBox 319"/>
                <p:cNvSpPr txBox="1"/>
                <p:nvPr/>
              </p:nvSpPr>
              <p:spPr>
                <a:xfrm>
                  <a:off x="6871776" y="5545031"/>
                  <a:ext cx="7120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50" b="1" dirty="0" smtClean="0">
                      <a:solidFill>
                        <a:srgbClr val="00B050"/>
                      </a:solidFill>
                    </a:rPr>
                    <a:t>999,000</a:t>
                  </a:r>
                  <a:endParaRPr lang="ko-KR" altLang="en-US" sz="105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321" name="TextBox 320"/>
                <p:cNvSpPr txBox="1"/>
                <p:nvPr/>
              </p:nvSpPr>
              <p:spPr>
                <a:xfrm>
                  <a:off x="6196571" y="4745154"/>
                  <a:ext cx="3193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solidFill>
                        <a:schemeClr val="bg1"/>
                      </a:solidFill>
                    </a:rPr>
                    <a:t>/</a:t>
                  </a:r>
                  <a:endParaRPr lang="ko-KR" altLang="en-US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2" name="TextBox 321"/>
                <p:cNvSpPr txBox="1"/>
                <p:nvPr/>
              </p:nvSpPr>
              <p:spPr>
                <a:xfrm>
                  <a:off x="6196571" y="5305080"/>
                  <a:ext cx="3193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solidFill>
                        <a:schemeClr val="bg1"/>
                      </a:solidFill>
                    </a:rPr>
                    <a:t>/</a:t>
                  </a:r>
                  <a:endParaRPr lang="ko-KR" altLang="en-US" sz="8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34" name="직선 연결선 333"/>
                <p:cNvCxnSpPr/>
                <p:nvPr/>
              </p:nvCxnSpPr>
              <p:spPr>
                <a:xfrm>
                  <a:off x="3956448" y="4734398"/>
                  <a:ext cx="4284000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5" name="타원 334"/>
                <p:cNvSpPr/>
                <p:nvPr/>
              </p:nvSpPr>
              <p:spPr>
                <a:xfrm>
                  <a:off x="3922309" y="4719123"/>
                  <a:ext cx="49279" cy="49279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336" name="직선 연결선 335"/>
                <p:cNvCxnSpPr/>
                <p:nvPr/>
              </p:nvCxnSpPr>
              <p:spPr>
                <a:xfrm>
                  <a:off x="3956448" y="4354304"/>
                  <a:ext cx="4284000" cy="0"/>
                </a:xfrm>
                <a:prstGeom prst="line">
                  <a:avLst/>
                </a:prstGeom>
                <a:ln w="9525">
                  <a:gradFill>
                    <a:gsLst>
                      <a:gs pos="0">
                        <a:schemeClr val="tx1">
                          <a:lumMod val="50000"/>
                          <a:lumOff val="50000"/>
                          <a:alpha val="25000"/>
                        </a:schemeClr>
                      </a:gs>
                      <a:gs pos="52000">
                        <a:srgbClr val="CDCDCD">
                          <a:alpha val="25000"/>
                        </a:srgbClr>
                      </a:gs>
                      <a:gs pos="21000">
                        <a:srgbClr val="B3B3B3">
                          <a:alpha val="25000"/>
                        </a:srgbClr>
                      </a:gs>
                      <a:gs pos="100000">
                        <a:schemeClr val="bg1">
                          <a:lumMod val="95000"/>
                          <a:alpha val="2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7" name="타원 336"/>
                <p:cNvSpPr/>
                <p:nvPr/>
              </p:nvSpPr>
              <p:spPr>
                <a:xfrm>
                  <a:off x="3922309" y="4339029"/>
                  <a:ext cx="49279" cy="49279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" name="그룹 3"/>
              <p:cNvGrpSpPr/>
              <p:nvPr/>
            </p:nvGrpSpPr>
            <p:grpSpPr>
              <a:xfrm>
                <a:off x="4567722" y="2044935"/>
                <a:ext cx="1082376" cy="1060638"/>
                <a:chOff x="5963822" y="1759896"/>
                <a:chExt cx="1082376" cy="1060638"/>
              </a:xfrm>
            </p:grpSpPr>
            <p:pic>
              <p:nvPicPr>
                <p:cNvPr id="338" name="그림 3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822" y="1776636"/>
                  <a:ext cx="1043898" cy="1043898"/>
                </a:xfrm>
                <a:prstGeom prst="rect">
                  <a:avLst/>
                </a:prstGeom>
              </p:spPr>
            </p:pic>
            <p:pic>
              <p:nvPicPr>
                <p:cNvPr id="339" name="그림 338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6048662" y="1737553"/>
                  <a:ext cx="975193" cy="1019879"/>
                </a:xfrm>
                <a:prstGeom prst="rect">
                  <a:avLst/>
                </a:prstGeom>
              </p:spPr>
            </p:pic>
            <p:pic>
              <p:nvPicPr>
                <p:cNvPr id="340" name="그림 33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5987708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41" name="그림 34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186373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42" name="그림 34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385036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43" name="그림 34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583701" y="2517375"/>
                  <a:ext cx="268975" cy="251293"/>
                </a:xfrm>
                <a:prstGeom prst="rect">
                  <a:avLst/>
                </a:prstGeom>
              </p:spPr>
            </p:pic>
            <p:sp>
              <p:nvSpPr>
                <p:cNvPr id="344" name="TextBox 343"/>
                <p:cNvSpPr txBox="1"/>
                <p:nvPr/>
              </p:nvSpPr>
              <p:spPr>
                <a:xfrm>
                  <a:off x="6558620" y="1776364"/>
                  <a:ext cx="4187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45" name="그룹 344"/>
              <p:cNvGrpSpPr/>
              <p:nvPr/>
            </p:nvGrpSpPr>
            <p:grpSpPr>
              <a:xfrm>
                <a:off x="6453527" y="2044935"/>
                <a:ext cx="1082376" cy="1060638"/>
                <a:chOff x="5963822" y="1759896"/>
                <a:chExt cx="1082376" cy="1060638"/>
              </a:xfrm>
            </p:grpSpPr>
            <p:pic>
              <p:nvPicPr>
                <p:cNvPr id="346" name="그림 34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822" y="1776636"/>
                  <a:ext cx="1043898" cy="1043898"/>
                </a:xfrm>
                <a:prstGeom prst="rect">
                  <a:avLst/>
                </a:prstGeom>
              </p:spPr>
            </p:pic>
            <p:pic>
              <p:nvPicPr>
                <p:cNvPr id="347" name="그림 346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6048662" y="1737553"/>
                  <a:ext cx="975193" cy="1019879"/>
                </a:xfrm>
                <a:prstGeom prst="rect">
                  <a:avLst/>
                </a:prstGeom>
              </p:spPr>
            </p:pic>
            <p:pic>
              <p:nvPicPr>
                <p:cNvPr id="348" name="그림 347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5987708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49" name="그림 34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186373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50" name="그림 34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385036" y="2517375"/>
                  <a:ext cx="268975" cy="251293"/>
                </a:xfrm>
                <a:prstGeom prst="rect">
                  <a:avLst/>
                </a:prstGeom>
              </p:spPr>
            </p:pic>
            <p:pic>
              <p:nvPicPr>
                <p:cNvPr id="351" name="그림 35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6583701" y="2517375"/>
                  <a:ext cx="268975" cy="251293"/>
                </a:xfrm>
                <a:prstGeom prst="rect">
                  <a:avLst/>
                </a:prstGeom>
              </p:spPr>
            </p:pic>
            <p:sp>
              <p:nvSpPr>
                <p:cNvPr id="352" name="TextBox 351"/>
                <p:cNvSpPr txBox="1"/>
                <p:nvPr/>
              </p:nvSpPr>
              <p:spPr>
                <a:xfrm>
                  <a:off x="6506522" y="1776364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+20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sp>
          <p:nvSpPr>
            <p:cNvPr id="179" name="TextBox 178"/>
            <p:cNvSpPr txBox="1"/>
            <p:nvPr/>
          </p:nvSpPr>
          <p:spPr>
            <a:xfrm>
              <a:off x="4446868" y="2156609"/>
              <a:ext cx="12442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+20</a:t>
              </a:r>
              <a:endParaRPr lang="ko-KR" altLang="en-US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16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593</Words>
  <Application>Microsoft Office PowerPoint</Application>
  <PresentationFormat>와이드스크린</PresentationFormat>
  <Paragraphs>264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27</cp:revision>
  <dcterms:created xsi:type="dcterms:W3CDTF">2016-03-17T03:11:51Z</dcterms:created>
  <dcterms:modified xsi:type="dcterms:W3CDTF">2016-03-18T08:32:27Z</dcterms:modified>
</cp:coreProperties>
</file>