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3" r:id="rId7"/>
    <p:sldId id="275" r:id="rId8"/>
    <p:sldId id="261" r:id="rId9"/>
    <p:sldId id="260" r:id="rId10"/>
    <p:sldId id="262" r:id="rId11"/>
    <p:sldId id="266" r:id="rId12"/>
    <p:sldId id="270" r:id="rId13"/>
    <p:sldId id="271" r:id="rId14"/>
    <p:sldId id="272" r:id="rId15"/>
    <p:sldId id="276" r:id="rId16"/>
    <p:sldId id="273" r:id="rId17"/>
    <p:sldId id="274" r:id="rId18"/>
    <p:sldId id="277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408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625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06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60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065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01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510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474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25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804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719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5095F-E6AA-4061-AEFC-65222401E8C7}" type="datetimeFigureOut">
              <a:rPr lang="ko-KR" altLang="en-US" smtClean="0"/>
              <a:t>2016-09-20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005FC-D52F-4195-BBAF-9247058FBE1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80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6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1615955" y="650733"/>
            <a:ext cx="9510593" cy="5680609"/>
            <a:chOff x="1615955" y="650733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왼쪽 화살표 5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창설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55328" y="1532210"/>
              <a:ext cx="1440953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길드명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448202" y="1569292"/>
              <a:ext cx="5695797" cy="3501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chemeClr val="accent4"/>
                  </a:solidFill>
                </a:rPr>
                <a:t>&gt; </a:t>
              </a:r>
              <a:r>
                <a:rPr lang="ko-KR" altLang="en-US" sz="1400" b="1" dirty="0" err="1" smtClean="0">
                  <a:solidFill>
                    <a:schemeClr val="accent4"/>
                  </a:solidFill>
                </a:rPr>
                <a:t>길드명을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 입력해주세요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. 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최소 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2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자 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~ 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최대 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8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자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414797" y="1532208"/>
              <a:ext cx="1440953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중복확인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755327" y="2123261"/>
              <a:ext cx="1440953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길드마크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5751" y="2166118"/>
              <a:ext cx="5750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아래에서 길드 마크를 선택해주세요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1615955" y="3253740"/>
              <a:ext cx="9510593" cy="2141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" b="747"/>
            <a:stretch/>
          </p:blipFill>
          <p:spPr>
            <a:xfrm>
              <a:off x="8215133" y="3423603"/>
              <a:ext cx="1120024" cy="1779409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-1"/>
            <a:stretch/>
          </p:blipFill>
          <p:spPr>
            <a:xfrm>
              <a:off x="1901344" y="3471856"/>
              <a:ext cx="1777137" cy="1775389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0" b="1291"/>
            <a:stretch/>
          </p:blipFill>
          <p:spPr>
            <a:xfrm>
              <a:off x="3933001" y="3371215"/>
              <a:ext cx="1536215" cy="1892301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" b="2062"/>
            <a:stretch/>
          </p:blipFill>
          <p:spPr>
            <a:xfrm>
              <a:off x="5635145" y="3371215"/>
              <a:ext cx="2414059" cy="1888584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26"/>
            <a:stretch/>
          </p:blipFill>
          <p:spPr>
            <a:xfrm>
              <a:off x="9660299" y="3510833"/>
              <a:ext cx="1449661" cy="1604948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8775145" y="5559763"/>
              <a:ext cx="1793795" cy="541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창설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L 도형 21"/>
            <p:cNvSpPr/>
            <p:nvPr/>
          </p:nvSpPr>
          <p:spPr>
            <a:xfrm rot="19028519">
              <a:off x="4380079" y="3940015"/>
              <a:ext cx="642059" cy="601353"/>
            </a:xfrm>
            <a:prstGeom prst="corner">
              <a:avLst>
                <a:gd name="adj1" fmla="val 15787"/>
                <a:gd name="adj2" fmla="val 1597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67230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615955" y="650733"/>
            <a:ext cx="9510593" cy="5680609"/>
            <a:chOff x="1615955" y="650733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왼쪽 화살표 5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684020" y="1707263"/>
              <a:ext cx="3481104" cy="13491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스킬정보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684020" y="1707262"/>
              <a:ext cx="3481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구렛나루는남겨줘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Lv.50 </a:t>
              </a: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678862" y="2445882"/>
              <a:ext cx="1784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길드레벨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스킬포인트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63214" y="2446314"/>
              <a:ext cx="1696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25</a:t>
              </a: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</a:t>
              </a:r>
            </a:p>
          </p:txBody>
        </p:sp>
        <p:sp>
          <p:nvSpPr>
            <p:cNvPr id="70" name="직사각형 69"/>
            <p:cNvSpPr/>
            <p:nvPr/>
          </p:nvSpPr>
          <p:spPr>
            <a:xfrm>
              <a:off x="1684020" y="3056373"/>
              <a:ext cx="3481104" cy="32072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66" name="그림 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8345" y="3226688"/>
              <a:ext cx="955589" cy="955589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1678862" y="4956886"/>
              <a:ext cx="34811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600" b="1" dirty="0" smtClean="0">
                  <a:solidFill>
                    <a:schemeClr val="accent2"/>
                  </a:solidFill>
                </a:rPr>
                <a:t>공격력 </a:t>
              </a:r>
              <a:r>
                <a:rPr lang="en-US" altLang="ko-KR" sz="1600" b="1" dirty="0" smtClean="0">
                  <a:solidFill>
                    <a:schemeClr val="accent2"/>
                  </a:solidFill>
                </a:rPr>
                <a:t>UP </a:t>
              </a:r>
              <a:r>
                <a:rPr lang="ko-KR" altLang="ko-KR" sz="1600" b="1" dirty="0">
                  <a:solidFill>
                    <a:schemeClr val="accent2"/>
                  </a:solidFill>
                </a:rPr>
                <a:t>Ⅰ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캐릭터</a:t>
              </a:r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ko-KR" altLang="en-US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공격력 </a:t>
              </a:r>
              <a:r>
                <a:rPr lang="en-US" altLang="ko-KR" sz="1200" b="1" dirty="0" smtClean="0">
                  <a:solidFill>
                    <a:schemeClr val="accent2">
                      <a:lumMod val="75000"/>
                    </a:schemeClr>
                  </a:solidFill>
                </a:rPr>
                <a:t>+17%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682508" y="4338784"/>
              <a:ext cx="1784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길드레벨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FF0000"/>
                  </a:solidFill>
                </a:rPr>
                <a:t>스킬포인트</a:t>
              </a:r>
              <a:endParaRPr lang="en-US" altLang="ko-KR" sz="1100" dirty="0" smtClean="0">
                <a:solidFill>
                  <a:srgbClr val="FF0000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66860" y="4339216"/>
              <a:ext cx="1696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12</a:t>
              </a:r>
            </a:p>
            <a:p>
              <a:r>
                <a:rPr lang="en-US" altLang="ko-KR" sz="1400" b="1" dirty="0">
                  <a:solidFill>
                    <a:srgbClr val="FF0000"/>
                  </a:solidFill>
                </a:rPr>
                <a:t>2</a:t>
              </a:r>
              <a:endParaRPr lang="en-US" altLang="ko-KR" sz="14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71" name="직사각형 70"/>
            <p:cNvSpPr/>
            <p:nvPr/>
          </p:nvSpPr>
          <p:spPr>
            <a:xfrm>
              <a:off x="1755328" y="5825280"/>
              <a:ext cx="1650812" cy="3773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ko-KR" altLang="en-US" sz="1600" dirty="0" smtClean="0">
                  <a:solidFill>
                    <a:schemeClr val="tx1"/>
                  </a:solidFill>
                </a:rPr>
                <a:t>스킬 초기화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3457034" y="5825280"/>
              <a:ext cx="1650812" cy="37739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스킬 강화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808" y="5842431"/>
              <a:ext cx="343629" cy="299290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1637064" y="5865866"/>
              <a:ext cx="641316" cy="373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endParaRPr lang="en-US" altLang="ko-KR" sz="1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4" name="직사각형 73"/>
            <p:cNvSpPr/>
            <p:nvPr/>
          </p:nvSpPr>
          <p:spPr>
            <a:xfrm>
              <a:off x="5338451" y="1311182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7" name="직사각형 116"/>
            <p:cNvSpPr/>
            <p:nvPr/>
          </p:nvSpPr>
          <p:spPr>
            <a:xfrm>
              <a:off x="5257800" y="1707261"/>
              <a:ext cx="5806440" cy="45563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18" name="그림 1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47" y="1789143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19" name="그림 1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23" y="1790465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cxnSp>
          <p:nvCxnSpPr>
            <p:cNvPr id="120" name="직선 연결선 119"/>
            <p:cNvCxnSpPr>
              <a:stCxn id="118" idx="2"/>
            </p:cNvCxnSpPr>
            <p:nvPr/>
          </p:nvCxnSpPr>
          <p:spPr>
            <a:xfrm>
              <a:off x="5746948" y="2442145"/>
              <a:ext cx="0" cy="3035378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직선 연결선 120"/>
            <p:cNvCxnSpPr>
              <a:stCxn id="119" idx="2"/>
            </p:cNvCxnSpPr>
            <p:nvPr/>
          </p:nvCxnSpPr>
          <p:spPr>
            <a:xfrm>
              <a:off x="6957624" y="2443467"/>
              <a:ext cx="0" cy="3035378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>
              <a:stCxn id="133" idx="2"/>
            </p:cNvCxnSpPr>
            <p:nvPr/>
          </p:nvCxnSpPr>
          <p:spPr>
            <a:xfrm>
              <a:off x="8168203" y="2442145"/>
              <a:ext cx="0" cy="3035378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>
              <a:stCxn id="125" idx="2"/>
            </p:cNvCxnSpPr>
            <p:nvPr/>
          </p:nvCxnSpPr>
          <p:spPr>
            <a:xfrm>
              <a:off x="9378782" y="2442145"/>
              <a:ext cx="0" cy="3035378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>
              <a:stCxn id="126" idx="2"/>
            </p:cNvCxnSpPr>
            <p:nvPr/>
          </p:nvCxnSpPr>
          <p:spPr>
            <a:xfrm flipH="1">
              <a:off x="10589361" y="2442145"/>
              <a:ext cx="97" cy="2980469"/>
            </a:xfrm>
            <a:prstGeom prst="line">
              <a:avLst/>
            </a:prstGeom>
            <a:ln w="571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5" name="그림 1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281" y="1789143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26" name="그림 1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957" y="1789143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27" name="그림 1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281" y="2711238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28" name="그림 1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957" y="2711238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29" name="그림 1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281" y="3633333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0" name="그림 12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957" y="3633333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1" name="그림 1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281" y="4555428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2" name="그림 1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957" y="4555428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3" name="그림 13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702" y="1789143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4" name="그림 13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702" y="2711238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5" name="그림 134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702" y="3633333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6" name="그림 13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702" y="4555428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7" name="그림 13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23" y="2712560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8" name="그림 13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23" y="3634655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39" name="그림 13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23" y="4556750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40" name="그림 13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47" y="2711238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41" name="그림 14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47" y="3633333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42" name="그림 1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47" y="4555428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43" name="그림 142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329" y="2723406"/>
              <a:ext cx="730014" cy="649890"/>
            </a:xfrm>
            <a:prstGeom prst="rect">
              <a:avLst/>
            </a:prstGeom>
          </p:spPr>
        </p:pic>
        <p:pic>
          <p:nvPicPr>
            <p:cNvPr id="144" name="그림 143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788" y="1788725"/>
              <a:ext cx="730014" cy="649890"/>
            </a:xfrm>
            <a:prstGeom prst="rect">
              <a:avLst/>
            </a:prstGeom>
          </p:spPr>
        </p:pic>
        <p:pic>
          <p:nvPicPr>
            <p:cNvPr id="145" name="그림 14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4329" y="3629878"/>
              <a:ext cx="730014" cy="649890"/>
            </a:xfrm>
            <a:prstGeom prst="rect">
              <a:avLst/>
            </a:prstGeom>
          </p:spPr>
        </p:pic>
        <p:pic>
          <p:nvPicPr>
            <p:cNvPr id="146" name="그림 14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394" y="4558540"/>
              <a:ext cx="730014" cy="649890"/>
            </a:xfrm>
            <a:prstGeom prst="rect">
              <a:avLst/>
            </a:prstGeom>
          </p:spPr>
        </p:pic>
        <p:pic>
          <p:nvPicPr>
            <p:cNvPr id="147" name="그림 14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583" y="4566098"/>
              <a:ext cx="730014" cy="649890"/>
            </a:xfrm>
            <a:prstGeom prst="rect">
              <a:avLst/>
            </a:prstGeom>
          </p:spPr>
        </p:pic>
        <p:pic>
          <p:nvPicPr>
            <p:cNvPr id="148" name="그림 147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3165" y="3636445"/>
              <a:ext cx="730014" cy="649890"/>
            </a:xfrm>
            <a:prstGeom prst="rect">
              <a:avLst/>
            </a:prstGeom>
          </p:spPr>
        </p:pic>
        <p:pic>
          <p:nvPicPr>
            <p:cNvPr id="149" name="그림 14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3165" y="4542917"/>
              <a:ext cx="730014" cy="649890"/>
            </a:xfrm>
            <a:prstGeom prst="rect">
              <a:avLst/>
            </a:prstGeom>
          </p:spPr>
        </p:pic>
        <p:pic>
          <p:nvPicPr>
            <p:cNvPr id="150" name="그림 14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281" y="5506591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51" name="그림 15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2957" y="5506591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52" name="그림 15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1702" y="5506591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53" name="그림 15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123" y="5507913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54" name="그림 15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447" y="5506591"/>
              <a:ext cx="653002" cy="653002"/>
            </a:xfrm>
            <a:prstGeom prst="rect">
              <a:avLst/>
            </a:prstGeom>
            <a:ln w="38100">
              <a:solidFill>
                <a:schemeClr val="accent4"/>
              </a:solidFill>
            </a:ln>
          </p:spPr>
        </p:pic>
        <p:pic>
          <p:nvPicPr>
            <p:cNvPr id="155" name="그림 154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394" y="5509703"/>
              <a:ext cx="730014" cy="649890"/>
            </a:xfrm>
            <a:prstGeom prst="rect">
              <a:avLst/>
            </a:prstGeom>
          </p:spPr>
        </p:pic>
        <p:pic>
          <p:nvPicPr>
            <p:cNvPr id="156" name="그림 15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583" y="5517261"/>
              <a:ext cx="730014" cy="649890"/>
            </a:xfrm>
            <a:prstGeom prst="rect">
              <a:avLst/>
            </a:prstGeom>
          </p:spPr>
        </p:pic>
        <p:pic>
          <p:nvPicPr>
            <p:cNvPr id="157" name="그림 15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3165" y="5494080"/>
              <a:ext cx="730014" cy="649890"/>
            </a:xfrm>
            <a:prstGeom prst="rect">
              <a:avLst/>
            </a:prstGeom>
          </p:spPr>
        </p:pic>
        <p:sp>
          <p:nvSpPr>
            <p:cNvPr id="2" name="위쪽/아래쪽 화살표 1"/>
            <p:cNvSpPr/>
            <p:nvPr/>
          </p:nvSpPr>
          <p:spPr>
            <a:xfrm>
              <a:off x="9748597" y="2445882"/>
              <a:ext cx="514360" cy="3249668"/>
            </a:xfrm>
            <a:prstGeom prst="upDownArrow">
              <a:avLst>
                <a:gd name="adj1" fmla="val 40391"/>
                <a:gd name="adj2" fmla="val 146094"/>
              </a:avLst>
            </a:prstGeom>
            <a:solidFill>
              <a:schemeClr val="accent2">
                <a:alpha val="49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487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615955" y="650733"/>
            <a:ext cx="9510593" cy="5680609"/>
            <a:chOff x="1615955" y="650733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왼쪽 화살표 5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관리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257800" y="1295400"/>
              <a:ext cx="5806440" cy="496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그룹 10"/>
            <p:cNvGrpSpPr/>
            <p:nvPr/>
          </p:nvGrpSpPr>
          <p:grpSpPr>
            <a:xfrm>
              <a:off x="5324475" y="1422777"/>
              <a:ext cx="5668435" cy="648586"/>
              <a:chOff x="5324475" y="1356873"/>
              <a:chExt cx="5668435" cy="648586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5324475" y="1356873"/>
                <a:ext cx="566843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000" b="1" dirty="0" err="1" smtClean="0">
                    <a:solidFill>
                      <a:schemeClr val="accent2"/>
                    </a:solidFill>
                  </a:rPr>
                  <a:t>길드명</a:t>
                </a:r>
                <a:endParaRPr lang="en-US" altLang="ko-KR" sz="20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err="1" smtClean="0">
                    <a:solidFill>
                      <a:schemeClr val="tx1"/>
                    </a:solidFill>
                  </a:rPr>
                  <a:t>길드명을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 변경합니다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109254" y="1417136"/>
                <a:ext cx="2545492" cy="454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b="1" dirty="0" err="1" smtClean="0">
                    <a:solidFill>
                      <a:srgbClr val="00B0F0"/>
                    </a:solidFill>
                  </a:rPr>
                  <a:t>구렛나루는남겨줘</a:t>
                </a:r>
                <a:endParaRPr lang="en-US" altLang="ko-KR" sz="14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9803975" y="1441850"/>
                <a:ext cx="1102922" cy="4851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변 경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3" name="그림 4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407" y="1537944"/>
                <a:ext cx="343629" cy="29929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9718663" y="1561379"/>
                <a:ext cx="641316" cy="37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3" name="그룹 82"/>
            <p:cNvGrpSpPr/>
            <p:nvPr/>
          </p:nvGrpSpPr>
          <p:grpSpPr>
            <a:xfrm>
              <a:off x="5324475" y="2153984"/>
              <a:ext cx="5668435" cy="648586"/>
              <a:chOff x="5324475" y="1356873"/>
              <a:chExt cx="5668435" cy="648586"/>
            </a:xfrm>
          </p:grpSpPr>
          <p:sp>
            <p:nvSpPr>
              <p:cNvPr id="84" name="직사각형 83"/>
              <p:cNvSpPr/>
              <p:nvPr/>
            </p:nvSpPr>
            <p:spPr>
              <a:xfrm>
                <a:off x="5324475" y="1356873"/>
                <a:ext cx="566843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000" b="1" dirty="0" smtClean="0">
                    <a:solidFill>
                      <a:schemeClr val="accent2"/>
                    </a:solidFill>
                  </a:rPr>
                  <a:t>길드마크</a:t>
                </a:r>
                <a:endParaRPr lang="en-US" altLang="ko-KR" sz="20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길드마크를 변경합니다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9803975" y="1441850"/>
                <a:ext cx="1102922" cy="4851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변 경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0" name="그림 8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407" y="1537944"/>
                <a:ext cx="343629" cy="299290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9718663" y="1561379"/>
                <a:ext cx="641316" cy="373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100</a:t>
                </a:r>
                <a:endParaRPr lang="en-US" altLang="ko-KR" sz="11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95" name="직사각형 94"/>
            <p:cNvSpPr/>
            <p:nvPr/>
          </p:nvSpPr>
          <p:spPr>
            <a:xfrm>
              <a:off x="5324475" y="5071794"/>
              <a:ext cx="5668435" cy="648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000" b="1" dirty="0" smtClean="0">
                  <a:solidFill>
                    <a:schemeClr val="accent2"/>
                  </a:solidFill>
                </a:rPr>
                <a:t>길드 가입방식</a:t>
              </a:r>
              <a:endParaRPr lang="en-US" altLang="ko-KR" sz="2000" b="1" dirty="0" smtClean="0">
                <a:solidFill>
                  <a:schemeClr val="accent2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100" b="1" dirty="0" smtClean="0">
                  <a:solidFill>
                    <a:schemeClr val="tx1"/>
                  </a:solidFill>
                </a:rPr>
                <a:t>자유 가입은 </a:t>
              </a:r>
              <a:r>
                <a:rPr lang="ko-KR" altLang="en-US" sz="1100" b="1" dirty="0" err="1" smtClean="0">
                  <a:solidFill>
                    <a:schemeClr val="tx1"/>
                  </a:solidFill>
                </a:rPr>
                <a:t>길드장</a:t>
              </a:r>
              <a:r>
                <a:rPr lang="ko-KR" altLang="en-US" sz="1100" b="1" dirty="0" smtClean="0">
                  <a:solidFill>
                    <a:schemeClr val="tx1"/>
                  </a:solidFill>
                </a:rPr>
                <a:t> 승인 없이 바로 </a:t>
              </a:r>
              <a:r>
                <a:rPr lang="ko-KR" altLang="en-US" sz="1100" b="1" dirty="0" err="1" smtClean="0">
                  <a:solidFill>
                    <a:schemeClr val="tx1"/>
                  </a:solidFill>
                </a:rPr>
                <a:t>길드원으로</a:t>
              </a:r>
              <a:r>
                <a:rPr lang="ko-KR" altLang="en-US" sz="1100" b="1" dirty="0" smtClean="0">
                  <a:solidFill>
                    <a:schemeClr val="tx1"/>
                  </a:solidFill>
                </a:rPr>
                <a:t> 승인되는 방식입니다</a:t>
              </a:r>
              <a:r>
                <a:rPr lang="en-US" altLang="ko-KR" sz="1100" b="1" dirty="0" smtClean="0">
                  <a:solidFill>
                    <a:schemeClr val="tx1"/>
                  </a:solidFill>
                </a:rPr>
                <a:t>.</a:t>
              </a:r>
              <a:endParaRPr lang="en-US" altLang="ko-KR" sz="105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7704047" y="5106434"/>
              <a:ext cx="1036247" cy="2971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일반가입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00" name="그룹 99"/>
            <p:cNvGrpSpPr/>
            <p:nvPr/>
          </p:nvGrpSpPr>
          <p:grpSpPr>
            <a:xfrm>
              <a:off x="5324475" y="5779494"/>
              <a:ext cx="5668435" cy="484146"/>
              <a:chOff x="5324475" y="1356873"/>
              <a:chExt cx="5668435" cy="484146"/>
            </a:xfrm>
          </p:grpSpPr>
          <p:sp>
            <p:nvSpPr>
              <p:cNvPr id="101" name="직사각형 100"/>
              <p:cNvSpPr/>
              <p:nvPr/>
            </p:nvSpPr>
            <p:spPr>
              <a:xfrm>
                <a:off x="5324475" y="1356873"/>
                <a:ext cx="5668435" cy="4841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000" b="1" dirty="0" smtClean="0">
                    <a:solidFill>
                      <a:schemeClr val="accent2"/>
                    </a:solidFill>
                  </a:rPr>
                  <a:t>길드해체</a:t>
                </a:r>
                <a:endParaRPr lang="en-US" altLang="ko-KR" sz="20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해체된 길드는 다시 취소할 수 없습니다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직사각형 102"/>
              <p:cNvSpPr/>
              <p:nvPr/>
            </p:nvSpPr>
            <p:spPr>
              <a:xfrm>
                <a:off x="9803975" y="1441850"/>
                <a:ext cx="1102922" cy="39916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해 체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그룹 105"/>
            <p:cNvGrpSpPr/>
            <p:nvPr/>
          </p:nvGrpSpPr>
          <p:grpSpPr>
            <a:xfrm>
              <a:off x="5324475" y="2874541"/>
              <a:ext cx="5668435" cy="648586"/>
              <a:chOff x="5324475" y="1356873"/>
              <a:chExt cx="5668435" cy="648586"/>
            </a:xfrm>
          </p:grpSpPr>
          <p:sp>
            <p:nvSpPr>
              <p:cNvPr id="107" name="직사각형 106"/>
              <p:cNvSpPr/>
              <p:nvPr/>
            </p:nvSpPr>
            <p:spPr>
              <a:xfrm>
                <a:off x="5324475" y="1356873"/>
                <a:ext cx="566843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000" b="1" dirty="0" smtClean="0">
                    <a:solidFill>
                      <a:schemeClr val="accent2"/>
                    </a:solidFill>
                  </a:rPr>
                  <a:t>길드장로 지명</a:t>
                </a:r>
                <a:endParaRPr lang="en-US" altLang="ko-KR" sz="2000" b="1" dirty="0" smtClean="0">
                  <a:solidFill>
                    <a:schemeClr val="accent2"/>
                  </a:solidFill>
                </a:endParaRPr>
              </a:p>
              <a:p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길드장로로 활동할 </a:t>
                </a:r>
                <a:r>
                  <a:rPr lang="ko-KR" altLang="en-US" sz="1100" b="1" dirty="0" err="1" smtClean="0">
                    <a:solidFill>
                      <a:schemeClr val="tx1"/>
                    </a:solidFill>
                  </a:rPr>
                  <a:t>길드원을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 지명합니다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직사각형 108"/>
              <p:cNvSpPr/>
              <p:nvPr/>
            </p:nvSpPr>
            <p:spPr>
              <a:xfrm>
                <a:off x="9803975" y="1441850"/>
                <a:ext cx="1102922" cy="4851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지 명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2" name="그룹 111"/>
            <p:cNvGrpSpPr/>
            <p:nvPr/>
          </p:nvGrpSpPr>
          <p:grpSpPr>
            <a:xfrm>
              <a:off x="5324475" y="4341817"/>
              <a:ext cx="5668435" cy="648586"/>
              <a:chOff x="5324475" y="1356873"/>
              <a:chExt cx="5668435" cy="648586"/>
            </a:xfrm>
          </p:grpSpPr>
          <p:sp>
            <p:nvSpPr>
              <p:cNvPr id="113" name="직사각형 112"/>
              <p:cNvSpPr/>
              <p:nvPr/>
            </p:nvSpPr>
            <p:spPr>
              <a:xfrm>
                <a:off x="5324475" y="1356873"/>
                <a:ext cx="566843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000" b="1" dirty="0" smtClean="0">
                    <a:solidFill>
                      <a:schemeClr val="accent2"/>
                    </a:solidFill>
                  </a:rPr>
                  <a:t>길드 경험치 아이템</a:t>
                </a:r>
                <a:endParaRPr lang="en-US" altLang="ko-KR" sz="20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err="1" smtClean="0">
                    <a:solidFill>
                      <a:schemeClr val="tx1"/>
                    </a:solidFill>
                  </a:rPr>
                  <a:t>길드경험치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 아이템 구입합니다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직사각형 114"/>
              <p:cNvSpPr/>
              <p:nvPr/>
            </p:nvSpPr>
            <p:spPr>
              <a:xfrm>
                <a:off x="9803975" y="1441850"/>
                <a:ext cx="1102922" cy="4851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구  입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0" name="그림 12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-1"/>
            <a:stretch/>
          </p:blipFill>
          <p:spPr>
            <a:xfrm>
              <a:off x="7506430" y="2153984"/>
              <a:ext cx="593209" cy="592626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9151" y="4380639"/>
              <a:ext cx="558730" cy="571429"/>
            </a:xfrm>
            <a:prstGeom prst="rect">
              <a:avLst/>
            </a:prstGeom>
          </p:spPr>
        </p:pic>
        <p:sp>
          <p:nvSpPr>
            <p:cNvPr id="131" name="TextBox 130"/>
            <p:cNvSpPr txBox="1"/>
            <p:nvPr/>
          </p:nvSpPr>
          <p:spPr>
            <a:xfrm>
              <a:off x="8644700" y="4420739"/>
              <a:ext cx="11259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2</a:t>
              </a:r>
              <a:r>
                <a:rPr lang="ko-KR" altLang="en-US" sz="1400" b="1" dirty="0" smtClean="0"/>
                <a:t>일 </a:t>
              </a:r>
              <a:r>
                <a:rPr lang="en-US" altLang="ko-KR" sz="1400" b="1" dirty="0" smtClean="0"/>
                <a:t>7</a:t>
              </a:r>
              <a:r>
                <a:rPr lang="ko-KR" altLang="en-US" sz="1400" b="1" dirty="0" smtClean="0"/>
                <a:t>시간</a:t>
              </a:r>
              <a:endParaRPr lang="en-US" altLang="ko-KR" sz="1400" b="1" dirty="0" smtClean="0"/>
            </a:p>
            <a:p>
              <a:pPr algn="ctr"/>
              <a:r>
                <a:rPr lang="ko-KR" altLang="en-US" sz="1400" b="1" dirty="0" smtClean="0"/>
                <a:t>남음</a:t>
              </a:r>
              <a:endParaRPr lang="en-US" altLang="ko-KR" sz="1100" dirty="0" smtClean="0"/>
            </a:p>
          </p:txBody>
        </p:sp>
        <p:sp>
          <p:nvSpPr>
            <p:cNvPr id="132" name="직사각형 131"/>
            <p:cNvSpPr/>
            <p:nvPr/>
          </p:nvSpPr>
          <p:spPr>
            <a:xfrm>
              <a:off x="8796973" y="5112014"/>
              <a:ext cx="1036247" cy="29711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자유가입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3" name="직사각형 132"/>
            <p:cNvSpPr/>
            <p:nvPr/>
          </p:nvSpPr>
          <p:spPr>
            <a:xfrm>
              <a:off x="9899895" y="5106434"/>
              <a:ext cx="1036247" cy="2971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b="1" dirty="0" smtClean="0">
                  <a:solidFill>
                    <a:schemeClr val="tx1"/>
                  </a:solidFill>
                </a:rPr>
                <a:t>가입불가</a:t>
              </a:r>
              <a:endParaRPr lang="ko-KR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36" name="직사각형 135"/>
            <p:cNvSpPr/>
            <p:nvPr/>
          </p:nvSpPr>
          <p:spPr>
            <a:xfrm>
              <a:off x="1684020" y="1707263"/>
              <a:ext cx="3511472" cy="4556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5" name="직사각형 144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신청리스트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그룹 15"/>
            <p:cNvGrpSpPr/>
            <p:nvPr/>
          </p:nvGrpSpPr>
          <p:grpSpPr>
            <a:xfrm>
              <a:off x="1755328" y="1769019"/>
              <a:ext cx="3365947" cy="648587"/>
              <a:chOff x="1755328" y="1769019"/>
              <a:chExt cx="3365947" cy="648587"/>
            </a:xfrm>
          </p:grpSpPr>
          <p:sp>
            <p:nvSpPr>
              <p:cNvPr id="138" name="직사각형 137"/>
              <p:cNvSpPr/>
              <p:nvPr/>
            </p:nvSpPr>
            <p:spPr>
              <a:xfrm>
                <a:off x="2435059" y="1769020"/>
                <a:ext cx="2686216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직사각형 138"/>
              <p:cNvSpPr/>
              <p:nvPr/>
            </p:nvSpPr>
            <p:spPr>
              <a:xfrm>
                <a:off x="1755328" y="1769019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직사각형 139"/>
              <p:cNvSpPr/>
              <p:nvPr/>
            </p:nvSpPr>
            <p:spPr>
              <a:xfrm>
                <a:off x="4594947" y="1855683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거절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직사각형 145"/>
              <p:cNvSpPr/>
              <p:nvPr/>
            </p:nvSpPr>
            <p:spPr>
              <a:xfrm>
                <a:off x="4096428" y="1857022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승인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그룹 52"/>
            <p:cNvGrpSpPr/>
            <p:nvPr/>
          </p:nvGrpSpPr>
          <p:grpSpPr>
            <a:xfrm>
              <a:off x="5324475" y="3608254"/>
              <a:ext cx="5668435" cy="648586"/>
              <a:chOff x="5324475" y="1356873"/>
              <a:chExt cx="5668435" cy="648586"/>
            </a:xfrm>
          </p:grpSpPr>
          <p:sp>
            <p:nvSpPr>
              <p:cNvPr id="54" name="직사각형 53"/>
              <p:cNvSpPr/>
              <p:nvPr/>
            </p:nvSpPr>
            <p:spPr>
              <a:xfrm>
                <a:off x="5324475" y="1356873"/>
                <a:ext cx="5668435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ko-KR" altLang="en-US" sz="2000" b="1" dirty="0" err="1" smtClean="0">
                    <a:solidFill>
                      <a:schemeClr val="accent2"/>
                    </a:solidFill>
                  </a:rPr>
                  <a:t>길드장</a:t>
                </a:r>
                <a:r>
                  <a:rPr lang="ko-KR" altLang="en-US" sz="2000" b="1" dirty="0" smtClean="0">
                    <a:solidFill>
                      <a:schemeClr val="accent2"/>
                    </a:solidFill>
                  </a:rPr>
                  <a:t> 위임</a:t>
                </a:r>
                <a:endParaRPr lang="en-US" altLang="ko-KR" sz="20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err="1" smtClean="0">
                    <a:solidFill>
                      <a:schemeClr val="tx1"/>
                    </a:solidFill>
                  </a:rPr>
                  <a:t>길드장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 지위를 </a:t>
                </a:r>
                <a:r>
                  <a:rPr lang="ko-KR" altLang="en-US" sz="1100" b="1" dirty="0" err="1" smtClean="0">
                    <a:solidFill>
                      <a:schemeClr val="tx1"/>
                    </a:solidFill>
                  </a:rPr>
                  <a:t>길드원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 중 한 명에게 위임합니다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105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9803975" y="1441850"/>
                <a:ext cx="1102922" cy="4851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위 임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628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7263" y="69487"/>
            <a:ext cx="4981575" cy="3246253"/>
            <a:chOff x="207263" y="69487"/>
            <a:chExt cx="4981575" cy="3246253"/>
          </a:xfrm>
        </p:grpSpPr>
        <p:sp>
          <p:nvSpPr>
            <p:cNvPr id="46" name="직사각형 45"/>
            <p:cNvSpPr/>
            <p:nvPr/>
          </p:nvSpPr>
          <p:spPr>
            <a:xfrm>
              <a:off x="207263" y="69487"/>
              <a:ext cx="4981575" cy="457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길드명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변경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07263" y="526900"/>
              <a:ext cx="4981575" cy="2788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변경할 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길드명을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입력해주세요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.</a:t>
              </a:r>
            </a:p>
            <a:p>
              <a:pPr algn="ctr"/>
              <a:endParaRPr lang="en-US" altLang="ko-KR" dirty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3025858" y="2749404"/>
              <a:ext cx="1880319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08210" y="2749404"/>
              <a:ext cx="1880319" cy="457413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취소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98511" y="1679372"/>
              <a:ext cx="3336178" cy="3501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chemeClr val="accent4"/>
                  </a:solidFill>
                </a:rPr>
                <a:t>&gt; </a:t>
              </a:r>
              <a:r>
                <a:rPr lang="ko-KR" altLang="en-US" sz="1400" b="1" dirty="0" err="1" smtClean="0">
                  <a:solidFill>
                    <a:schemeClr val="accent4"/>
                  </a:solidFill>
                </a:rPr>
                <a:t>길드명을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 입력해주세요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. 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3789406" y="1609288"/>
              <a:ext cx="1326837" cy="45741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중복확인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5494955" y="3610312"/>
            <a:ext cx="4981575" cy="3246253"/>
            <a:chOff x="5343555" y="69487"/>
            <a:chExt cx="4981575" cy="3246253"/>
          </a:xfrm>
        </p:grpSpPr>
        <p:sp>
          <p:nvSpPr>
            <p:cNvPr id="52" name="직사각형 51"/>
            <p:cNvSpPr/>
            <p:nvPr/>
          </p:nvSpPr>
          <p:spPr>
            <a:xfrm>
              <a:off x="5343555" y="69487"/>
              <a:ext cx="4981575" cy="457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길드마크 변경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5343555" y="526900"/>
              <a:ext cx="4981575" cy="2788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dirty="0" smtClean="0">
                  <a:solidFill>
                    <a:schemeClr val="tx1"/>
                  </a:solidFill>
                </a:rPr>
                <a:t>길드마크를 변경하시겠습니까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8162150" y="2749404"/>
              <a:ext cx="1880319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644502" y="2749404"/>
              <a:ext cx="1880319" cy="457413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취소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59" name="그림 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354" y="2108407"/>
              <a:ext cx="498346" cy="434044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7671700" y="2053234"/>
              <a:ext cx="10266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2" name="그룹 81"/>
          <p:cNvGrpSpPr/>
          <p:nvPr/>
        </p:nvGrpSpPr>
        <p:grpSpPr>
          <a:xfrm>
            <a:off x="5495955" y="221887"/>
            <a:ext cx="4981575" cy="3246253"/>
            <a:chOff x="5343555" y="69487"/>
            <a:chExt cx="4981575" cy="3246253"/>
          </a:xfrm>
        </p:grpSpPr>
        <p:sp>
          <p:nvSpPr>
            <p:cNvPr id="85" name="직사각형 84"/>
            <p:cNvSpPr/>
            <p:nvPr/>
          </p:nvSpPr>
          <p:spPr>
            <a:xfrm>
              <a:off x="5343555" y="69487"/>
              <a:ext cx="4981575" cy="457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길드명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변경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5343555" y="526900"/>
              <a:ext cx="4981575" cy="2788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dirty="0" err="1" smtClean="0">
                  <a:solidFill>
                    <a:schemeClr val="tx1"/>
                  </a:solidFill>
                </a:rPr>
                <a:t>길드명을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변경하시겠습니까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8162150" y="2749404"/>
              <a:ext cx="1880319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5644502" y="2749404"/>
              <a:ext cx="1880319" cy="457413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취소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92" name="그림 9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3354" y="2108407"/>
              <a:ext cx="498346" cy="434044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7671700" y="2053234"/>
              <a:ext cx="102668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20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100</a:t>
              </a:r>
              <a:r>
                <a:rPr lang="ko-KR" alt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개</a:t>
              </a:r>
              <a:endPara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0343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1615955" y="2166552"/>
            <a:ext cx="9510593" cy="4077730"/>
            <a:chOff x="1615955" y="2166552"/>
            <a:chExt cx="9510593" cy="4077730"/>
          </a:xfrm>
        </p:grpSpPr>
        <p:sp>
          <p:nvSpPr>
            <p:cNvPr id="5" name="직사각형 4"/>
            <p:cNvSpPr/>
            <p:nvPr/>
          </p:nvSpPr>
          <p:spPr>
            <a:xfrm>
              <a:off x="1615955" y="2166552"/>
              <a:ext cx="9510593" cy="4077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165124" y="2280929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마크 변경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6103" y="2840367"/>
              <a:ext cx="57500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dirty="0" smtClean="0"/>
                <a:t>아래에서 길드 마크를 선택해주세요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615955" y="3253740"/>
              <a:ext cx="9510593" cy="2141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4" b="747"/>
            <a:stretch/>
          </p:blipFill>
          <p:spPr>
            <a:xfrm>
              <a:off x="8215133" y="3423603"/>
              <a:ext cx="1120024" cy="1779409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-1"/>
            <a:stretch/>
          </p:blipFill>
          <p:spPr>
            <a:xfrm>
              <a:off x="1901344" y="3471856"/>
              <a:ext cx="1777137" cy="1775389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0" b="1291"/>
            <a:stretch/>
          </p:blipFill>
          <p:spPr>
            <a:xfrm>
              <a:off x="3933001" y="3371215"/>
              <a:ext cx="1536215" cy="1892301"/>
            </a:xfrm>
            <a:prstGeom prst="rect">
              <a:avLst/>
            </a:prstGeom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1" b="2062"/>
            <a:stretch/>
          </p:blipFill>
          <p:spPr>
            <a:xfrm>
              <a:off x="5635145" y="3371215"/>
              <a:ext cx="2414059" cy="1888584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26"/>
            <a:stretch/>
          </p:blipFill>
          <p:spPr>
            <a:xfrm>
              <a:off x="9660299" y="3510833"/>
              <a:ext cx="1449661" cy="1604948"/>
            </a:xfrm>
            <a:prstGeom prst="rect">
              <a:avLst/>
            </a:prstGeom>
          </p:spPr>
        </p:pic>
        <p:sp>
          <p:nvSpPr>
            <p:cNvPr id="20" name="L 도형 19"/>
            <p:cNvSpPr/>
            <p:nvPr/>
          </p:nvSpPr>
          <p:spPr>
            <a:xfrm rot="19028519">
              <a:off x="4380079" y="3940015"/>
              <a:ext cx="642059" cy="601353"/>
            </a:xfrm>
            <a:prstGeom prst="corner">
              <a:avLst>
                <a:gd name="adj1" fmla="val 15787"/>
                <a:gd name="adj2" fmla="val 1597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450649" y="5588233"/>
              <a:ext cx="1880319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933001" y="5588233"/>
              <a:ext cx="1880319" cy="457413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취소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51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그룹 37"/>
          <p:cNvGrpSpPr/>
          <p:nvPr/>
        </p:nvGrpSpPr>
        <p:grpSpPr>
          <a:xfrm>
            <a:off x="5864858" y="323474"/>
            <a:ext cx="4981575" cy="3246253"/>
            <a:chOff x="5343555" y="69487"/>
            <a:chExt cx="4981575" cy="3246253"/>
          </a:xfrm>
        </p:grpSpPr>
        <p:sp>
          <p:nvSpPr>
            <p:cNvPr id="39" name="직사각형 38"/>
            <p:cNvSpPr/>
            <p:nvPr/>
          </p:nvSpPr>
          <p:spPr>
            <a:xfrm>
              <a:off x="5343555" y="69487"/>
              <a:ext cx="4981575" cy="4574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길드장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위임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343555" y="526900"/>
              <a:ext cx="4981575" cy="27888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err="1" smtClean="0">
                  <a:solidFill>
                    <a:schemeClr val="accent2"/>
                  </a:solidFill>
                </a:rPr>
                <a:t>잘생겨서피곤해요</a:t>
              </a:r>
              <a:r>
                <a:rPr lang="ko-KR" altLang="en-US" dirty="0" err="1" smtClean="0">
                  <a:solidFill>
                    <a:schemeClr val="tx1"/>
                  </a:solidFill>
                </a:rPr>
                <a:t>님으로</a:t>
              </a: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dirty="0" err="1" smtClean="0">
                  <a:solidFill>
                    <a:schemeClr val="tx1"/>
                  </a:solidFill>
                </a:rPr>
                <a:t>길드장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위임을 하시겠습니까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?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dirty="0" err="1" smtClean="0">
                  <a:solidFill>
                    <a:schemeClr val="tx1"/>
                  </a:solidFill>
                </a:rPr>
                <a:t>길드장</a:t>
              </a:r>
              <a:r>
                <a:rPr lang="ko-KR" altLang="en-US" dirty="0" smtClean="0">
                  <a:solidFill>
                    <a:schemeClr val="tx1"/>
                  </a:solidFill>
                </a:rPr>
                <a:t> 위임은 취소되지 않습니다</a:t>
              </a:r>
              <a:r>
                <a:rPr lang="en-US" altLang="ko-KR" dirty="0" smtClean="0">
                  <a:solidFill>
                    <a:schemeClr val="tx1"/>
                  </a:solidFill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8162150" y="2749404"/>
              <a:ext cx="1880319" cy="45741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644502" y="2749404"/>
              <a:ext cx="1880319" cy="457413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취소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429494" y="323474"/>
            <a:ext cx="5182034" cy="5680609"/>
            <a:chOff x="429494" y="323474"/>
            <a:chExt cx="5182034" cy="5680609"/>
          </a:xfrm>
        </p:grpSpPr>
        <p:sp>
          <p:nvSpPr>
            <p:cNvPr id="4" name="직사각형 3"/>
            <p:cNvSpPr/>
            <p:nvPr/>
          </p:nvSpPr>
          <p:spPr>
            <a:xfrm>
              <a:off x="429494" y="747751"/>
              <a:ext cx="5182034" cy="5256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9494" y="323474"/>
              <a:ext cx="518203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길드장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위임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506368" y="847734"/>
              <a:ext cx="5018532" cy="648587"/>
              <a:chOff x="5328626" y="1797956"/>
              <a:chExt cx="5018532" cy="648587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선택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515992" y="1580737"/>
              <a:ext cx="5018532" cy="648587"/>
              <a:chOff x="5328626" y="1797956"/>
              <a:chExt cx="5018532" cy="648587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선택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527453" y="2311493"/>
              <a:ext cx="5018532" cy="648587"/>
              <a:chOff x="5328626" y="1797956"/>
              <a:chExt cx="5018532" cy="648587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선택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그룹 19"/>
            <p:cNvGrpSpPr/>
            <p:nvPr/>
          </p:nvGrpSpPr>
          <p:grpSpPr>
            <a:xfrm>
              <a:off x="537077" y="3044496"/>
              <a:ext cx="5018532" cy="648587"/>
              <a:chOff x="5328626" y="1797956"/>
              <a:chExt cx="5018532" cy="648587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선택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527453" y="3790819"/>
              <a:ext cx="5018532" cy="648587"/>
              <a:chOff x="5328626" y="1797956"/>
              <a:chExt cx="5018532" cy="648587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endParaRPr lang="en-US" altLang="ko-KR" sz="1200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선택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537077" y="4523822"/>
              <a:ext cx="5018532" cy="648587"/>
              <a:chOff x="5328626" y="1797956"/>
              <a:chExt cx="5018532" cy="648587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잘생겨서피곤해요</a:t>
                </a:r>
                <a:endParaRPr lang="en-US" altLang="ko-KR" sz="1200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선택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515992" y="5254563"/>
              <a:ext cx="5018532" cy="648587"/>
              <a:chOff x="5328626" y="1797956"/>
              <a:chExt cx="5018532" cy="648587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잘생겨서피곤해요</a:t>
                </a:r>
                <a:endParaRPr lang="en-US" altLang="ko-KR" sz="1200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smtClean="0">
                    <a:solidFill>
                      <a:schemeClr val="tx1"/>
                    </a:solidFill>
                  </a:rPr>
                  <a:t>선택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429494" y="5457524"/>
              <a:ext cx="5182034" cy="546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239097" y="5548951"/>
              <a:ext cx="1460419" cy="3637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118719" y="5548951"/>
              <a:ext cx="1460419" cy="3637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취소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92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그룹 46"/>
          <p:cNvGrpSpPr/>
          <p:nvPr/>
        </p:nvGrpSpPr>
        <p:grpSpPr>
          <a:xfrm>
            <a:off x="429494" y="323474"/>
            <a:ext cx="5182034" cy="5680609"/>
            <a:chOff x="429494" y="323474"/>
            <a:chExt cx="5182034" cy="5680609"/>
          </a:xfrm>
        </p:grpSpPr>
        <p:sp>
          <p:nvSpPr>
            <p:cNvPr id="4" name="직사각형 3"/>
            <p:cNvSpPr/>
            <p:nvPr/>
          </p:nvSpPr>
          <p:spPr>
            <a:xfrm>
              <a:off x="429494" y="747751"/>
              <a:ext cx="5182034" cy="5256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429494" y="323474"/>
              <a:ext cx="518203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길드장로 지명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506368" y="847734"/>
              <a:ext cx="5018532" cy="648587"/>
              <a:chOff x="5328626" y="1797956"/>
              <a:chExt cx="5018532" cy="648587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해임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11"/>
            <p:cNvGrpSpPr/>
            <p:nvPr/>
          </p:nvGrpSpPr>
          <p:grpSpPr>
            <a:xfrm>
              <a:off x="515992" y="1580737"/>
              <a:ext cx="5018532" cy="648587"/>
              <a:chOff x="5328626" y="1797956"/>
              <a:chExt cx="5018532" cy="648587"/>
            </a:xfrm>
          </p:grpSpPr>
          <p:sp>
            <p:nvSpPr>
              <p:cNvPr id="13" name="직사각형 12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>
                    <a:solidFill>
                      <a:schemeClr val="tx1"/>
                    </a:solidFill>
                  </a:rPr>
                  <a:t>해임</a:t>
                </a:r>
              </a:p>
            </p:txBody>
          </p:sp>
        </p:grpSp>
        <p:grpSp>
          <p:nvGrpSpPr>
            <p:cNvPr id="16" name="그룹 15"/>
            <p:cNvGrpSpPr/>
            <p:nvPr/>
          </p:nvGrpSpPr>
          <p:grpSpPr>
            <a:xfrm>
              <a:off x="527453" y="2311493"/>
              <a:ext cx="5018532" cy="648587"/>
              <a:chOff x="5328626" y="1797956"/>
              <a:chExt cx="5018532" cy="648587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직사각형 18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>
                    <a:solidFill>
                      <a:schemeClr val="tx1"/>
                    </a:solidFill>
                  </a:rPr>
                  <a:t>해임</a:t>
                </a:r>
              </a:p>
            </p:txBody>
          </p:sp>
        </p:grpSp>
        <p:grpSp>
          <p:nvGrpSpPr>
            <p:cNvPr id="20" name="그룹 19"/>
            <p:cNvGrpSpPr/>
            <p:nvPr/>
          </p:nvGrpSpPr>
          <p:grpSpPr>
            <a:xfrm>
              <a:off x="537077" y="3044496"/>
              <a:ext cx="5018532" cy="648587"/>
              <a:chOff x="5328626" y="1797956"/>
              <a:chExt cx="5018532" cy="648587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>
                    <a:solidFill>
                      <a:schemeClr val="tx1"/>
                    </a:solidFill>
                  </a:rPr>
                  <a:t>해임</a:t>
                </a:r>
              </a:p>
            </p:txBody>
          </p:sp>
        </p:grpSp>
        <p:grpSp>
          <p:nvGrpSpPr>
            <p:cNvPr id="24" name="그룹 23"/>
            <p:cNvGrpSpPr/>
            <p:nvPr/>
          </p:nvGrpSpPr>
          <p:grpSpPr>
            <a:xfrm>
              <a:off x="527453" y="3790819"/>
              <a:ext cx="5018532" cy="648587"/>
              <a:chOff x="5328626" y="1797956"/>
              <a:chExt cx="5018532" cy="648587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endParaRPr lang="en-US" altLang="ko-KR" sz="1200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지명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그룹 27"/>
            <p:cNvGrpSpPr/>
            <p:nvPr/>
          </p:nvGrpSpPr>
          <p:grpSpPr>
            <a:xfrm>
              <a:off x="537077" y="4523822"/>
              <a:ext cx="5018532" cy="648587"/>
              <a:chOff x="5328626" y="1797956"/>
              <a:chExt cx="5018532" cy="648587"/>
            </a:xfrm>
          </p:grpSpPr>
          <p:sp>
            <p:nvSpPr>
              <p:cNvPr id="29" name="직사각형 28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잘생겨서피곤해요</a:t>
                </a:r>
                <a:endParaRPr lang="en-US" altLang="ko-KR" sz="1200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>
                    <a:solidFill>
                      <a:schemeClr val="tx1"/>
                    </a:solidFill>
                  </a:rPr>
                  <a:t>지명</a:t>
                </a:r>
              </a:p>
            </p:txBody>
          </p:sp>
        </p:grpSp>
        <p:grpSp>
          <p:nvGrpSpPr>
            <p:cNvPr id="32" name="그룹 31"/>
            <p:cNvGrpSpPr/>
            <p:nvPr/>
          </p:nvGrpSpPr>
          <p:grpSpPr>
            <a:xfrm>
              <a:off x="515992" y="5254563"/>
              <a:ext cx="5018532" cy="648587"/>
              <a:chOff x="5328626" y="1797956"/>
              <a:chExt cx="5018532" cy="648587"/>
            </a:xfrm>
          </p:grpSpPr>
          <p:sp>
            <p:nvSpPr>
              <p:cNvPr id="33" name="직사각형 32"/>
              <p:cNvSpPr/>
              <p:nvPr/>
            </p:nvSpPr>
            <p:spPr>
              <a:xfrm>
                <a:off x="6008357" y="1797957"/>
                <a:ext cx="4338801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잘생겨서피곤해요</a:t>
                </a:r>
                <a:endParaRPr lang="en-US" altLang="ko-KR" sz="1200" b="1" dirty="0">
                  <a:solidFill>
                    <a:srgbClr val="00B0F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9589154" y="1884620"/>
                <a:ext cx="690627" cy="47301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smtClean="0">
                    <a:solidFill>
                      <a:schemeClr val="tx1"/>
                    </a:solidFill>
                  </a:rPr>
                  <a:t>선택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직사각형 35"/>
            <p:cNvSpPr/>
            <p:nvPr/>
          </p:nvSpPr>
          <p:spPr>
            <a:xfrm>
              <a:off x="429494" y="5457524"/>
              <a:ext cx="5182034" cy="546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3239097" y="5548951"/>
              <a:ext cx="1460419" cy="36370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확인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118719" y="5548951"/>
              <a:ext cx="1460419" cy="3637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</a:rPr>
                <a:t>취소</a:t>
              </a:r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17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1307947" y="722762"/>
            <a:ext cx="8483907" cy="4077730"/>
            <a:chOff x="1615955" y="2166552"/>
            <a:chExt cx="8483907" cy="4077730"/>
          </a:xfrm>
        </p:grpSpPr>
        <p:sp>
          <p:nvSpPr>
            <p:cNvPr id="5" name="직사각형 4"/>
            <p:cNvSpPr/>
            <p:nvPr/>
          </p:nvSpPr>
          <p:spPr>
            <a:xfrm>
              <a:off x="1615955" y="2166552"/>
              <a:ext cx="8483907" cy="4077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4538587" y="2284164"/>
              <a:ext cx="2319687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상점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15956" y="2840367"/>
              <a:ext cx="84710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 smtClean="0"/>
                <a:t>&gt; </a:t>
              </a:r>
              <a:r>
                <a:rPr lang="ko-KR" altLang="en-US" sz="1400" dirty="0" smtClean="0"/>
                <a:t>길드 경험치 아이템은 길드 경험치를 </a:t>
              </a:r>
              <a:r>
                <a:rPr lang="en-US" altLang="ko-KR" sz="1400" dirty="0" smtClean="0"/>
                <a:t>+100% </a:t>
              </a:r>
              <a:r>
                <a:rPr lang="ko-KR" altLang="en-US" sz="1400" dirty="0" smtClean="0"/>
                <a:t>증가시켜주는 아이템입니다</a:t>
              </a:r>
              <a:r>
                <a:rPr lang="en-US" altLang="ko-KR" sz="1400" dirty="0" smtClean="0"/>
                <a:t>.</a:t>
              </a:r>
              <a:endParaRPr lang="ko-KR" altLang="en-US" sz="1400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615955" y="3208020"/>
              <a:ext cx="8483907" cy="303626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9461589" y="2166553"/>
              <a:ext cx="625386" cy="5566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730945" y="3283305"/>
              <a:ext cx="1743775" cy="2882704"/>
              <a:chOff x="1856073" y="3292365"/>
              <a:chExt cx="1743775" cy="2882704"/>
            </a:xfrm>
          </p:grpSpPr>
          <p:grpSp>
            <p:nvGrpSpPr>
              <p:cNvPr id="4" name="그룹 3"/>
              <p:cNvGrpSpPr/>
              <p:nvPr/>
            </p:nvGrpSpPr>
            <p:grpSpPr>
              <a:xfrm>
                <a:off x="1856073" y="3292365"/>
                <a:ext cx="1743775" cy="2882704"/>
                <a:chOff x="1856073" y="3292365"/>
                <a:chExt cx="1743775" cy="2882704"/>
              </a:xfrm>
            </p:grpSpPr>
            <p:sp>
              <p:nvSpPr>
                <p:cNvPr id="19" name="직사각형 18"/>
                <p:cNvSpPr/>
                <p:nvPr/>
              </p:nvSpPr>
              <p:spPr>
                <a:xfrm>
                  <a:off x="1856073" y="3292365"/>
                  <a:ext cx="1743775" cy="5243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dirty="0" smtClean="0">
                      <a:solidFill>
                        <a:schemeClr val="tx1"/>
                      </a:solidFill>
                    </a:rPr>
                    <a:t>길드 경험치 아이템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직사각형 20"/>
                <p:cNvSpPr/>
                <p:nvPr/>
              </p:nvSpPr>
              <p:spPr>
                <a:xfrm>
                  <a:off x="1856073" y="3821958"/>
                  <a:ext cx="1743775" cy="18296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3" name="그림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1928" y="4278381"/>
                  <a:ext cx="1092063" cy="1358730"/>
                </a:xfrm>
                <a:prstGeom prst="rect">
                  <a:avLst/>
                </a:prstGeom>
              </p:spPr>
            </p:pic>
            <p:sp>
              <p:nvSpPr>
                <p:cNvPr id="26" name="직사각형 25"/>
                <p:cNvSpPr/>
                <p:nvPr/>
              </p:nvSpPr>
              <p:spPr>
                <a:xfrm>
                  <a:off x="1856073" y="5735898"/>
                  <a:ext cx="1743775" cy="424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27" name="그림 2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2986" y="5735748"/>
                  <a:ext cx="498346" cy="434044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2501332" y="5680575"/>
                  <a:ext cx="1026686" cy="494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100</a:t>
                  </a:r>
                  <a:endParaRPr lang="en-US" altLang="ko-K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1856073" y="3841454"/>
                <a:ext cx="1743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  <a:r>
                  <a:rPr lang="ko-KR" altLang="en-US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일</a:t>
                </a:r>
                <a:endParaRPr lang="ko-KR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3714838" y="3268411"/>
              <a:ext cx="1743775" cy="2882704"/>
              <a:chOff x="1856073" y="3292365"/>
              <a:chExt cx="1743775" cy="2882704"/>
            </a:xfrm>
          </p:grpSpPr>
          <p:grpSp>
            <p:nvGrpSpPr>
              <p:cNvPr id="38" name="그룹 37"/>
              <p:cNvGrpSpPr/>
              <p:nvPr/>
            </p:nvGrpSpPr>
            <p:grpSpPr>
              <a:xfrm>
                <a:off x="1856073" y="3292365"/>
                <a:ext cx="1743775" cy="2882704"/>
                <a:chOff x="1856073" y="3292365"/>
                <a:chExt cx="1743775" cy="2882704"/>
              </a:xfrm>
            </p:grpSpPr>
            <p:sp>
              <p:nvSpPr>
                <p:cNvPr id="40" name="직사각형 39"/>
                <p:cNvSpPr/>
                <p:nvPr/>
              </p:nvSpPr>
              <p:spPr>
                <a:xfrm>
                  <a:off x="1856073" y="3292365"/>
                  <a:ext cx="1743775" cy="5243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dirty="0" smtClean="0">
                      <a:solidFill>
                        <a:schemeClr val="tx1"/>
                      </a:solidFill>
                    </a:rPr>
                    <a:t>길드 경험치 아이템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직사각형 40"/>
                <p:cNvSpPr/>
                <p:nvPr/>
              </p:nvSpPr>
              <p:spPr>
                <a:xfrm>
                  <a:off x="1856073" y="3821958"/>
                  <a:ext cx="1743775" cy="18296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2" name="그림 4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1928" y="4278381"/>
                  <a:ext cx="1092063" cy="1358730"/>
                </a:xfrm>
                <a:prstGeom prst="rect">
                  <a:avLst/>
                </a:prstGeom>
              </p:spPr>
            </p:pic>
            <p:sp>
              <p:nvSpPr>
                <p:cNvPr id="43" name="직사각형 42"/>
                <p:cNvSpPr/>
                <p:nvPr/>
              </p:nvSpPr>
              <p:spPr>
                <a:xfrm>
                  <a:off x="1856073" y="5735898"/>
                  <a:ext cx="1743775" cy="424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44" name="그림 4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2986" y="5735748"/>
                  <a:ext cx="498346" cy="434044"/>
                </a:xfrm>
                <a:prstGeom prst="rect">
                  <a:avLst/>
                </a:prstGeom>
              </p:spPr>
            </p:pic>
            <p:sp>
              <p:nvSpPr>
                <p:cNvPr id="45" name="TextBox 44"/>
                <p:cNvSpPr txBox="1"/>
                <p:nvPr/>
              </p:nvSpPr>
              <p:spPr>
                <a:xfrm>
                  <a:off x="2501332" y="5680575"/>
                  <a:ext cx="1026686" cy="494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100</a:t>
                  </a:r>
                  <a:endParaRPr lang="en-US" altLang="ko-K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1856073" y="3841454"/>
                <a:ext cx="1743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r>
                  <a:rPr lang="ko-KR" altLang="en-US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일</a:t>
                </a:r>
                <a:endParaRPr lang="ko-KR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64" name="그룹 63"/>
            <p:cNvGrpSpPr/>
            <p:nvPr/>
          </p:nvGrpSpPr>
          <p:grpSpPr>
            <a:xfrm>
              <a:off x="5699672" y="3283305"/>
              <a:ext cx="1743775" cy="2882704"/>
              <a:chOff x="1856073" y="3292365"/>
              <a:chExt cx="1743775" cy="2882704"/>
            </a:xfrm>
          </p:grpSpPr>
          <p:grpSp>
            <p:nvGrpSpPr>
              <p:cNvPr id="65" name="그룹 64"/>
              <p:cNvGrpSpPr/>
              <p:nvPr/>
            </p:nvGrpSpPr>
            <p:grpSpPr>
              <a:xfrm>
                <a:off x="1856073" y="3292365"/>
                <a:ext cx="1743775" cy="2882704"/>
                <a:chOff x="1856073" y="3292365"/>
                <a:chExt cx="1743775" cy="2882704"/>
              </a:xfrm>
            </p:grpSpPr>
            <p:sp>
              <p:nvSpPr>
                <p:cNvPr id="67" name="직사각형 66"/>
                <p:cNvSpPr/>
                <p:nvPr/>
              </p:nvSpPr>
              <p:spPr>
                <a:xfrm>
                  <a:off x="1856073" y="3292365"/>
                  <a:ext cx="1743775" cy="5243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dirty="0" smtClean="0">
                      <a:solidFill>
                        <a:schemeClr val="tx1"/>
                      </a:solidFill>
                    </a:rPr>
                    <a:t>길드 경험치 아이템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직사각형 67"/>
                <p:cNvSpPr/>
                <p:nvPr/>
              </p:nvSpPr>
              <p:spPr>
                <a:xfrm>
                  <a:off x="1856073" y="3821958"/>
                  <a:ext cx="1743775" cy="18296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69" name="그림 6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1928" y="4278381"/>
                  <a:ext cx="1092063" cy="1358730"/>
                </a:xfrm>
                <a:prstGeom prst="rect">
                  <a:avLst/>
                </a:prstGeom>
              </p:spPr>
            </p:pic>
            <p:sp>
              <p:nvSpPr>
                <p:cNvPr id="70" name="직사각형 69"/>
                <p:cNvSpPr/>
                <p:nvPr/>
              </p:nvSpPr>
              <p:spPr>
                <a:xfrm>
                  <a:off x="1856073" y="5735898"/>
                  <a:ext cx="1743775" cy="424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71" name="그림 70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2986" y="5735748"/>
                  <a:ext cx="498346" cy="434044"/>
                </a:xfrm>
                <a:prstGeom prst="rect">
                  <a:avLst/>
                </a:prstGeom>
              </p:spPr>
            </p:pic>
            <p:sp>
              <p:nvSpPr>
                <p:cNvPr id="72" name="TextBox 71"/>
                <p:cNvSpPr txBox="1"/>
                <p:nvPr/>
              </p:nvSpPr>
              <p:spPr>
                <a:xfrm>
                  <a:off x="2501332" y="5680575"/>
                  <a:ext cx="1026686" cy="494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100</a:t>
                  </a:r>
                  <a:endParaRPr lang="en-US" altLang="ko-K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66" name="TextBox 65"/>
              <p:cNvSpPr txBox="1"/>
              <p:nvPr/>
            </p:nvSpPr>
            <p:spPr>
              <a:xfrm>
                <a:off x="1856073" y="3841454"/>
                <a:ext cx="1743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r>
                  <a:rPr lang="ko-KR" altLang="en-US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일</a:t>
                </a:r>
                <a:endParaRPr lang="ko-KR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7683565" y="3268411"/>
              <a:ext cx="1743775" cy="2882704"/>
              <a:chOff x="1856073" y="3292365"/>
              <a:chExt cx="1743775" cy="2882704"/>
            </a:xfrm>
          </p:grpSpPr>
          <p:grpSp>
            <p:nvGrpSpPr>
              <p:cNvPr id="74" name="그룹 73"/>
              <p:cNvGrpSpPr/>
              <p:nvPr/>
            </p:nvGrpSpPr>
            <p:grpSpPr>
              <a:xfrm>
                <a:off x="1856073" y="3292365"/>
                <a:ext cx="1743775" cy="2882704"/>
                <a:chOff x="1856073" y="3292365"/>
                <a:chExt cx="1743775" cy="2882704"/>
              </a:xfrm>
            </p:grpSpPr>
            <p:sp>
              <p:nvSpPr>
                <p:cNvPr id="76" name="직사각형 75"/>
                <p:cNvSpPr/>
                <p:nvPr/>
              </p:nvSpPr>
              <p:spPr>
                <a:xfrm>
                  <a:off x="1856073" y="3292365"/>
                  <a:ext cx="1743775" cy="52431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400" dirty="0" smtClean="0">
                      <a:solidFill>
                        <a:schemeClr val="tx1"/>
                      </a:solidFill>
                    </a:rPr>
                    <a:t>길드 경험치 아이템</a:t>
                  </a:r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직사각형 76"/>
                <p:cNvSpPr/>
                <p:nvPr/>
              </p:nvSpPr>
              <p:spPr>
                <a:xfrm>
                  <a:off x="1856073" y="3821958"/>
                  <a:ext cx="1743775" cy="18296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78" name="그림 77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1928" y="4278381"/>
                  <a:ext cx="1092063" cy="1358730"/>
                </a:xfrm>
                <a:prstGeom prst="rect">
                  <a:avLst/>
                </a:prstGeom>
              </p:spPr>
            </p:pic>
            <p:sp>
              <p:nvSpPr>
                <p:cNvPr id="79" name="직사각형 78"/>
                <p:cNvSpPr/>
                <p:nvPr/>
              </p:nvSpPr>
              <p:spPr>
                <a:xfrm>
                  <a:off x="1856073" y="5735898"/>
                  <a:ext cx="1743775" cy="424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80" name="그림 7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02986" y="5735748"/>
                  <a:ext cx="498346" cy="434044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2501332" y="5680575"/>
                  <a:ext cx="1026686" cy="494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ko-KR" sz="20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100</a:t>
                  </a:r>
                  <a:endParaRPr lang="en-US" altLang="ko-KR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1856073" y="3841454"/>
                <a:ext cx="1743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</a:t>
                </a:r>
                <a:r>
                  <a:rPr lang="ko-KR" altLang="en-US" sz="20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일</a:t>
                </a:r>
                <a:endParaRPr lang="ko-KR" altLang="en-US" sz="20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3" name="그룹 82"/>
            <p:cNvGrpSpPr/>
            <p:nvPr/>
          </p:nvGrpSpPr>
          <p:grpSpPr>
            <a:xfrm>
              <a:off x="9574253" y="3265262"/>
              <a:ext cx="525609" cy="2877427"/>
              <a:chOff x="1856073" y="3292365"/>
              <a:chExt cx="525609" cy="2877427"/>
            </a:xfrm>
          </p:grpSpPr>
          <p:sp>
            <p:nvSpPr>
              <p:cNvPr id="85" name="직사각형 84"/>
              <p:cNvSpPr/>
              <p:nvPr/>
            </p:nvSpPr>
            <p:spPr>
              <a:xfrm>
                <a:off x="1856073" y="3292365"/>
                <a:ext cx="525609" cy="5243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ko-KR" altLang="en-US" sz="1400" dirty="0" smtClean="0">
                    <a:solidFill>
                      <a:schemeClr val="tx1"/>
                    </a:solidFill>
                  </a:rPr>
                  <a:t>길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1856073" y="3821958"/>
                <a:ext cx="525609" cy="18296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직사각형 87"/>
              <p:cNvSpPr/>
              <p:nvPr/>
            </p:nvSpPr>
            <p:spPr>
              <a:xfrm>
                <a:off x="1856074" y="5735898"/>
                <a:ext cx="525608" cy="424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89" name="그림 8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6595"/>
              <a:stretch/>
            </p:blipFill>
            <p:spPr>
              <a:xfrm>
                <a:off x="2002986" y="5735748"/>
                <a:ext cx="365809" cy="43404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9564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그룹 70"/>
          <p:cNvGrpSpPr/>
          <p:nvPr/>
        </p:nvGrpSpPr>
        <p:grpSpPr>
          <a:xfrm>
            <a:off x="0" y="-1"/>
            <a:ext cx="11033917" cy="6882071"/>
            <a:chOff x="0" y="-1"/>
            <a:chExt cx="11033917" cy="688207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399" y="0"/>
              <a:ext cx="3194282" cy="1910025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399" y="4972045"/>
              <a:ext cx="3194282" cy="1910025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230" y="2486023"/>
              <a:ext cx="3247451" cy="191002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83194"/>
              <a:ext cx="3194281" cy="1910024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9635" y="2483194"/>
              <a:ext cx="3194282" cy="1910025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9635" y="-1"/>
              <a:ext cx="3194282" cy="1910025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9" y="0"/>
              <a:ext cx="3194282" cy="1910023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2486025" y="885824"/>
              <a:ext cx="716656" cy="7143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3" name="꺾인 연결선 12"/>
            <p:cNvCxnSpPr>
              <a:stCxn id="11" idx="3"/>
              <a:endCxn id="4" idx="1"/>
            </p:cNvCxnSpPr>
            <p:nvPr/>
          </p:nvCxnSpPr>
          <p:spPr>
            <a:xfrm flipV="1">
              <a:off x="3202681" y="955013"/>
              <a:ext cx="629718" cy="287999"/>
            </a:xfrm>
            <a:prstGeom prst="bentConnector3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직사각형 14"/>
            <p:cNvSpPr/>
            <p:nvPr/>
          </p:nvSpPr>
          <p:spPr>
            <a:xfrm>
              <a:off x="4943475" y="1666875"/>
              <a:ext cx="828674" cy="30871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" name="꺾인 연결선 15"/>
            <p:cNvCxnSpPr>
              <a:stCxn id="15" idx="1"/>
              <a:endCxn id="7" idx="3"/>
            </p:cNvCxnSpPr>
            <p:nvPr/>
          </p:nvCxnSpPr>
          <p:spPr>
            <a:xfrm rot="10800000" flipV="1">
              <a:off x="3194281" y="1821232"/>
              <a:ext cx="1749194" cy="1616974"/>
            </a:xfrm>
            <a:prstGeom prst="bentConnector3">
              <a:avLst>
                <a:gd name="adj1" fmla="val 82672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직사각형 20"/>
            <p:cNvSpPr/>
            <p:nvPr/>
          </p:nvSpPr>
          <p:spPr>
            <a:xfrm>
              <a:off x="4943475" y="4215655"/>
              <a:ext cx="828674" cy="26109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943475" y="3954560"/>
              <a:ext cx="828674" cy="26109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6228246" y="4215655"/>
              <a:ext cx="828674" cy="26109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228246" y="3954560"/>
              <a:ext cx="828674" cy="26109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꺾인 연결선 24"/>
            <p:cNvCxnSpPr>
              <a:stCxn id="21" idx="1"/>
              <a:endCxn id="7" idx="3"/>
            </p:cNvCxnSpPr>
            <p:nvPr/>
          </p:nvCxnSpPr>
          <p:spPr>
            <a:xfrm rot="10800000">
              <a:off x="3194281" y="3438207"/>
              <a:ext cx="1749194" cy="907997"/>
            </a:xfrm>
            <a:prstGeom prst="bentConnector3">
              <a:avLst>
                <a:gd name="adj1" fmla="val 82672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꺾인 연결선 35"/>
            <p:cNvCxnSpPr>
              <a:stCxn id="22" idx="3"/>
              <a:endCxn id="5" idx="0"/>
            </p:cNvCxnSpPr>
            <p:nvPr/>
          </p:nvCxnSpPr>
          <p:spPr>
            <a:xfrm flipH="1">
              <a:off x="5429540" y="4085108"/>
              <a:ext cx="342609" cy="886937"/>
            </a:xfrm>
            <a:prstGeom prst="bentConnector4">
              <a:avLst>
                <a:gd name="adj1" fmla="val -66723"/>
                <a:gd name="adj2" fmla="val 57359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꺾인 연결선 38"/>
            <p:cNvCxnSpPr>
              <a:stCxn id="24" idx="3"/>
              <a:endCxn id="8" idx="1"/>
            </p:cNvCxnSpPr>
            <p:nvPr/>
          </p:nvCxnSpPr>
          <p:spPr>
            <a:xfrm flipV="1">
              <a:off x="7056920" y="3438207"/>
              <a:ext cx="782715" cy="646901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직사각형 41"/>
            <p:cNvSpPr/>
            <p:nvPr/>
          </p:nvSpPr>
          <p:spPr>
            <a:xfrm>
              <a:off x="6228246" y="1666875"/>
              <a:ext cx="828674" cy="30871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3" name="꺾인 연결선 42"/>
            <p:cNvCxnSpPr>
              <a:stCxn id="42" idx="3"/>
              <a:endCxn id="9" idx="1"/>
            </p:cNvCxnSpPr>
            <p:nvPr/>
          </p:nvCxnSpPr>
          <p:spPr>
            <a:xfrm flipV="1">
              <a:off x="7056920" y="955012"/>
              <a:ext cx="782715" cy="866220"/>
            </a:xfrm>
            <a:prstGeom prst="bentConnector3">
              <a:avLst>
                <a:gd name="adj1" fmla="val 50000"/>
              </a:avLst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꺾인 연결선 45"/>
            <p:cNvCxnSpPr>
              <a:stCxn id="11" idx="3"/>
            </p:cNvCxnSpPr>
            <p:nvPr/>
          </p:nvCxnSpPr>
          <p:spPr>
            <a:xfrm>
              <a:off x="3202681" y="1243012"/>
              <a:ext cx="1144703" cy="1240182"/>
            </a:xfrm>
            <a:prstGeom prst="bentConnector2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3086100" y="628650"/>
              <a:ext cx="899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err="1" smtClean="0"/>
                <a:t>비가입</a:t>
              </a:r>
              <a:endParaRPr lang="ko-KR" altLang="en-US" sz="1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81137" y="1240183"/>
              <a:ext cx="8992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/>
                <a:t>가입</a:t>
              </a:r>
              <a:endParaRPr lang="ko-KR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3145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665105" y="387179"/>
            <a:ext cx="10058400" cy="6136656"/>
            <a:chOff x="665105" y="387179"/>
            <a:chExt cx="10058400" cy="6136656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05" y="387179"/>
              <a:ext cx="10058400" cy="6136656"/>
            </a:xfrm>
            <a:prstGeom prst="rect">
              <a:avLst/>
            </a:prstGeom>
          </p:spPr>
        </p:pic>
        <p:pic>
          <p:nvPicPr>
            <p:cNvPr id="50" name="그림 4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05" t="24767" r="2231" b="61675"/>
            <a:stretch/>
          </p:blipFill>
          <p:spPr>
            <a:xfrm>
              <a:off x="4926228" y="2718486"/>
              <a:ext cx="5568778" cy="832023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824" y="1994002"/>
              <a:ext cx="689131" cy="64742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723823" y="2025327"/>
              <a:ext cx="6891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출석</a:t>
              </a:r>
              <a:endParaRPr lang="en-US" altLang="ko-KR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ko-KR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하기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53" name="그림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824" y="2806802"/>
              <a:ext cx="689131" cy="647427"/>
            </a:xfrm>
            <a:prstGeom prst="rect">
              <a:avLst/>
            </a:prstGeom>
          </p:spPr>
        </p:pic>
        <p:grpSp>
          <p:nvGrpSpPr>
            <p:cNvPr id="14" name="그룹 13"/>
            <p:cNvGrpSpPr/>
            <p:nvPr/>
          </p:nvGrpSpPr>
          <p:grpSpPr>
            <a:xfrm>
              <a:off x="9723822" y="2838127"/>
              <a:ext cx="689131" cy="616102"/>
              <a:chOff x="9549616" y="2450948"/>
              <a:chExt cx="689131" cy="616102"/>
            </a:xfrm>
          </p:grpSpPr>
          <p:pic>
            <p:nvPicPr>
              <p:cNvPr id="11" name="그림 1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66122" y="2450948"/>
                <a:ext cx="672625" cy="616102"/>
              </a:xfrm>
              <a:prstGeom prst="rect">
                <a:avLst/>
              </a:prstGeom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9549616" y="2574059"/>
                <a:ext cx="6891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출석</a:t>
                </a:r>
                <a:endParaRPr lang="ko-KR" alt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57" name="그림 5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05" t="24767" r="2231" b="61675"/>
            <a:stretch/>
          </p:blipFill>
          <p:spPr>
            <a:xfrm>
              <a:off x="4926228" y="3542545"/>
              <a:ext cx="5568778" cy="832023"/>
            </a:xfrm>
            <a:prstGeom prst="rect">
              <a:avLst/>
            </a:prstGeom>
          </p:spPr>
        </p:pic>
        <p:pic>
          <p:nvPicPr>
            <p:cNvPr id="58" name="그림 5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824" y="3630861"/>
              <a:ext cx="689131" cy="647427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9625572" y="3785297"/>
              <a:ext cx="9011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미출석</a:t>
              </a:r>
              <a:endParaRPr lang="ko-KR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60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615955" y="650733"/>
            <a:ext cx="9510593" cy="5680609"/>
            <a:chOff x="1615955" y="650733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왼쪽 화살표 5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가입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257800" y="1295400"/>
              <a:ext cx="5806440" cy="445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8122920" y="1357156"/>
              <a:ext cx="2017952" cy="3501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err="1" smtClean="0">
                  <a:solidFill>
                    <a:schemeClr val="accent4"/>
                  </a:solidFill>
                </a:rPr>
                <a:t>길드명을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 입력하세요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.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203180" y="1357156"/>
              <a:ext cx="789730" cy="3501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검색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329107" y="1357155"/>
              <a:ext cx="1033593" cy="3501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갱신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92056" y="1368710"/>
              <a:ext cx="1216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smtClean="0"/>
                <a:t>길드검색</a:t>
              </a:r>
              <a:endParaRPr lang="ko-KR" altLang="en-US" sz="1600" dirty="0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5328626" y="1797956"/>
              <a:ext cx="5664284" cy="648587"/>
              <a:chOff x="5328626" y="1797956"/>
              <a:chExt cx="5664284" cy="648587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5328878" y="2498044"/>
              <a:ext cx="5664284" cy="648587"/>
              <a:chOff x="5328626" y="1797956"/>
              <a:chExt cx="5664284" cy="648587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5328878" y="3195885"/>
              <a:ext cx="5664284" cy="648587"/>
              <a:chOff x="5328626" y="1797956"/>
              <a:chExt cx="5664284" cy="648587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자유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5328626" y="3891479"/>
              <a:ext cx="5664284" cy="648587"/>
              <a:chOff x="5328626" y="1797956"/>
              <a:chExt cx="5664284" cy="648587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5328878" y="4591567"/>
              <a:ext cx="5664284" cy="648587"/>
              <a:chOff x="5328626" y="1797956"/>
              <a:chExt cx="5664284" cy="648587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자유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5328878" y="5289408"/>
              <a:ext cx="5664284" cy="463693"/>
              <a:chOff x="5328626" y="1797956"/>
              <a:chExt cx="5664284" cy="463693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6008357" y="1797957"/>
                <a:ext cx="4984553" cy="4636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5328626" y="1797956"/>
                <a:ext cx="679731" cy="4636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0457138" y="1882931"/>
                <a:ext cx="465511" cy="37871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자유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006840" y="1797964"/>
                <a:ext cx="1196340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ko-KR" altLang="en-US" sz="1200" b="1" dirty="0"/>
              </a:p>
            </p:txBody>
          </p:sp>
        </p:grpSp>
        <p:sp>
          <p:nvSpPr>
            <p:cNvPr id="56" name="직사각형 55"/>
            <p:cNvSpPr/>
            <p:nvPr/>
          </p:nvSpPr>
          <p:spPr>
            <a:xfrm>
              <a:off x="1684020" y="1707263"/>
              <a:ext cx="3481104" cy="4556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가입신청중인</a:t>
              </a:r>
              <a:endParaRPr lang="en-US" altLang="ko-KR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>
                <a:lnSpc>
                  <a:spcPct val="200000"/>
                </a:lnSpc>
              </a:pPr>
              <a:r>
                <a:rPr lang="ko-KR" alt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길드가 없습니다</a:t>
              </a:r>
              <a:r>
                <a:rPr lang="en-US" altLang="ko-KR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257800" y="5825280"/>
              <a:ext cx="192786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길드 랭킹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9136380" y="5838073"/>
              <a:ext cx="192786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창설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직사각형 58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가입신청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81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그룹 12"/>
          <p:cNvGrpSpPr/>
          <p:nvPr/>
        </p:nvGrpSpPr>
        <p:grpSpPr>
          <a:xfrm>
            <a:off x="1615955" y="650733"/>
            <a:ext cx="9510593" cy="5680609"/>
            <a:chOff x="1615955" y="650733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왼쪽 화살표 5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가입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257800" y="1295400"/>
              <a:ext cx="5806440" cy="445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8122920" y="1357156"/>
              <a:ext cx="2017952" cy="3501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err="1" smtClean="0">
                  <a:solidFill>
                    <a:schemeClr val="accent4"/>
                  </a:solidFill>
                </a:rPr>
                <a:t>길드명을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 입력하세요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.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203180" y="1357156"/>
              <a:ext cx="789730" cy="3501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검색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329107" y="1357155"/>
              <a:ext cx="1033593" cy="3501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갱신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92056" y="1368710"/>
              <a:ext cx="1216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smtClean="0"/>
                <a:t>길드검색</a:t>
              </a:r>
              <a:endParaRPr lang="ko-KR" altLang="en-US" sz="1600" dirty="0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5328626" y="1797956"/>
              <a:ext cx="5664284" cy="648587"/>
              <a:chOff x="5328626" y="1797956"/>
              <a:chExt cx="5664284" cy="648587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5328878" y="2498044"/>
              <a:ext cx="5664284" cy="648587"/>
              <a:chOff x="5328626" y="1797956"/>
              <a:chExt cx="5664284" cy="648587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5328878" y="3195885"/>
              <a:ext cx="5664284" cy="648587"/>
              <a:chOff x="5328626" y="1797956"/>
              <a:chExt cx="5664284" cy="648587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자유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5328626" y="3891479"/>
              <a:ext cx="5664284" cy="648587"/>
              <a:chOff x="5328626" y="1797956"/>
              <a:chExt cx="5664284" cy="648587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5328878" y="4591567"/>
              <a:ext cx="5664284" cy="648587"/>
              <a:chOff x="5328626" y="1797956"/>
              <a:chExt cx="5664284" cy="648587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자유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5328878" y="5289408"/>
              <a:ext cx="5664284" cy="463693"/>
              <a:chOff x="5328626" y="1797956"/>
              <a:chExt cx="5664284" cy="463693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6008357" y="1797957"/>
                <a:ext cx="4984553" cy="4636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5328626" y="1797956"/>
                <a:ext cx="679731" cy="4636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0457138" y="1882931"/>
                <a:ext cx="465511" cy="37871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자유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006840" y="1797964"/>
                <a:ext cx="1196340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ko-KR" altLang="en-US" sz="1200" b="1" dirty="0"/>
              </a:p>
            </p:txBody>
          </p:sp>
        </p:grpSp>
        <p:sp>
          <p:nvSpPr>
            <p:cNvPr id="56" name="직사각형 55"/>
            <p:cNvSpPr/>
            <p:nvPr/>
          </p:nvSpPr>
          <p:spPr>
            <a:xfrm>
              <a:off x="1684020" y="1707263"/>
              <a:ext cx="3511472" cy="4556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257800" y="5825280"/>
              <a:ext cx="192786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길드 랭킹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9136380" y="5838073"/>
              <a:ext cx="192786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창설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1755328" y="1769019"/>
              <a:ext cx="3365947" cy="648587"/>
              <a:chOff x="5328626" y="1797956"/>
              <a:chExt cx="3365947" cy="648587"/>
            </a:xfrm>
          </p:grpSpPr>
          <p:sp>
            <p:nvSpPr>
              <p:cNvPr id="60" name="직사각형 59"/>
              <p:cNvSpPr/>
              <p:nvPr/>
            </p:nvSpPr>
            <p:spPr>
              <a:xfrm>
                <a:off x="6008357" y="1797957"/>
                <a:ext cx="2686216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직사각형 60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직사각형 61"/>
              <p:cNvSpPr/>
              <p:nvPr/>
            </p:nvSpPr>
            <p:spPr>
              <a:xfrm>
                <a:off x="8168245" y="1884620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취소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그룹 67"/>
            <p:cNvGrpSpPr/>
            <p:nvPr/>
          </p:nvGrpSpPr>
          <p:grpSpPr>
            <a:xfrm>
              <a:off x="1755328" y="2477114"/>
              <a:ext cx="3365947" cy="648587"/>
              <a:chOff x="5328626" y="1797956"/>
              <a:chExt cx="3365947" cy="648587"/>
            </a:xfrm>
          </p:grpSpPr>
          <p:sp>
            <p:nvSpPr>
              <p:cNvPr id="69" name="직사각형 68"/>
              <p:cNvSpPr/>
              <p:nvPr/>
            </p:nvSpPr>
            <p:spPr>
              <a:xfrm>
                <a:off x="6008357" y="1797957"/>
                <a:ext cx="2686216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8168245" y="1884620"/>
                <a:ext cx="465511" cy="47301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신청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취소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2" name="직사각형 71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가입신청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6129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615955" y="650733"/>
            <a:ext cx="9510593" cy="5680609"/>
            <a:chOff x="1615955" y="650733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왼쪽 화살표 5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가입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가입신청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257800" y="1295400"/>
              <a:ext cx="5806440" cy="445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8122920" y="1357156"/>
              <a:ext cx="2017952" cy="3501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err="1" smtClean="0">
                  <a:solidFill>
                    <a:schemeClr val="accent4"/>
                  </a:solidFill>
                </a:rPr>
                <a:t>길드명을</a:t>
              </a:r>
              <a:r>
                <a:rPr lang="ko-KR" altLang="en-US" sz="1400" b="1" dirty="0" smtClean="0">
                  <a:solidFill>
                    <a:schemeClr val="accent4"/>
                  </a:solidFill>
                </a:rPr>
                <a:t> 입력하세요</a:t>
              </a:r>
              <a:r>
                <a:rPr lang="en-US" altLang="ko-KR" sz="1400" b="1" dirty="0" smtClean="0">
                  <a:solidFill>
                    <a:schemeClr val="accent4"/>
                  </a:solidFill>
                </a:rPr>
                <a:t>.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203180" y="1357156"/>
              <a:ext cx="789730" cy="3501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검색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329107" y="1357155"/>
              <a:ext cx="1033593" cy="3501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갱신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92056" y="1368710"/>
              <a:ext cx="1216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smtClean="0"/>
                <a:t>길드검색</a:t>
              </a:r>
              <a:endParaRPr lang="ko-KR" altLang="en-US" sz="1600" dirty="0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5328626" y="1797956"/>
              <a:ext cx="5664284" cy="648587"/>
              <a:chOff x="5328626" y="1797956"/>
              <a:chExt cx="5664284" cy="648587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31" name="그룹 30"/>
            <p:cNvGrpSpPr/>
            <p:nvPr/>
          </p:nvGrpSpPr>
          <p:grpSpPr>
            <a:xfrm>
              <a:off x="5328878" y="2498044"/>
              <a:ext cx="5664284" cy="648587"/>
              <a:chOff x="5328626" y="1797956"/>
              <a:chExt cx="5664284" cy="648587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5328878" y="3195885"/>
              <a:ext cx="5664284" cy="648587"/>
              <a:chOff x="5328626" y="1797956"/>
              <a:chExt cx="5664284" cy="648587"/>
            </a:xfr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37" name="직사각형 36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자유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5328626" y="3891479"/>
              <a:ext cx="5664284" cy="648587"/>
              <a:chOff x="5328626" y="1797956"/>
              <a:chExt cx="5664284" cy="648587"/>
            </a:xfrm>
          </p:grpSpPr>
          <p:sp>
            <p:nvSpPr>
              <p:cNvPr id="42" name="직사각형 41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46" name="그룹 45"/>
            <p:cNvGrpSpPr/>
            <p:nvPr/>
          </p:nvGrpSpPr>
          <p:grpSpPr>
            <a:xfrm>
              <a:off x="5328878" y="4591567"/>
              <a:ext cx="5664284" cy="648587"/>
              <a:chOff x="5328626" y="1797956"/>
              <a:chExt cx="5664284" cy="648587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자유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5328878" y="5289408"/>
              <a:ext cx="5664284" cy="463693"/>
              <a:chOff x="5328626" y="1797956"/>
              <a:chExt cx="5664284" cy="463693"/>
            </a:xfrm>
          </p:grpSpPr>
          <p:sp>
            <p:nvSpPr>
              <p:cNvPr id="52" name="직사각형 51"/>
              <p:cNvSpPr/>
              <p:nvPr/>
            </p:nvSpPr>
            <p:spPr>
              <a:xfrm>
                <a:off x="6008357" y="1797957"/>
                <a:ext cx="4984553" cy="46369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5328626" y="1797956"/>
                <a:ext cx="679731" cy="4636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10457138" y="1882931"/>
                <a:ext cx="465511" cy="37871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자유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006840" y="1797964"/>
                <a:ext cx="1196340" cy="333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ko-KR" altLang="en-US" sz="1200" b="1" dirty="0"/>
              </a:p>
            </p:txBody>
          </p:sp>
        </p:grpSp>
        <p:sp>
          <p:nvSpPr>
            <p:cNvPr id="56" name="직사각형 55"/>
            <p:cNvSpPr/>
            <p:nvPr/>
          </p:nvSpPr>
          <p:spPr>
            <a:xfrm>
              <a:off x="1684020" y="1698071"/>
              <a:ext cx="3481104" cy="4565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257800" y="5825280"/>
              <a:ext cx="192786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길드 랭킹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9136380" y="5838073"/>
              <a:ext cx="192786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창설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84020" y="1707262"/>
              <a:ext cx="3481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구렛나루는남겨줘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Lv.50 </a:t>
              </a: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-1"/>
            <a:stretch/>
          </p:blipFill>
          <p:spPr>
            <a:xfrm>
              <a:off x="2556556" y="3702110"/>
              <a:ext cx="1777137" cy="1775389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042" y="2444295"/>
              <a:ext cx="390036" cy="390036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31" y="2455117"/>
              <a:ext cx="390036" cy="39003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330" y="2444295"/>
              <a:ext cx="390036" cy="39003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678862" y="3002142"/>
              <a:ext cx="1784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길드랭킹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길드원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63214" y="3002574"/>
              <a:ext cx="1696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35/50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84020" y="5220202"/>
              <a:ext cx="3481103" cy="4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&lt;&lt; </a:t>
              </a:r>
              <a:r>
                <a:rPr lang="ko-KR" alt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자유가입 </a:t>
              </a: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&gt;&gt;</a:t>
              </a:r>
              <a:endParaRPr lang="en-US" altLang="ko-KR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755328" y="5634226"/>
              <a:ext cx="3361133" cy="56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수호자레벨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1000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이상 가입이 가능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매일 출석체크 하지 않으면 강제 추방됨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686300" y="1282987"/>
              <a:ext cx="463430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4539148" y="5043886"/>
              <a:ext cx="574963" cy="519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상세보기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8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1615955" y="650733"/>
            <a:ext cx="9510593" cy="5680609"/>
            <a:chOff x="1615955" y="650733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왼쪽 화살표 5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가입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가입신청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257800" y="1295400"/>
              <a:ext cx="5806440" cy="445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8122920" y="1357156"/>
              <a:ext cx="2017952" cy="35010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400" b="1" dirty="0" err="1" smtClean="0">
                  <a:solidFill>
                    <a:schemeClr val="accent4"/>
                  </a:solidFill>
                </a:rPr>
                <a:t>구렛나루는남겨줘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203180" y="1357156"/>
              <a:ext cx="789730" cy="3501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검색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329107" y="1357155"/>
              <a:ext cx="1033593" cy="35010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갱신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92056" y="1368710"/>
              <a:ext cx="12167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smtClean="0"/>
                <a:t>길드검색</a:t>
              </a:r>
              <a:endParaRPr lang="ko-KR" altLang="en-US" sz="1600" dirty="0"/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5328626" y="1797956"/>
              <a:ext cx="5664284" cy="648587"/>
              <a:chOff x="5328626" y="1797956"/>
              <a:chExt cx="5664284" cy="648587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</p:grpSp>
        <p:sp>
          <p:nvSpPr>
            <p:cNvPr id="56" name="직사각형 55"/>
            <p:cNvSpPr/>
            <p:nvPr/>
          </p:nvSpPr>
          <p:spPr>
            <a:xfrm>
              <a:off x="1684020" y="1698071"/>
              <a:ext cx="3481104" cy="4565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257800" y="5825280"/>
              <a:ext cx="192786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길드 랭킹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9136380" y="5838073"/>
              <a:ext cx="1927860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창설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84020" y="1707262"/>
              <a:ext cx="3481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구렛나루는남겨줘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Lv.50 </a:t>
              </a: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-1"/>
            <a:stretch/>
          </p:blipFill>
          <p:spPr>
            <a:xfrm>
              <a:off x="2556556" y="3702110"/>
              <a:ext cx="1777137" cy="1775389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042" y="2444295"/>
              <a:ext cx="390036" cy="390036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31" y="2455117"/>
              <a:ext cx="390036" cy="39003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330" y="2444295"/>
              <a:ext cx="390036" cy="39003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678862" y="3002142"/>
              <a:ext cx="1784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길드랭킹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길드원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63214" y="3002574"/>
              <a:ext cx="1696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35/50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84020" y="5220202"/>
              <a:ext cx="3481103" cy="4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&lt;&lt; </a:t>
              </a:r>
              <a:r>
                <a:rPr lang="ko-KR" alt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자유가입 </a:t>
              </a: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&gt;&gt;</a:t>
              </a:r>
              <a:endParaRPr lang="en-US" altLang="ko-KR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755328" y="5634226"/>
              <a:ext cx="3361133" cy="56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수호자레벨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1000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이상 가입이 가능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매일 출석체크 하지 않으면 강제 추방됨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4686300" y="1282987"/>
              <a:ext cx="463430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chemeClr val="tx1"/>
                  </a:solidFill>
                </a:rPr>
                <a:t>X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4539148" y="5043886"/>
              <a:ext cx="574963" cy="519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상세보기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21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615955" y="650733"/>
            <a:ext cx="9510593" cy="5680609"/>
            <a:chOff x="1615955" y="650733"/>
            <a:chExt cx="9510593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왼쪽 화살표 5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랭킹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257800" y="1295400"/>
              <a:ext cx="5806440" cy="496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684020" y="1698071"/>
              <a:ext cx="3481104" cy="4565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84020" y="1707262"/>
              <a:ext cx="3481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구렛나루는남겨줘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Lv.50 </a:t>
              </a: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-1"/>
            <a:stretch/>
          </p:blipFill>
          <p:spPr>
            <a:xfrm>
              <a:off x="2556556" y="3702110"/>
              <a:ext cx="1777137" cy="1775389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042" y="2444295"/>
              <a:ext cx="390036" cy="390036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31" y="2455117"/>
              <a:ext cx="390036" cy="39003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330" y="2444295"/>
              <a:ext cx="390036" cy="39003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678862" y="3002142"/>
              <a:ext cx="17843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길드랭킹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길드원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63214" y="3002574"/>
              <a:ext cx="1696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2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35/50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84020" y="5220202"/>
              <a:ext cx="3481103" cy="4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&lt;&lt; </a:t>
              </a:r>
              <a:r>
                <a:rPr lang="ko-KR" alt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자유가입 </a:t>
              </a: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&gt;&gt;</a:t>
              </a:r>
              <a:endParaRPr lang="en-US" altLang="ko-KR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755328" y="5634226"/>
              <a:ext cx="3361133" cy="56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수호자레벨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1000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이상 가입이 가능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매일 출석체크 하지 않으면 강제 추방됨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5328626" y="1382968"/>
              <a:ext cx="5664285" cy="648587"/>
              <a:chOff x="5328626" y="1797956"/>
              <a:chExt cx="5664285" cy="648587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6688089" y="1797957"/>
                <a:ext cx="4304822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1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일반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6008357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5328877" y="2095049"/>
              <a:ext cx="5664285" cy="648587"/>
              <a:chOff x="5328626" y="1797956"/>
              <a:chExt cx="5664285" cy="648587"/>
            </a:xfrm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grpSpPr>
          <p:sp>
            <p:nvSpPr>
              <p:cNvPr id="68" name="직사각형 67"/>
              <p:cNvSpPr/>
              <p:nvPr/>
            </p:nvSpPr>
            <p:spPr>
              <a:xfrm>
                <a:off x="6688089" y="1797957"/>
                <a:ext cx="4304822" cy="64858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2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직사각형 69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>
                    <a:solidFill>
                      <a:schemeClr val="tx1"/>
                    </a:solidFill>
                  </a:rPr>
                  <a:t>자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유가입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  <p:sp>
            <p:nvSpPr>
              <p:cNvPr id="72" name="직사각형 71"/>
              <p:cNvSpPr/>
              <p:nvPr/>
            </p:nvSpPr>
            <p:spPr>
              <a:xfrm>
                <a:off x="6008357" y="1797956"/>
                <a:ext cx="679731" cy="64634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3" name="그룹 72"/>
            <p:cNvGrpSpPr/>
            <p:nvPr/>
          </p:nvGrpSpPr>
          <p:grpSpPr>
            <a:xfrm>
              <a:off x="5328877" y="2813568"/>
              <a:ext cx="5664285" cy="648587"/>
              <a:chOff x="5328626" y="1797956"/>
              <a:chExt cx="5664285" cy="648587"/>
            </a:xfrm>
          </p:grpSpPr>
          <p:sp>
            <p:nvSpPr>
              <p:cNvPr id="74" name="직사각형 73"/>
              <p:cNvSpPr/>
              <p:nvPr/>
            </p:nvSpPr>
            <p:spPr>
              <a:xfrm>
                <a:off x="6688089" y="1797957"/>
                <a:ext cx="4304822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4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4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4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직사각형 74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2800" dirty="0" smtClean="0">
                    <a:solidFill>
                      <a:schemeClr val="tx1"/>
                    </a:solidFill>
                  </a:rPr>
                  <a:t>3</a:t>
                </a:r>
                <a:endParaRPr lang="ko-KR" alt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10457138" y="1882930"/>
                <a:ext cx="465511" cy="473011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가입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불가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9006840" y="1797964"/>
                <a:ext cx="11963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/>
                  <a:t>길드원</a:t>
                </a:r>
                <a:endParaRPr lang="en-US" altLang="ko-KR" sz="1200" dirty="0" smtClean="0"/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/>
                  <a:t>35 / 50</a:t>
                </a:r>
                <a:endParaRPr lang="ko-KR" altLang="en-US" sz="1200" b="1" dirty="0"/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6008357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길드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마크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직사각형 41"/>
            <p:cNvSpPr/>
            <p:nvPr/>
          </p:nvSpPr>
          <p:spPr>
            <a:xfrm>
              <a:off x="4539148" y="5043886"/>
              <a:ext cx="574963" cy="5198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smtClean="0">
                  <a:solidFill>
                    <a:schemeClr val="tx1"/>
                  </a:solidFill>
                </a:rPr>
                <a:t>상세보기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73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450260" y="650733"/>
            <a:ext cx="9676288" cy="5680609"/>
            <a:chOff x="1450260" y="650733"/>
            <a:chExt cx="9676288" cy="5680609"/>
          </a:xfrm>
        </p:grpSpPr>
        <p:sp>
          <p:nvSpPr>
            <p:cNvPr id="4" name="직사각형 3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왼쪽 화살표 5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8" name="직사각형 7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5257800" y="1295400"/>
              <a:ext cx="5806440" cy="445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684020" y="1698071"/>
              <a:ext cx="3481104" cy="4565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84020" y="1707262"/>
              <a:ext cx="3481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구렛나루는남겨줘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Lv.50 </a:t>
              </a: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-1"/>
            <a:stretch/>
          </p:blipFill>
          <p:spPr>
            <a:xfrm>
              <a:off x="2556556" y="3702110"/>
              <a:ext cx="1777137" cy="1775389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042" y="2444295"/>
              <a:ext cx="390036" cy="390036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31" y="2455117"/>
              <a:ext cx="390036" cy="390036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330" y="2444295"/>
              <a:ext cx="390036" cy="390036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1684021" y="2857191"/>
              <a:ext cx="17843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길드랭킹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길드경험치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길드원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68373" y="2857623"/>
              <a:ext cx="16967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123,456(15%)</a:t>
              </a: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35/50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684020" y="5220202"/>
              <a:ext cx="3481103" cy="4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&lt;&lt; </a:t>
              </a:r>
              <a:r>
                <a:rPr lang="ko-KR" alt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자유가입 </a:t>
              </a: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&gt;&gt;</a:t>
              </a:r>
              <a:endParaRPr lang="en-US" altLang="ko-KR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1755328" y="5634226"/>
              <a:ext cx="3361133" cy="56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수호자레벨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1000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이상 가입이 가능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매일 출석체크 하지 않으면 강제 추방됨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5328626" y="1356872"/>
              <a:ext cx="5664284" cy="648587"/>
              <a:chOff x="5328626" y="1797956"/>
              <a:chExt cx="5664284" cy="648587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err="1">
                    <a:solidFill>
                      <a:srgbClr val="00B0F0"/>
                    </a:solidFill>
                  </a:rPr>
                  <a:t>길드장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)</a:t>
                </a:r>
              </a:p>
              <a:p>
                <a:r>
                  <a:rPr lang="ko-KR" altLang="en-US" sz="1100" b="1" dirty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직사각형 65"/>
              <p:cNvSpPr/>
              <p:nvPr/>
            </p:nvSpPr>
            <p:spPr>
              <a:xfrm>
                <a:off x="10451167" y="1882929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그룹 66"/>
            <p:cNvGrpSpPr/>
            <p:nvPr/>
          </p:nvGrpSpPr>
          <p:grpSpPr>
            <a:xfrm>
              <a:off x="5328626" y="2054237"/>
              <a:ext cx="5664284" cy="648587"/>
              <a:chOff x="5328626" y="1797956"/>
              <a:chExt cx="5664284" cy="648587"/>
            </a:xfrm>
          </p:grpSpPr>
          <p:sp>
            <p:nvSpPr>
              <p:cNvPr id="68" name="직사각형 67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)</a:t>
                </a:r>
              </a:p>
              <a:p>
                <a:r>
                  <a:rPr lang="ko-KR" altLang="en-US" sz="1100" b="1" dirty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직사각형 68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직사각형 70"/>
              <p:cNvSpPr/>
              <p:nvPr/>
            </p:nvSpPr>
            <p:spPr>
              <a:xfrm>
                <a:off x="10451168" y="1882929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6" name="그림 9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763" y="1737683"/>
              <a:ext cx="558730" cy="571429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>
            <a:xfrm>
              <a:off x="1450260" y="2244284"/>
              <a:ext cx="1125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2:17:50</a:t>
              </a:r>
              <a:endParaRPr lang="en-US" altLang="ko-KR" sz="1100" dirty="0" smtClean="0"/>
            </a:p>
          </p:txBody>
        </p:sp>
        <p:grpSp>
          <p:nvGrpSpPr>
            <p:cNvPr id="46" name="그룹 45"/>
            <p:cNvGrpSpPr/>
            <p:nvPr/>
          </p:nvGrpSpPr>
          <p:grpSpPr>
            <a:xfrm>
              <a:off x="5328626" y="2745049"/>
              <a:ext cx="5664284" cy="648587"/>
              <a:chOff x="5328626" y="1797956"/>
              <a:chExt cx="5664284" cy="648587"/>
            </a:xfrm>
          </p:grpSpPr>
          <p:sp>
            <p:nvSpPr>
              <p:cNvPr id="47" name="직사각형 46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err="1">
                    <a:solidFill>
                      <a:srgbClr val="00B0F0"/>
                    </a:solidFill>
                  </a:rPr>
                  <a:t>길드원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)</a:t>
                </a:r>
                <a:endParaRPr lang="en-US" altLang="ko-KR" sz="1200" b="1" dirty="0">
                  <a:solidFill>
                    <a:schemeClr val="accent2"/>
                  </a:solidFill>
                </a:endParaRPr>
              </a:p>
              <a:p>
                <a:r>
                  <a:rPr lang="ko-KR" altLang="en-US" sz="1100" b="1" dirty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직사각형 47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10451167" y="1882929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그룹 49"/>
            <p:cNvGrpSpPr/>
            <p:nvPr/>
          </p:nvGrpSpPr>
          <p:grpSpPr>
            <a:xfrm>
              <a:off x="5328626" y="3442414"/>
              <a:ext cx="5664284" cy="648587"/>
              <a:chOff x="5328626" y="1797956"/>
              <a:chExt cx="5664284" cy="648587"/>
            </a:xfrm>
          </p:grpSpPr>
          <p:sp>
            <p:nvSpPr>
              <p:cNvPr id="51" name="직사각형 50"/>
              <p:cNvSpPr/>
              <p:nvPr/>
            </p:nvSpPr>
            <p:spPr>
              <a:xfrm>
                <a:off x="6008357" y="1797957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>
                    <a:solidFill>
                      <a:schemeClr val="accent2"/>
                    </a:solidFill>
                  </a:rPr>
                  <a:t>Lv.50(GD Lv.1234)</a:t>
                </a:r>
              </a:p>
              <a:p>
                <a:r>
                  <a:rPr lang="ko-KR" altLang="en-US" sz="1200" b="1" dirty="0" err="1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err="1">
                    <a:solidFill>
                      <a:srgbClr val="00B0F0"/>
                    </a:solidFill>
                  </a:rPr>
                  <a:t>길드원</a:t>
                </a:r>
                <a:r>
                  <a:rPr lang="en-US" altLang="ko-KR" sz="1200" b="1" dirty="0">
                    <a:solidFill>
                      <a:srgbClr val="00B0F0"/>
                    </a:solidFill>
                  </a:rPr>
                  <a:t>)</a:t>
                </a:r>
                <a:endParaRPr lang="en-US" altLang="ko-KR" sz="1200" b="1" dirty="0">
                  <a:solidFill>
                    <a:schemeClr val="accent2"/>
                  </a:solidFill>
                </a:endParaRPr>
              </a:p>
              <a:p>
                <a:r>
                  <a:rPr lang="ko-KR" altLang="en-US" sz="1100" b="1" dirty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5328626" y="1797956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10451168" y="1882929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4287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1450260" y="650733"/>
            <a:ext cx="9676288" cy="5680609"/>
            <a:chOff x="1450260" y="650733"/>
            <a:chExt cx="9676288" cy="5680609"/>
          </a:xfrm>
        </p:grpSpPr>
        <p:grpSp>
          <p:nvGrpSpPr>
            <p:cNvPr id="11" name="그룹 10"/>
            <p:cNvGrpSpPr/>
            <p:nvPr/>
          </p:nvGrpSpPr>
          <p:grpSpPr>
            <a:xfrm>
              <a:off x="1450260" y="650733"/>
              <a:ext cx="9676288" cy="5680609"/>
              <a:chOff x="1450260" y="650733"/>
              <a:chExt cx="9676288" cy="5680609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1615955" y="650733"/>
                <a:ext cx="9510593" cy="56806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" name="그룹 6"/>
              <p:cNvGrpSpPr/>
              <p:nvPr/>
            </p:nvGrpSpPr>
            <p:grpSpPr>
              <a:xfrm>
                <a:off x="1615955" y="650733"/>
                <a:ext cx="904823" cy="502564"/>
                <a:chOff x="1615955" y="650733"/>
                <a:chExt cx="904823" cy="502564"/>
              </a:xfrm>
            </p:grpSpPr>
            <p:sp>
              <p:nvSpPr>
                <p:cNvPr id="5" name="직사각형 4"/>
                <p:cNvSpPr/>
                <p:nvPr/>
              </p:nvSpPr>
              <p:spPr>
                <a:xfrm>
                  <a:off x="1615955" y="650733"/>
                  <a:ext cx="904823" cy="5025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왼쪽 화살표 5"/>
                <p:cNvSpPr/>
                <p:nvPr/>
              </p:nvSpPr>
              <p:spPr>
                <a:xfrm>
                  <a:off x="1755328" y="729020"/>
                  <a:ext cx="626076" cy="345989"/>
                </a:xfrm>
                <a:prstGeom prst="leftArrow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" name="직사각형 7"/>
              <p:cNvSpPr/>
              <p:nvPr/>
            </p:nvSpPr>
            <p:spPr>
              <a:xfrm>
                <a:off x="5165124" y="729020"/>
                <a:ext cx="1886464" cy="424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내길드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정보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755328" y="1282987"/>
                <a:ext cx="1440953" cy="355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길드정보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5257800" y="1295400"/>
                <a:ext cx="5806440" cy="4457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1684020" y="1698071"/>
                <a:ext cx="3481104" cy="45655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5257800" y="5825280"/>
                <a:ext cx="1873250" cy="4383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smtClean="0">
                    <a:solidFill>
                      <a:schemeClr val="tx1"/>
                    </a:solidFill>
                  </a:rPr>
                  <a:t>길드 랭킹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9185289" y="5830229"/>
                <a:ext cx="1873250" cy="4383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길드전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입장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684020" y="1707262"/>
                <a:ext cx="34811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600" b="1" dirty="0" smtClean="0">
                  <a:solidFill>
                    <a:schemeClr val="accent2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" r="-1"/>
              <a:stretch/>
            </p:blipFill>
            <p:spPr>
              <a:xfrm>
                <a:off x="2556556" y="3702110"/>
                <a:ext cx="1777137" cy="1775389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9042" y="2444295"/>
                <a:ext cx="390036" cy="390036"/>
              </a:xfrm>
              <a:prstGeom prst="rect">
                <a:avLst/>
              </a:prstGeom>
            </p:spPr>
          </p:pic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2331" y="2455117"/>
                <a:ext cx="390036" cy="390036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330" y="2444295"/>
                <a:ext cx="390036" cy="390036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684021" y="2857191"/>
                <a:ext cx="17843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길드랭킹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r"/>
                <a:r>
                  <a:rPr lang="ko-KR" altLang="en-US" sz="1400" b="1" dirty="0" err="1" smtClean="0">
                    <a:solidFill>
                      <a:srgbClr val="00B0F0"/>
                    </a:solidFill>
                  </a:rPr>
                  <a:t>길드경험치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r"/>
                <a:r>
                  <a:rPr lang="ko-KR" altLang="en-US" sz="1400" b="1" dirty="0" err="1" smtClean="0">
                    <a:solidFill>
                      <a:srgbClr val="00B0F0"/>
                    </a:solidFill>
                  </a:rPr>
                  <a:t>길드원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468373" y="2857623"/>
                <a:ext cx="16967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1,234</a:t>
                </a:r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위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123,456(15%)</a:t>
                </a:r>
              </a:p>
              <a:p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35/50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684020" y="5220202"/>
                <a:ext cx="3481103" cy="41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&lt;&lt; 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자유가입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&gt;&gt;</a:t>
                </a:r>
                <a:endParaRPr lang="en-US" altLang="ko-KR" sz="12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1755328" y="5634226"/>
                <a:ext cx="3361133" cy="5608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수호자레벨 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1000 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이상 가입이 가능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매일 출석체크 하지 않으면 강제 추방됨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직사각형 91"/>
              <p:cNvSpPr/>
              <p:nvPr/>
            </p:nvSpPr>
            <p:spPr>
              <a:xfrm>
                <a:off x="5328626" y="5326379"/>
                <a:ext cx="1620814" cy="3702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길드 관리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9342120" y="5340338"/>
                <a:ext cx="1673650" cy="3702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길드 스킬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" name="그룹 1"/>
              <p:cNvGrpSpPr/>
              <p:nvPr/>
            </p:nvGrpSpPr>
            <p:grpSpPr>
              <a:xfrm>
                <a:off x="5328626" y="1356872"/>
                <a:ext cx="5664284" cy="648587"/>
                <a:chOff x="5328626" y="1356872"/>
                <a:chExt cx="5664284" cy="648587"/>
              </a:xfrm>
            </p:grpSpPr>
            <p:sp>
              <p:nvSpPr>
                <p:cNvPr id="24" name="직사각형 23"/>
                <p:cNvSpPr/>
                <p:nvPr/>
              </p:nvSpPr>
              <p:spPr>
                <a:xfrm>
                  <a:off x="6008357" y="1356873"/>
                  <a:ext cx="4984553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b="1" dirty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r>
                    <a:rPr lang="ko-KR" altLang="en-US" sz="1200" b="1" dirty="0" err="1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>
                      <a:solidFill>
                        <a:srgbClr val="00B0F0"/>
                      </a:solidFill>
                    </a:rPr>
                    <a:t>(</a:t>
                  </a:r>
                  <a:r>
                    <a:rPr lang="ko-KR" altLang="en-US" sz="1200" b="1" dirty="0" err="1">
                      <a:solidFill>
                        <a:srgbClr val="00B0F0"/>
                      </a:solidFill>
                    </a:rPr>
                    <a:t>길드장</a:t>
                  </a:r>
                  <a:r>
                    <a:rPr lang="en-US" altLang="ko-KR" sz="1200" b="1" dirty="0">
                      <a:solidFill>
                        <a:srgbClr val="00B0F0"/>
                      </a:solidFill>
                    </a:rPr>
                    <a:t>)</a:t>
                  </a:r>
                </a:p>
                <a:p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최종접속 </a:t>
                  </a:r>
                  <a:r>
                    <a:rPr lang="en-US" altLang="ko-KR" sz="1100" b="1" dirty="0">
                      <a:solidFill>
                        <a:schemeClr val="tx1"/>
                      </a:solidFill>
                    </a:rPr>
                    <a:t>123</a:t>
                  </a:r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일 </a:t>
                  </a:r>
                  <a:r>
                    <a:rPr lang="en-US" altLang="ko-KR" sz="1100" b="1" dirty="0">
                      <a:solidFill>
                        <a:schemeClr val="tx1"/>
                      </a:solidFill>
                    </a:rPr>
                    <a:t>23</a:t>
                  </a:r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시간 전</a:t>
                  </a:r>
                  <a:endParaRPr lang="en-US" altLang="ko-KR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직사각형 24"/>
                <p:cNvSpPr/>
                <p:nvPr/>
              </p:nvSpPr>
              <p:spPr>
                <a:xfrm>
                  <a:off x="5328626" y="1356872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직사각형 25"/>
                <p:cNvSpPr/>
                <p:nvPr/>
              </p:nvSpPr>
              <p:spPr>
                <a:xfrm>
                  <a:off x="10457138" y="1441846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출석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직사각형 65"/>
                <p:cNvSpPr/>
                <p:nvPr/>
              </p:nvSpPr>
              <p:spPr>
                <a:xfrm>
                  <a:off x="9945289" y="1441845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" name="그룹 9"/>
              <p:cNvGrpSpPr/>
              <p:nvPr/>
            </p:nvGrpSpPr>
            <p:grpSpPr>
              <a:xfrm>
                <a:off x="5328626" y="2054237"/>
                <a:ext cx="5664284" cy="648587"/>
                <a:chOff x="5328626" y="2054237"/>
                <a:chExt cx="5664284" cy="648587"/>
              </a:xfrm>
            </p:grpSpPr>
            <p:sp>
              <p:nvSpPr>
                <p:cNvPr id="68" name="직사각형 67"/>
                <p:cNvSpPr/>
                <p:nvPr/>
              </p:nvSpPr>
              <p:spPr>
                <a:xfrm>
                  <a:off x="6008357" y="2054238"/>
                  <a:ext cx="4984553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b="1" dirty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r>
                    <a:rPr lang="ko-KR" altLang="en-US" sz="1200" b="1" dirty="0" err="1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>
                      <a:solidFill>
                        <a:srgbClr val="00B0F0"/>
                      </a:solidFill>
                    </a:rPr>
                    <a:t>(</a:t>
                  </a:r>
                  <a:r>
                    <a:rPr lang="ko-KR" altLang="en-US" sz="1200" b="1" dirty="0">
                      <a:solidFill>
                        <a:srgbClr val="00B0F0"/>
                      </a:solidFill>
                    </a:rPr>
                    <a:t>길드장로</a:t>
                  </a:r>
                  <a:r>
                    <a:rPr lang="en-US" altLang="ko-KR" sz="1200" b="1" dirty="0">
                      <a:solidFill>
                        <a:srgbClr val="00B0F0"/>
                      </a:solidFill>
                    </a:rPr>
                    <a:t>)</a:t>
                  </a:r>
                </a:p>
                <a:p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최종접속 </a:t>
                  </a:r>
                  <a:r>
                    <a:rPr lang="en-US" altLang="ko-KR" sz="1100" b="1" dirty="0">
                      <a:solidFill>
                        <a:schemeClr val="tx1"/>
                      </a:solidFill>
                    </a:rPr>
                    <a:t>123</a:t>
                  </a:r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일 </a:t>
                  </a:r>
                  <a:r>
                    <a:rPr lang="en-US" altLang="ko-KR" sz="1100" b="1" dirty="0">
                      <a:solidFill>
                        <a:schemeClr val="tx1"/>
                      </a:solidFill>
                    </a:rPr>
                    <a:t>23</a:t>
                  </a:r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시간 전</a:t>
                  </a:r>
                  <a:endParaRPr lang="en-US" altLang="ko-KR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직사각형 68"/>
                <p:cNvSpPr/>
                <p:nvPr/>
              </p:nvSpPr>
              <p:spPr>
                <a:xfrm>
                  <a:off x="5328626" y="2054237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직사각형 69"/>
                <p:cNvSpPr/>
                <p:nvPr/>
              </p:nvSpPr>
              <p:spPr>
                <a:xfrm>
                  <a:off x="10457138" y="2139211"/>
                  <a:ext cx="465511" cy="47301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err="1" smtClean="0">
                      <a:solidFill>
                        <a:schemeClr val="tx1"/>
                      </a:solidFill>
                    </a:rPr>
                    <a:t>미출석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직사각형 70"/>
                <p:cNvSpPr/>
                <p:nvPr/>
              </p:nvSpPr>
              <p:spPr>
                <a:xfrm>
                  <a:off x="9945289" y="213921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9433440" y="2142318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추방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4" name="그룹 53"/>
              <p:cNvGrpSpPr/>
              <p:nvPr/>
            </p:nvGrpSpPr>
            <p:grpSpPr>
              <a:xfrm>
                <a:off x="5328878" y="2749355"/>
                <a:ext cx="5664284" cy="648587"/>
                <a:chOff x="5328626" y="2054237"/>
                <a:chExt cx="5664284" cy="648587"/>
              </a:xfrm>
            </p:grpSpPr>
            <p:sp>
              <p:nvSpPr>
                <p:cNvPr id="55" name="직사각형 54"/>
                <p:cNvSpPr/>
                <p:nvPr/>
              </p:nvSpPr>
              <p:spPr>
                <a:xfrm>
                  <a:off x="6008357" y="2054238"/>
                  <a:ext cx="4984553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b="1" dirty="0">
                      <a:solidFill>
                        <a:schemeClr val="accent2"/>
                      </a:solidFill>
                    </a:rPr>
                    <a:t>Lv.50(GD Lv.1234)</a:t>
                  </a:r>
                </a:p>
                <a:p>
                  <a:r>
                    <a:rPr lang="ko-KR" altLang="en-US" sz="1200" b="1" dirty="0" err="1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>
                      <a:solidFill>
                        <a:srgbClr val="00B0F0"/>
                      </a:solidFill>
                    </a:rPr>
                    <a:t>(</a:t>
                  </a:r>
                  <a:r>
                    <a:rPr lang="ko-KR" altLang="en-US" sz="1200" b="1" dirty="0" err="1">
                      <a:solidFill>
                        <a:srgbClr val="00B0F0"/>
                      </a:solidFill>
                    </a:rPr>
                    <a:t>길드원</a:t>
                  </a:r>
                  <a:r>
                    <a:rPr lang="en-US" altLang="ko-KR" sz="1200" b="1" dirty="0">
                      <a:solidFill>
                        <a:srgbClr val="00B0F0"/>
                      </a:solidFill>
                    </a:rPr>
                    <a:t>)</a:t>
                  </a:r>
                </a:p>
                <a:p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최종접속 </a:t>
                  </a:r>
                  <a:r>
                    <a:rPr lang="en-US" altLang="ko-KR" sz="1100" b="1" dirty="0">
                      <a:solidFill>
                        <a:schemeClr val="tx1"/>
                      </a:solidFill>
                    </a:rPr>
                    <a:t>123</a:t>
                  </a:r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일 </a:t>
                  </a:r>
                  <a:r>
                    <a:rPr lang="en-US" altLang="ko-KR" sz="1100" b="1" dirty="0">
                      <a:solidFill>
                        <a:schemeClr val="tx1"/>
                      </a:solidFill>
                    </a:rPr>
                    <a:t>23</a:t>
                  </a:r>
                  <a:r>
                    <a:rPr lang="ko-KR" altLang="en-US" sz="1100" b="1" dirty="0">
                      <a:solidFill>
                        <a:schemeClr val="tx1"/>
                      </a:solidFill>
                    </a:rPr>
                    <a:t>시간 전</a:t>
                  </a:r>
                  <a:endParaRPr lang="en-US" altLang="ko-KR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직사각형 64"/>
                <p:cNvSpPr/>
                <p:nvPr/>
              </p:nvSpPr>
              <p:spPr>
                <a:xfrm>
                  <a:off x="5328626" y="2054237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직사각형 75"/>
                <p:cNvSpPr/>
                <p:nvPr/>
              </p:nvSpPr>
              <p:spPr>
                <a:xfrm>
                  <a:off x="10457138" y="2139211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출석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7" name="직사각형 86"/>
                <p:cNvSpPr/>
                <p:nvPr/>
              </p:nvSpPr>
              <p:spPr>
                <a:xfrm>
                  <a:off x="9945289" y="213921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직사각형 87"/>
                <p:cNvSpPr/>
                <p:nvPr/>
              </p:nvSpPr>
              <p:spPr>
                <a:xfrm>
                  <a:off x="9433440" y="2142318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추방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9" name="직사각형 88"/>
              <p:cNvSpPr/>
              <p:nvPr/>
            </p:nvSpPr>
            <p:spPr>
              <a:xfrm>
                <a:off x="4686301" y="5678376"/>
                <a:ext cx="381000" cy="47118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 smtClean="0">
                    <a:solidFill>
                      <a:schemeClr val="tx1"/>
                    </a:solidFill>
                  </a:rPr>
                  <a:t>작성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0" name="그림 8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4763" y="1737683"/>
                <a:ext cx="558730" cy="571429"/>
              </a:xfrm>
              <a:prstGeom prst="rect">
                <a:avLst/>
              </a:prstGeom>
            </p:spPr>
          </p:pic>
          <p:sp>
            <p:nvSpPr>
              <p:cNvPr id="91" name="TextBox 90"/>
              <p:cNvSpPr txBox="1"/>
              <p:nvPr/>
            </p:nvSpPr>
            <p:spPr>
              <a:xfrm>
                <a:off x="1450260" y="2244284"/>
                <a:ext cx="11259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 smtClean="0"/>
                  <a:t>2:17:50</a:t>
                </a:r>
                <a:endParaRPr lang="en-US" altLang="ko-KR" sz="1100" dirty="0" smtClean="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7208520" y="5825280"/>
                <a:ext cx="1873250" cy="4383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길드레이드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입장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8193112" y="1416740"/>
              <a:ext cx="1332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 공헌도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B0F0"/>
                  </a:solidFill>
                </a:rPr>
                <a:t>1,234,567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193112" y="2116093"/>
              <a:ext cx="1332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 공헌도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B0F0"/>
                  </a:solidFill>
                </a:rPr>
                <a:t>1,234,567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193112" y="2802119"/>
              <a:ext cx="1332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 공헌도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B0F0"/>
                  </a:solidFill>
                </a:rPr>
                <a:t>1,234,567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43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1450260" y="650733"/>
            <a:ext cx="9676288" cy="5680609"/>
            <a:chOff x="1450260" y="650733"/>
            <a:chExt cx="9676288" cy="5680609"/>
          </a:xfrm>
        </p:grpSpPr>
        <p:grpSp>
          <p:nvGrpSpPr>
            <p:cNvPr id="2" name="그룹 1"/>
            <p:cNvGrpSpPr/>
            <p:nvPr/>
          </p:nvGrpSpPr>
          <p:grpSpPr>
            <a:xfrm>
              <a:off x="1450260" y="650733"/>
              <a:ext cx="9676288" cy="5680609"/>
              <a:chOff x="1450260" y="650733"/>
              <a:chExt cx="9676288" cy="5680609"/>
            </a:xfrm>
          </p:grpSpPr>
          <p:sp>
            <p:nvSpPr>
              <p:cNvPr id="4" name="직사각형 3"/>
              <p:cNvSpPr/>
              <p:nvPr/>
            </p:nvSpPr>
            <p:spPr>
              <a:xfrm>
                <a:off x="1615955" y="650733"/>
                <a:ext cx="9510593" cy="56806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" name="그룹 6"/>
              <p:cNvGrpSpPr/>
              <p:nvPr/>
            </p:nvGrpSpPr>
            <p:grpSpPr>
              <a:xfrm>
                <a:off x="1615955" y="650733"/>
                <a:ext cx="904823" cy="502564"/>
                <a:chOff x="1615955" y="650733"/>
                <a:chExt cx="904823" cy="502564"/>
              </a:xfrm>
            </p:grpSpPr>
            <p:sp>
              <p:nvSpPr>
                <p:cNvPr id="5" name="직사각형 4"/>
                <p:cNvSpPr/>
                <p:nvPr/>
              </p:nvSpPr>
              <p:spPr>
                <a:xfrm>
                  <a:off x="1615955" y="650733"/>
                  <a:ext cx="904823" cy="5025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" name="왼쪽 화살표 5"/>
                <p:cNvSpPr/>
                <p:nvPr/>
              </p:nvSpPr>
              <p:spPr>
                <a:xfrm>
                  <a:off x="1755328" y="729020"/>
                  <a:ext cx="626076" cy="345989"/>
                </a:xfrm>
                <a:prstGeom prst="leftArrow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8" name="직사각형 7"/>
              <p:cNvSpPr/>
              <p:nvPr/>
            </p:nvSpPr>
            <p:spPr>
              <a:xfrm>
                <a:off x="5165124" y="729020"/>
                <a:ext cx="1886464" cy="4242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내길드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정보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1755328" y="1282987"/>
                <a:ext cx="1440953" cy="355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길드정보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5257800" y="1295400"/>
                <a:ext cx="5806440" cy="44577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1684020" y="1698071"/>
                <a:ext cx="3481104" cy="45655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200000"/>
                  </a:lnSpc>
                </a:pPr>
                <a:endPara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5257800" y="5825280"/>
                <a:ext cx="1873250" cy="4383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smtClean="0">
                    <a:solidFill>
                      <a:schemeClr val="tx1"/>
                    </a:solidFill>
                  </a:rPr>
                  <a:t>길드 랭킹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>
                <a:off x="9190990" y="5825280"/>
                <a:ext cx="1873250" cy="4383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길드전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입장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684020" y="1707262"/>
                <a:ext cx="3481104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chemeClr val="accent2"/>
                    </a:solidFill>
                  </a:rPr>
                  <a:t>Lv.32 </a:t>
                </a:r>
                <a:r>
                  <a:rPr lang="ko-KR" altLang="en-US" sz="1600" b="1" dirty="0" err="1" smtClean="0">
                    <a:solidFill>
                      <a:schemeClr val="accent2"/>
                    </a:solidFill>
                  </a:rPr>
                  <a:t>구렛나루는남겨줘</a:t>
                </a:r>
                <a:endParaRPr lang="en-US" altLang="ko-KR" sz="1600" b="1" dirty="0" smtClean="0">
                  <a:solidFill>
                    <a:schemeClr val="accent2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tx1"/>
                    </a:solidFill>
                  </a:rPr>
                  <a:t>Lv.50 </a:t>
                </a:r>
                <a:r>
                  <a:rPr lang="ko-KR" altLang="en-US" sz="1200" b="1" dirty="0" err="1" smtClean="0">
                    <a:solidFill>
                      <a:schemeClr val="tx1"/>
                    </a:solidFill>
                  </a:rPr>
                  <a:t>잘생겨서피곤해요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0" r="-1"/>
              <a:stretch/>
            </p:blipFill>
            <p:spPr>
              <a:xfrm>
                <a:off x="2556556" y="3702110"/>
                <a:ext cx="1777137" cy="1775389"/>
              </a:xfrm>
              <a:prstGeom prst="rect">
                <a:avLst/>
              </a:prstGeom>
            </p:spPr>
          </p:pic>
          <p:pic>
            <p:nvPicPr>
              <p:cNvPr id="3" name="그림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9042" y="2444295"/>
                <a:ext cx="390036" cy="390036"/>
              </a:xfrm>
              <a:prstGeom prst="rect">
                <a:avLst/>
              </a:prstGeom>
            </p:spPr>
          </p:pic>
          <p:pic>
            <p:nvPicPr>
              <p:cNvPr id="13" name="그림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2331" y="2455117"/>
                <a:ext cx="390036" cy="390036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6330" y="2444295"/>
                <a:ext cx="390036" cy="390036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1684021" y="2857191"/>
                <a:ext cx="178435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길드랭킹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r"/>
                <a:r>
                  <a:rPr lang="ko-KR" altLang="en-US" sz="1400" b="1" dirty="0" err="1" smtClean="0">
                    <a:solidFill>
                      <a:srgbClr val="00B0F0"/>
                    </a:solidFill>
                  </a:rPr>
                  <a:t>길드경험치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pPr algn="r"/>
                <a:r>
                  <a:rPr lang="ko-KR" altLang="en-US" sz="1400" b="1" dirty="0" err="1" smtClean="0">
                    <a:solidFill>
                      <a:srgbClr val="00B0F0"/>
                    </a:solidFill>
                  </a:rPr>
                  <a:t>길드원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468373" y="2857623"/>
                <a:ext cx="169675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1,234</a:t>
                </a:r>
                <a:r>
                  <a:rPr lang="ko-KR" altLang="en-US" sz="1400" b="1" dirty="0" smtClean="0">
                    <a:solidFill>
                      <a:srgbClr val="00B0F0"/>
                    </a:solidFill>
                  </a:rPr>
                  <a:t>위</a:t>
                </a:r>
                <a:endParaRPr lang="en-US" altLang="ko-KR" sz="1400" b="1" dirty="0" smtClean="0">
                  <a:solidFill>
                    <a:srgbClr val="00B0F0"/>
                  </a:solidFill>
                </a:endParaRPr>
              </a:p>
              <a:p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123,456(15%)</a:t>
                </a:r>
              </a:p>
              <a:p>
                <a:r>
                  <a:rPr lang="en-US" altLang="ko-KR" sz="1400" b="1" dirty="0" smtClean="0">
                    <a:solidFill>
                      <a:srgbClr val="00B0F0"/>
                    </a:solidFill>
                  </a:rPr>
                  <a:t>35/50</a:t>
                </a:r>
                <a:endParaRPr lang="en-US" altLang="ko-KR" sz="1100" dirty="0" smtClean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684020" y="5220202"/>
                <a:ext cx="3481103" cy="414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&lt;&lt; </a:t>
                </a:r>
                <a:r>
                  <a:rPr lang="ko-KR" altLang="en-US" sz="16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자유가입 </a:t>
                </a:r>
                <a:r>
                  <a:rPr lang="en-US" altLang="ko-KR" sz="1600" b="1" dirty="0" smtClean="0">
                    <a:solidFill>
                      <a:schemeClr val="accent2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&gt;&gt;</a:t>
                </a:r>
                <a:endParaRPr lang="en-US" altLang="ko-KR" sz="1200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4" name="직사각형 63"/>
              <p:cNvSpPr/>
              <p:nvPr/>
            </p:nvSpPr>
            <p:spPr>
              <a:xfrm>
                <a:off x="1755328" y="5634226"/>
                <a:ext cx="3361133" cy="56083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수호자레벨 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1000 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이상 가입이 가능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매일 출석체크 하지 않으면 강제 추방됨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" name="그룹 14"/>
              <p:cNvGrpSpPr/>
              <p:nvPr/>
            </p:nvGrpSpPr>
            <p:grpSpPr>
              <a:xfrm>
                <a:off x="5328626" y="1356872"/>
                <a:ext cx="5664284" cy="648587"/>
                <a:chOff x="5328626" y="1797956"/>
                <a:chExt cx="5664284" cy="648587"/>
              </a:xfrm>
            </p:grpSpPr>
            <p:sp>
              <p:nvSpPr>
                <p:cNvPr id="24" name="직사각형 23"/>
                <p:cNvSpPr/>
                <p:nvPr/>
              </p:nvSpPr>
              <p:spPr>
                <a:xfrm>
                  <a:off x="6008357" y="1797957"/>
                  <a:ext cx="4984553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  <a:p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rgbClr val="00B0F0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rgbClr val="00B0F0"/>
                      </a:solidFill>
                    </a:rPr>
                    <a:t>길드장</a:t>
                  </a:r>
                  <a:r>
                    <a:rPr lang="en-US" altLang="ko-KR" sz="1200" b="1" dirty="0" smtClean="0">
                      <a:solidFill>
                        <a:srgbClr val="00B0F0"/>
                      </a:solidFill>
                    </a:rPr>
                    <a:t>)</a:t>
                  </a:r>
                </a:p>
                <a:p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최종접속 </a:t>
                  </a:r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123</a:t>
                  </a:r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일 </a:t>
                  </a:r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시간 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직사각형 24"/>
                <p:cNvSpPr/>
                <p:nvPr/>
              </p:nvSpPr>
              <p:spPr>
                <a:xfrm>
                  <a:off x="5328626" y="1797956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직사각형 25"/>
                <p:cNvSpPr/>
                <p:nvPr/>
              </p:nvSpPr>
              <p:spPr>
                <a:xfrm>
                  <a:off x="10457138" y="1882930"/>
                  <a:ext cx="465511" cy="473011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err="1" smtClean="0">
                      <a:solidFill>
                        <a:schemeClr val="tx1"/>
                      </a:solidFill>
                    </a:rPr>
                    <a:t>미출석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직사각형 65"/>
                <p:cNvSpPr/>
                <p:nvPr/>
              </p:nvSpPr>
              <p:spPr>
                <a:xfrm>
                  <a:off x="9945289" y="1882929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67" name="그룹 66"/>
              <p:cNvGrpSpPr/>
              <p:nvPr/>
            </p:nvGrpSpPr>
            <p:grpSpPr>
              <a:xfrm>
                <a:off x="5328626" y="2054237"/>
                <a:ext cx="5664284" cy="648587"/>
                <a:chOff x="5328626" y="1797956"/>
                <a:chExt cx="5664284" cy="648587"/>
              </a:xfrm>
            </p:grpSpPr>
            <p:sp>
              <p:nvSpPr>
                <p:cNvPr id="68" name="직사각형 67"/>
                <p:cNvSpPr/>
                <p:nvPr/>
              </p:nvSpPr>
              <p:spPr>
                <a:xfrm>
                  <a:off x="6008357" y="1797957"/>
                  <a:ext cx="4984553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  <a:p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rgbClr val="00B0F0"/>
                      </a:solidFill>
                    </a:rPr>
                    <a:t>(</a:t>
                  </a:r>
                  <a:r>
                    <a:rPr lang="ko-KR" altLang="en-US" sz="1200" b="1" dirty="0" smtClean="0">
                      <a:solidFill>
                        <a:srgbClr val="00B0F0"/>
                      </a:solidFill>
                    </a:rPr>
                    <a:t>길드장로</a:t>
                  </a:r>
                  <a:r>
                    <a:rPr lang="en-US" altLang="ko-KR" sz="1200" b="1" dirty="0" smtClean="0">
                      <a:solidFill>
                        <a:srgbClr val="00B0F0"/>
                      </a:solidFill>
                    </a:rPr>
                    <a:t>)</a:t>
                  </a:r>
                </a:p>
                <a:p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최종접속 </a:t>
                  </a:r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123</a:t>
                  </a:r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일 </a:t>
                  </a:r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시간 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9" name="직사각형 68"/>
                <p:cNvSpPr/>
                <p:nvPr/>
              </p:nvSpPr>
              <p:spPr>
                <a:xfrm>
                  <a:off x="5328626" y="1797956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직사각형 69"/>
                <p:cNvSpPr/>
                <p:nvPr/>
              </p:nvSpPr>
              <p:spPr>
                <a:xfrm>
                  <a:off x="10457138" y="188293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smtClean="0">
                      <a:solidFill>
                        <a:schemeClr val="tx1"/>
                      </a:solidFill>
                    </a:rPr>
                    <a:t>출석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1" name="직사각형 70"/>
                <p:cNvSpPr/>
                <p:nvPr/>
              </p:nvSpPr>
              <p:spPr>
                <a:xfrm>
                  <a:off x="9945289" y="1882929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2" name="그룹 71"/>
              <p:cNvGrpSpPr/>
              <p:nvPr/>
            </p:nvGrpSpPr>
            <p:grpSpPr>
              <a:xfrm>
                <a:off x="5328626" y="2749355"/>
                <a:ext cx="5664284" cy="648587"/>
                <a:chOff x="5328626" y="1797956"/>
                <a:chExt cx="5664284" cy="648587"/>
              </a:xfrm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grpSpPr>
            <p:sp>
              <p:nvSpPr>
                <p:cNvPr id="73" name="직사각형 72"/>
                <p:cNvSpPr/>
                <p:nvPr/>
              </p:nvSpPr>
              <p:spPr>
                <a:xfrm>
                  <a:off x="6008357" y="1797957"/>
                  <a:ext cx="4984553" cy="64858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  <a:p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rgbClr val="00B0F0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rgbClr val="00B0F0"/>
                      </a:solidFill>
                    </a:rPr>
                    <a:t>길드원</a:t>
                  </a:r>
                  <a:r>
                    <a:rPr lang="en-US" altLang="ko-KR" sz="1200" b="1" dirty="0" smtClean="0">
                      <a:solidFill>
                        <a:srgbClr val="00B0F0"/>
                      </a:solidFill>
                    </a:rPr>
                    <a:t>)</a:t>
                  </a:r>
                  <a:endParaRPr lang="en-US" altLang="ko-KR" sz="1200" b="1" dirty="0" smtClean="0">
                    <a:solidFill>
                      <a:schemeClr val="accent2"/>
                    </a:solidFill>
                  </a:endParaRPr>
                </a:p>
                <a:p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최종접속 </a:t>
                  </a:r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123</a:t>
                  </a:r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일 </a:t>
                  </a:r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시간 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직사각형 73"/>
                <p:cNvSpPr/>
                <p:nvPr/>
              </p:nvSpPr>
              <p:spPr>
                <a:xfrm>
                  <a:off x="5328626" y="1797956"/>
                  <a:ext cx="679731" cy="646340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직사각형 74"/>
                <p:cNvSpPr/>
                <p:nvPr/>
              </p:nvSpPr>
              <p:spPr>
                <a:xfrm>
                  <a:off x="10457138" y="1882930"/>
                  <a:ext cx="465511" cy="47301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출석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하기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7" name="그룹 76"/>
              <p:cNvGrpSpPr/>
              <p:nvPr/>
            </p:nvGrpSpPr>
            <p:grpSpPr>
              <a:xfrm>
                <a:off x="5328626" y="3446720"/>
                <a:ext cx="5664284" cy="648587"/>
                <a:chOff x="5328626" y="1797956"/>
                <a:chExt cx="5664284" cy="648587"/>
              </a:xfrm>
            </p:grpSpPr>
            <p:sp>
              <p:nvSpPr>
                <p:cNvPr id="78" name="직사각형 77"/>
                <p:cNvSpPr/>
                <p:nvPr/>
              </p:nvSpPr>
              <p:spPr>
                <a:xfrm>
                  <a:off x="6008357" y="1797957"/>
                  <a:ext cx="4984553" cy="64858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Lv.50(GD Lv.1234</a:t>
                  </a:r>
                  <a:r>
                    <a:rPr lang="en-US" altLang="ko-KR" sz="1200" b="1" dirty="0" smtClean="0">
                      <a:solidFill>
                        <a:schemeClr val="accent2"/>
                      </a:solidFill>
                    </a:rPr>
                    <a:t>)</a:t>
                  </a:r>
                </a:p>
                <a:p>
                  <a:r>
                    <a:rPr lang="ko-KR" altLang="en-US" sz="1200" b="1" dirty="0" err="1" smtClean="0">
                      <a:solidFill>
                        <a:schemeClr val="accent2"/>
                      </a:solidFill>
                    </a:rPr>
                    <a:t>잘생겨서피곤해요</a:t>
                  </a:r>
                  <a:r>
                    <a:rPr lang="en-US" altLang="ko-KR" sz="1200" b="1" dirty="0" smtClean="0">
                      <a:solidFill>
                        <a:srgbClr val="00B0F0"/>
                      </a:solidFill>
                    </a:rPr>
                    <a:t>(</a:t>
                  </a:r>
                  <a:r>
                    <a:rPr lang="ko-KR" altLang="en-US" sz="1200" b="1" dirty="0" err="1" smtClean="0">
                      <a:solidFill>
                        <a:srgbClr val="00B0F0"/>
                      </a:solidFill>
                    </a:rPr>
                    <a:t>길드원</a:t>
                  </a:r>
                  <a:r>
                    <a:rPr lang="en-US" altLang="ko-KR" sz="1200" b="1" dirty="0" smtClean="0">
                      <a:solidFill>
                        <a:srgbClr val="00B0F0"/>
                      </a:solidFill>
                    </a:rPr>
                    <a:t>)</a:t>
                  </a:r>
                  <a:endParaRPr lang="en-US" altLang="ko-KR" sz="1200" b="1" dirty="0" smtClean="0">
                    <a:solidFill>
                      <a:srgbClr val="00B0F0"/>
                    </a:solidFill>
                  </a:endParaRPr>
                </a:p>
                <a:p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최종접속 </a:t>
                  </a:r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123</a:t>
                  </a:r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일 </a:t>
                  </a:r>
                  <a:r>
                    <a:rPr lang="en-US" altLang="ko-KR" sz="1100" b="1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ko-KR" altLang="en-US" sz="1100" b="1" dirty="0" smtClean="0">
                      <a:solidFill>
                        <a:schemeClr val="tx1"/>
                      </a:solidFill>
                    </a:rPr>
                    <a:t>시간 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9" name="직사각형 78"/>
                <p:cNvSpPr/>
                <p:nvPr/>
              </p:nvSpPr>
              <p:spPr>
                <a:xfrm>
                  <a:off x="5328626" y="1797956"/>
                  <a:ext cx="679731" cy="646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캐릭터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50000"/>
                    </a:lnSpc>
                  </a:pPr>
                  <a:r>
                    <a:rPr lang="ko-KR" altLang="en-US" sz="1200" dirty="0" err="1" smtClean="0">
                      <a:solidFill>
                        <a:schemeClr val="tx1"/>
                      </a:solidFill>
                    </a:rPr>
                    <a:t>섬네일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직사각형 79"/>
                <p:cNvSpPr/>
                <p:nvPr/>
              </p:nvSpPr>
              <p:spPr>
                <a:xfrm>
                  <a:off x="10457138" y="1882930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smtClean="0">
                      <a:solidFill>
                        <a:schemeClr val="tx1"/>
                      </a:solidFill>
                    </a:rPr>
                    <a:t>출석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직사각형 80"/>
                <p:cNvSpPr/>
                <p:nvPr/>
              </p:nvSpPr>
              <p:spPr>
                <a:xfrm>
                  <a:off x="9945289" y="1882929"/>
                  <a:ext cx="465511" cy="47301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장비</a:t>
                  </a:r>
                  <a:endParaRPr lang="en-US" altLang="ko-KR" sz="11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ko-KR" altLang="en-US" sz="1100" dirty="0" smtClean="0">
                      <a:solidFill>
                        <a:schemeClr val="tx1"/>
                      </a:solidFill>
                    </a:rPr>
                    <a:t>구경</a:t>
                  </a:r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2" name="직사각형 91"/>
              <p:cNvSpPr/>
              <p:nvPr/>
            </p:nvSpPr>
            <p:spPr>
              <a:xfrm>
                <a:off x="5328626" y="5326379"/>
                <a:ext cx="1620814" cy="3702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길드 탈퇴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직사각형 92"/>
              <p:cNvSpPr/>
              <p:nvPr/>
            </p:nvSpPr>
            <p:spPr>
              <a:xfrm>
                <a:off x="9342120" y="5340338"/>
                <a:ext cx="1673650" cy="37029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smtClean="0">
                    <a:solidFill>
                      <a:schemeClr val="tx1"/>
                    </a:solidFill>
                  </a:rPr>
                  <a:t>길드 스킬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96" name="그림 9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4763" y="1737683"/>
                <a:ext cx="558730" cy="571429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>
                <a:off x="1450260" y="2244284"/>
                <a:ext cx="112593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 smtClean="0"/>
                  <a:t>2:17:50</a:t>
                </a:r>
                <a:endParaRPr lang="en-US" altLang="ko-KR" sz="1100" dirty="0" smtClean="0"/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7234893" y="5825280"/>
                <a:ext cx="1873250" cy="43836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dirty="0" err="1" smtClean="0">
                    <a:solidFill>
                      <a:schemeClr val="tx1"/>
                    </a:solidFill>
                  </a:rPr>
                  <a:t>길드레이드</a:t>
                </a:r>
                <a:r>
                  <a:rPr lang="ko-KR" altLang="en-US" sz="1600" dirty="0" smtClean="0">
                    <a:solidFill>
                      <a:schemeClr val="tx1"/>
                    </a:solidFill>
                  </a:rPr>
                  <a:t> 입장</a:t>
                </a:r>
                <a:endParaRPr lang="ko-KR" altLang="en-US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8193112" y="1416740"/>
              <a:ext cx="1332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 공헌도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B0F0"/>
                  </a:solidFill>
                </a:rPr>
                <a:t>1,234,567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93112" y="2116093"/>
              <a:ext cx="1332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 공헌도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B0F0"/>
                  </a:solidFill>
                </a:rPr>
                <a:t>1,234,567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3112" y="2802119"/>
              <a:ext cx="1332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 공헌도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B0F0"/>
                  </a:solidFill>
                </a:rPr>
                <a:t>1,234,567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193112" y="3517460"/>
              <a:ext cx="1332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 공헌도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ctr"/>
              <a:r>
                <a:rPr lang="en-US" altLang="ko-KR" sz="1400" b="1" dirty="0" smtClean="0">
                  <a:solidFill>
                    <a:srgbClr val="00B0F0"/>
                  </a:solidFill>
                </a:rPr>
                <a:t>1,234,567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9944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1178</Words>
  <Application>Microsoft Office PowerPoint</Application>
  <PresentationFormat>와이드스크린</PresentationFormat>
  <Paragraphs>591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강도희</dc:creator>
  <cp:lastModifiedBy>Joongwon</cp:lastModifiedBy>
  <cp:revision>48</cp:revision>
  <dcterms:created xsi:type="dcterms:W3CDTF">2016-02-24T07:50:53Z</dcterms:created>
  <dcterms:modified xsi:type="dcterms:W3CDTF">2016-09-20T01:50:45Z</dcterms:modified>
</cp:coreProperties>
</file>