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1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320" r:id="rId11"/>
    <p:sldId id="268" r:id="rId12"/>
    <p:sldId id="269" r:id="rId13"/>
    <p:sldId id="270" r:id="rId14"/>
    <p:sldId id="271" r:id="rId15"/>
    <p:sldId id="272" r:id="rId16"/>
    <p:sldId id="273" r:id="rId17"/>
    <p:sldId id="325" r:id="rId18"/>
    <p:sldId id="278" r:id="rId19"/>
    <p:sldId id="279" r:id="rId20"/>
    <p:sldId id="280" r:id="rId21"/>
    <p:sldId id="281" r:id="rId22"/>
    <p:sldId id="282" r:id="rId23"/>
    <p:sldId id="283" r:id="rId24"/>
    <p:sldId id="321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323" r:id="rId39"/>
    <p:sldId id="324" r:id="rId40"/>
    <p:sldId id="302" r:id="rId41"/>
    <p:sldId id="303" r:id="rId42"/>
    <p:sldId id="304" r:id="rId43"/>
    <p:sldId id="305" r:id="rId44"/>
    <p:sldId id="306" r:id="rId45"/>
    <p:sldId id="307" r:id="rId4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1982-8CEE-4870-B74F-17DE3725124C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6CA6-AA5B-4BD8-9E41-067C878608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63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74E8-A97C-48BE-91B9-8F6376D2505B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22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10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89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94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3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2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1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341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0420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1030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0267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7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302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208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803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0339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947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9920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665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60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783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4650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9249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91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406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17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9162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37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31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5571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7252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550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44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3962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9345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2221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963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8634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9721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3601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182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35135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876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799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43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9805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883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122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07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48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70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0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58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851C-E153-4D27-BE96-8516CF24AA05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353800" y="103515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대외비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3678612" y="6549548"/>
            <a:ext cx="415820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Copyright ⓒ 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 JOONGWON-</a:t>
            </a:r>
            <a:r>
              <a:rPr lang="en-US" altLang="ko-KR" sz="7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GAMES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Corp. All rights reserved.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302745" y="6542921"/>
            <a:ext cx="115226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내용 개체 틀 3"/>
          <p:cNvPicPr>
            <a:picLocks noChangeAspect="1"/>
          </p:cNvPicPr>
          <p:nvPr userDrawn="1"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" y="6549547"/>
            <a:ext cx="394139" cy="27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7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8" r:id="rId33"/>
    <p:sldLayoutId id="2147483689" r:id="rId34"/>
    <p:sldLayoutId id="2147483690" r:id="rId35"/>
    <p:sldLayoutId id="2147483691" r:id="rId36"/>
    <p:sldLayoutId id="2147483692" r:id="rId37"/>
    <p:sldLayoutId id="2147483693" r:id="rId38"/>
    <p:sldLayoutId id="2147483694" r:id="rId39"/>
    <p:sldLayoutId id="2147483695" r:id="rId40"/>
    <p:sldLayoutId id="2147483696" r:id="rId41"/>
    <p:sldLayoutId id="2147483697" r:id="rId42"/>
    <p:sldLayoutId id="2147483698" r:id="rId43"/>
    <p:sldLayoutId id="2147483699" r:id="rId44"/>
    <p:sldLayoutId id="2147483700" r:id="rId45"/>
    <p:sldLayoutId id="2147483705" r:id="rId46"/>
    <p:sldLayoutId id="2147483706" r:id="rId47"/>
    <p:sldLayoutId id="2147483707" r:id="rId48"/>
    <p:sldLayoutId id="2147483708" r:id="rId49"/>
    <p:sldLayoutId id="2147483709" r:id="rId50"/>
    <p:sldLayoutId id="2147483710" r:id="rId51"/>
    <p:sldLayoutId id="2147483718" r:id="rId5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stereo6@gonggames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26804" y="4431167"/>
            <a:ext cx="2692400" cy="1868487"/>
          </a:xfrm>
          <a:prstGeom prst="rect">
            <a:avLst/>
          </a:prstGeom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563084" y="1875454"/>
            <a:ext cx="8943185" cy="1269774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6000" b="1" dirty="0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NOX </a:t>
            </a:r>
            <a:r>
              <a:rPr lang="ko-KR" altLang="en-US" sz="6000" b="1" noProof="0" dirty="0" err="1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운영툴</a:t>
            </a:r>
            <a:endParaRPr kumimoji="0" lang="ko-KR" altLang="en-US" sz="6000" b="1" i="0" u="none" strike="noStrike" kern="1200" normalizeH="0" baseline="0" noProof="0" dirty="0">
              <a:ln/>
              <a:solidFill>
                <a:srgbClr val="002060"/>
              </a:solidFill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610" y="5918276"/>
            <a:ext cx="1659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작성자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김택훈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담당자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김수현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김학송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9" name="직사각형 4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기본정보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47752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" name="직사각형 143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84801"/>
              </p:ext>
            </p:extLst>
          </p:nvPr>
        </p:nvGraphicFramePr>
        <p:xfrm>
          <a:off x="8967216" y="389575"/>
          <a:ext cx="3127545" cy="611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1422087"/>
                <a:gridCol w="1422087"/>
              </a:tblGrid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정보 관리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사용자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항목은 아래와 같습니다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</a:t>
                      </a: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관리자 </a:t>
                      </a: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페이지에서 검색한 회원의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정보를 표기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디폴트 탭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하기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&lt;VIP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수량 입력 후 확인 버튼 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상태 선택 후 사유를 입력하여 확인 버튼을 클릭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페이지 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설정 반영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C / D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 내용은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모든 새창의 확인 버튼 클릭 시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이벤트별 출력되는 공통 경고창 임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D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빈 항목 체크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 ● 가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영역의 </a:t>
                      </a:r>
                      <a:r>
                        <a:rPr lang="ko-KR" altLang="en-US" sz="8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케이스별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정보 노출 예시</a:t>
                      </a:r>
                      <a:endParaRPr lang="en-US" altLang="ko-KR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7" name="직사각형 14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2" y="1768515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직사각형 10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25" name="표 124"/>
          <p:cNvGraphicFramePr>
            <a:graphicFrameLocks noGrp="1"/>
          </p:cNvGraphicFramePr>
          <p:nvPr>
            <p:extLst/>
          </p:nvPr>
        </p:nvGraphicFramePr>
        <p:xfrm>
          <a:off x="1478104" y="1879550"/>
          <a:ext cx="6780524" cy="2141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096"/>
                <a:gridCol w="709127"/>
                <a:gridCol w="643812"/>
                <a:gridCol w="778792"/>
                <a:gridCol w="1054645"/>
                <a:gridCol w="582263"/>
                <a:gridCol w="582263"/>
                <a:gridCol w="582263"/>
                <a:gridCol w="582263"/>
              </a:tblGrid>
              <a:tr h="190788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회원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게임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asdfqwer@gmail.com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버서커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데몬헌터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아칸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나이트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녹스매니아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1XJAIJF10239ZJ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Act 5 – 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친구 초대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 / 20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포인트 추가</a:t>
                      </a: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삭제 하기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녹스길드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상태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처리자 및 처리일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2016/01/01 23:00:03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및 해제 사유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운영자 농락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332950" y="4036013"/>
            <a:ext cx="91276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제재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1408832" y="4494281"/>
            <a:ext cx="2146047" cy="1303349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1837624" y="55567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7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589" y="454775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모서리가 둥근 직사각형 172"/>
          <p:cNvSpPr/>
          <p:nvPr/>
        </p:nvSpPr>
        <p:spPr>
          <a:xfrm>
            <a:off x="2539772" y="555675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409079" y="4715077"/>
            <a:ext cx="111921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VIP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포인트 추가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5" name="표 174"/>
          <p:cNvGraphicFramePr>
            <a:graphicFrameLocks noGrp="1"/>
          </p:cNvGraphicFramePr>
          <p:nvPr>
            <p:extLst/>
          </p:nvPr>
        </p:nvGraphicFramePr>
        <p:xfrm>
          <a:off x="1484798" y="4915132"/>
          <a:ext cx="1985933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143"/>
                <a:gridCol w="120679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현재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추가     ○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포인트 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6" name="직사각형 175"/>
          <p:cNvSpPr/>
          <p:nvPr/>
        </p:nvSpPr>
        <p:spPr>
          <a:xfrm>
            <a:off x="2311761" y="5300179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7" name="타원 176"/>
          <p:cNvSpPr/>
          <p:nvPr/>
        </p:nvSpPr>
        <p:spPr>
          <a:xfrm>
            <a:off x="1350460" y="443911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/>
          </p:nvPr>
        </p:nvGraphicFramePr>
        <p:xfrm>
          <a:off x="9192812" y="404854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89238"/>
                <a:gridCol w="538542"/>
                <a:gridCol w="538543"/>
                <a:gridCol w="53854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/>
          </p:nvPr>
        </p:nvGraphicFramePr>
        <p:xfrm>
          <a:off x="9192812" y="488785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07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욕설 및 비방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3" name="표 62"/>
          <p:cNvGraphicFramePr>
            <a:graphicFrameLocks noGrp="1"/>
          </p:cNvGraphicFramePr>
          <p:nvPr>
            <p:extLst/>
          </p:nvPr>
        </p:nvGraphicFramePr>
        <p:xfrm>
          <a:off x="9192812" y="5715945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해제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눈물을 흘리며 제재 해제 간곡히 호소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9107689" y="3870505"/>
            <a:ext cx="17139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정상회원 상태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제재한 이력이 없음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107689" y="4715657"/>
            <a:ext cx="9989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107689" y="5542516"/>
            <a:ext cx="13003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제재를 해제한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타원형 설명선 67"/>
          <p:cNvSpPr/>
          <p:nvPr/>
        </p:nvSpPr>
        <p:spPr>
          <a:xfrm>
            <a:off x="1067939" y="120884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타원형 설명선 68"/>
          <p:cNvSpPr/>
          <p:nvPr/>
        </p:nvSpPr>
        <p:spPr>
          <a:xfrm>
            <a:off x="6024874" y="122708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097398" y="154730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타원형 설명선 71"/>
          <p:cNvSpPr/>
          <p:nvPr/>
        </p:nvSpPr>
        <p:spPr>
          <a:xfrm>
            <a:off x="7122603" y="295224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7344094" y="39537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900948" y="5672494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200495" y="62715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902643" y="62715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00495" y="5948407"/>
            <a:ext cx="13789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설정한 내용을 반영 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타원 81"/>
          <p:cNvSpPr/>
          <p:nvPr/>
        </p:nvSpPr>
        <p:spPr>
          <a:xfrm>
            <a:off x="3855821" y="56075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3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775" y="56899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꺾인 연결선 83"/>
          <p:cNvCxnSpPr>
            <a:stCxn id="171" idx="2"/>
            <a:endCxn id="78" idx="1"/>
          </p:cNvCxnSpPr>
          <p:nvPr/>
        </p:nvCxnSpPr>
        <p:spPr>
          <a:xfrm rot="16200000" flipH="1">
            <a:off x="2815631" y="5013038"/>
            <a:ext cx="406960" cy="1763674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꺾인 연결선 90"/>
          <p:cNvCxnSpPr>
            <a:stCxn id="76" idx="4"/>
          </p:cNvCxnSpPr>
          <p:nvPr/>
        </p:nvCxnSpPr>
        <p:spPr>
          <a:xfrm rot="5400000">
            <a:off x="6791768" y="3637019"/>
            <a:ext cx="157002" cy="111989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꺾인 연결선 91"/>
          <p:cNvCxnSpPr>
            <a:stCxn id="72" idx="4"/>
            <a:endCxn id="170" idx="0"/>
          </p:cNvCxnSpPr>
          <p:nvPr/>
        </p:nvCxnSpPr>
        <p:spPr>
          <a:xfrm rot="5400000">
            <a:off x="4156629" y="1442183"/>
            <a:ext cx="1377326" cy="4726871"/>
          </a:xfrm>
          <a:prstGeom prst="bentConnector3">
            <a:avLst>
              <a:gd name="adj1" fmla="val 73033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1492758" y="3424253"/>
            <a:ext cx="3384000" cy="602904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타원형 설명선 94"/>
          <p:cNvSpPr/>
          <p:nvPr/>
        </p:nvSpPr>
        <p:spPr>
          <a:xfrm>
            <a:off x="1255395" y="3337685"/>
            <a:ext cx="293834" cy="280972"/>
          </a:xfrm>
          <a:prstGeom prst="wedgeEllipseCallout">
            <a:avLst>
              <a:gd name="adj1" fmla="val 28951"/>
              <a:gd name="adj2" fmla="val -158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dirty="0">
                <a:solidFill>
                  <a:schemeClr val="bg2">
                    <a:lumMod val="25000"/>
                  </a:schemeClr>
                </a:solidFill>
              </a:rPr>
              <a:t>가</a:t>
            </a: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6014726" y="5657328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6293052" y="62661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6995200" y="62661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85948" y="5948746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타원 110"/>
          <p:cNvSpPr/>
          <p:nvPr/>
        </p:nvSpPr>
        <p:spPr>
          <a:xfrm>
            <a:off x="5948378" y="56021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1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32" y="56845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직사각형 9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4650038" y="4249930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4741333" y="534926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9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49" y="432933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모서리가 둥근 직사각형 99"/>
          <p:cNvSpPr/>
          <p:nvPr/>
        </p:nvSpPr>
        <p:spPr>
          <a:xfrm>
            <a:off x="7628763" y="53431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50038" y="431665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2" name="표 101"/>
          <p:cNvGraphicFramePr>
            <a:graphicFrameLocks noGrp="1"/>
          </p:cNvGraphicFramePr>
          <p:nvPr>
            <p:extLst/>
          </p:nvPr>
        </p:nvGraphicFramePr>
        <p:xfrm>
          <a:off x="4719220" y="4513972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3" name="직사각형 102"/>
          <p:cNvSpPr/>
          <p:nvPr/>
        </p:nvSpPr>
        <p:spPr>
          <a:xfrm>
            <a:off x="5297590" y="4943540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851309" y="4551110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7217075" y="4546726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5851490" y="474777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7213370" y="4747779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타원 116"/>
          <p:cNvSpPr/>
          <p:nvPr/>
        </p:nvSpPr>
        <p:spPr>
          <a:xfrm>
            <a:off x="5340633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타원 117"/>
          <p:cNvSpPr/>
          <p:nvPr/>
        </p:nvSpPr>
        <p:spPr>
          <a:xfrm>
            <a:off x="6085826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타원 118"/>
          <p:cNvSpPr/>
          <p:nvPr/>
        </p:nvSpPr>
        <p:spPr>
          <a:xfrm>
            <a:off x="6791558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타원 119"/>
          <p:cNvSpPr/>
          <p:nvPr/>
        </p:nvSpPr>
        <p:spPr>
          <a:xfrm flipH="1" flipV="1">
            <a:off x="5364354" y="5186875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0" name="꺾인 연결선 89"/>
          <p:cNvCxnSpPr>
            <a:stCxn id="98" idx="2"/>
            <a:endCxn id="78" idx="0"/>
          </p:cNvCxnSpPr>
          <p:nvPr/>
        </p:nvCxnSpPr>
        <p:spPr>
          <a:xfrm rot="5400000">
            <a:off x="4853736" y="5485246"/>
            <a:ext cx="188595" cy="18590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타원 191"/>
          <p:cNvSpPr/>
          <p:nvPr/>
        </p:nvSpPr>
        <p:spPr>
          <a:xfrm>
            <a:off x="4535604" y="42202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타원형 설명선 66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9514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결제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26729"/>
              </p:ext>
            </p:extLst>
          </p:nvPr>
        </p:nvGraphicFramePr>
        <p:xfrm>
          <a:off x="8967216" y="389575"/>
          <a:ext cx="312754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※ </a:t>
                      </a:r>
                      <a:r>
                        <a:rPr lang="ko-KR" altLang="en-US" sz="600" smtClean="0"/>
                        <a:t>지급 및 차감</a:t>
                      </a:r>
                      <a:r>
                        <a:rPr lang="ko-KR" altLang="en-US" sz="600" baseline="0" smtClean="0"/>
                        <a:t> 처리 </a:t>
                      </a:r>
                      <a:r>
                        <a:rPr lang="en-US" altLang="ko-KR" sz="600" baseline="0" dirty="0" smtClean="0"/>
                        <a:t>: </a:t>
                      </a:r>
                      <a:r>
                        <a:rPr lang="ko-KR" altLang="en-US" sz="600" smtClean="0"/>
                        <a:t>실시간으로 게임에 반영 됩니다</a:t>
                      </a:r>
                      <a:r>
                        <a:rPr lang="en-US" altLang="ko-KR" sz="600" dirty="0" smtClean="0"/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재화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탭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보유한 각 재화의 현재 수량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차감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결제 내역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유료캐시인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결제 내역 정보를 확인할 수 있습니다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기능이 적용된 모든 페이지에 공통 사항 입니다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시간 부터 위에서 아래 순서로 정렬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내역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무시하고 최근 결제 건수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나열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및 차감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5" name="직사각형 104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253"/>
              </p:ext>
            </p:extLst>
          </p:nvPr>
        </p:nvGraphicFramePr>
        <p:xfrm>
          <a:off x="2079764" y="2456713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캐릭터 전용 재화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6536903" y="207260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34419" y="226760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34419" y="249422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34419" y="268702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75548"/>
              </p:ext>
            </p:extLst>
          </p:nvPr>
        </p:nvGraphicFramePr>
        <p:xfrm>
          <a:off x="1693411" y="3558899"/>
          <a:ext cx="63092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085"/>
                <a:gridCol w="1173317"/>
                <a:gridCol w="1228657"/>
                <a:gridCol w="985170"/>
                <a:gridCol w="1606478"/>
                <a:gridCol w="828547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스토어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금액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상품 번호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캐시상품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9000100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9000050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199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9000010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모서리가 둥근 직사각형 103"/>
          <p:cNvSpPr/>
          <p:nvPr/>
        </p:nvSpPr>
        <p:spPr>
          <a:xfrm>
            <a:off x="5881697" y="4516775"/>
            <a:ext cx="3671820" cy="138556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7015459" y="563050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708" y="4596177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" name="모서리가 둥근 직사각형 121"/>
          <p:cNvSpPr/>
          <p:nvPr/>
        </p:nvSpPr>
        <p:spPr>
          <a:xfrm>
            <a:off x="7717607" y="563050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881697" y="459471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및 차감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44598"/>
              </p:ext>
            </p:extLst>
          </p:nvPr>
        </p:nvGraphicFramePr>
        <p:xfrm>
          <a:off x="5950879" y="4792038"/>
          <a:ext cx="353629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지급     ○ 차감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골드 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열쇠  ○ 트로피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5818583" y="444868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8039" y="5178467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529249" y="536496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1444324" y="29602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1533013" y="325306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" name="오른쪽 중괄호 91"/>
          <p:cNvSpPr/>
          <p:nvPr/>
        </p:nvSpPr>
        <p:spPr>
          <a:xfrm flipH="1">
            <a:off x="1540805" y="3566370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타원 92"/>
          <p:cNvSpPr/>
          <p:nvPr/>
        </p:nvSpPr>
        <p:spPr>
          <a:xfrm>
            <a:off x="1352585" y="447081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0" idx="3"/>
            <a:endCxn id="104" idx="1"/>
          </p:cNvCxnSpPr>
          <p:nvPr/>
        </p:nvCxnSpPr>
        <p:spPr>
          <a:xfrm flipH="1">
            <a:off x="5881697" y="2131360"/>
            <a:ext cx="1445413" cy="3078198"/>
          </a:xfrm>
          <a:prstGeom prst="bentConnector5">
            <a:avLst>
              <a:gd name="adj1" fmla="val -15816"/>
              <a:gd name="adj2" fmla="val 39701"/>
              <a:gd name="adj3" fmla="val 11581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직사각형 11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" name="그룹 122"/>
          <p:cNvGrpSpPr/>
          <p:nvPr/>
        </p:nvGrpSpPr>
        <p:grpSpPr>
          <a:xfrm>
            <a:off x="10006145" y="3754993"/>
            <a:ext cx="1819275" cy="1533525"/>
            <a:chOff x="2063553" y="2543548"/>
            <a:chExt cx="1819275" cy="1533525"/>
          </a:xfrm>
        </p:grpSpPr>
        <p:pic>
          <p:nvPicPr>
            <p:cNvPr id="12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63553" y="2543548"/>
              <a:ext cx="1819275" cy="153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" name="직사각형 124"/>
            <p:cNvSpPr/>
            <p:nvPr/>
          </p:nvSpPr>
          <p:spPr>
            <a:xfrm>
              <a:off x="2341582" y="2580116"/>
              <a:ext cx="1254224" cy="2342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2016 08</a:t>
              </a:r>
              <a:endParaRPr lang="ko-KR" altLang="en-US" sz="1200" dirty="0"/>
            </a:p>
          </p:txBody>
        </p:sp>
      </p:grpSp>
      <p:sp>
        <p:nvSpPr>
          <p:cNvPr id="126" name="타원형 설명선 125"/>
          <p:cNvSpPr/>
          <p:nvPr/>
        </p:nvSpPr>
        <p:spPr>
          <a:xfrm>
            <a:off x="9885999" y="36726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타원형 설명선 79"/>
          <p:cNvSpPr/>
          <p:nvPr/>
        </p:nvSpPr>
        <p:spPr>
          <a:xfrm>
            <a:off x="1840020" y="15117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60" name="직사각형 159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62" name="타원형 설명선 161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6" name="표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275323"/>
              </p:ext>
            </p:extLst>
          </p:nvPr>
        </p:nvGraphicFramePr>
        <p:xfrm>
          <a:off x="2079764" y="2038864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계정 공유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" name="타원형 설명선 80"/>
          <p:cNvSpPr/>
          <p:nvPr/>
        </p:nvSpPr>
        <p:spPr>
          <a:xfrm>
            <a:off x="1945661" y="21262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타원형 설명선 81"/>
          <p:cNvSpPr/>
          <p:nvPr/>
        </p:nvSpPr>
        <p:spPr>
          <a:xfrm>
            <a:off x="6400063" y="19509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2121123" y="2656708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8" name="직사각형 1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02" name="직사각형 2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0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TextBox 2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변동내역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63290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29687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내역 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결제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1004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" name="직사각형 80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7" name="오른쪽 중괄호 66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33" name="직사각형 23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cxnSp>
        <p:nvCxnSpPr>
          <p:cNvPr id="241" name="직선 연결선 24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직사각형 24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4369758" y="2994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22991"/>
              </p:ext>
            </p:extLst>
          </p:nvPr>
        </p:nvGraphicFramePr>
        <p:xfrm>
          <a:off x="2079764" y="2456713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캐릭터 전용 재화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9" name="직사각형 58"/>
          <p:cNvSpPr/>
          <p:nvPr/>
        </p:nvSpPr>
        <p:spPr>
          <a:xfrm>
            <a:off x="6536903" y="207260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34419" y="226760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34419" y="249422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34419" y="268702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3" name="표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78493"/>
              </p:ext>
            </p:extLst>
          </p:nvPr>
        </p:nvGraphicFramePr>
        <p:xfrm>
          <a:off x="2079764" y="2038864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계정 공유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2121123" y="2656708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2832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골드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8" name="표 57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골드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8" name="직사각형 17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9" name="직사각형 17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83" name="직사각형 182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4" name="직사각형 18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92" name="직사각형 19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94" name="모서리가 둥근 직사각형 19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" name="TextBox 19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직사각형 208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11" name="직사각형 210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3" name="표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86288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성 조력자 카드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250,500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4" name="오른쪽 중괄호 213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타원 214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17" name="직선 연결선 216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직사각형 217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2" name="타원형 설명선 221"/>
          <p:cNvSpPr/>
          <p:nvPr/>
        </p:nvSpPr>
        <p:spPr>
          <a:xfrm>
            <a:off x="531812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27" name="직선 연결선 226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직사각형 227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22991"/>
              </p:ext>
            </p:extLst>
          </p:nvPr>
        </p:nvGraphicFramePr>
        <p:xfrm>
          <a:off x="2079764" y="2456713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캐릭터 전용 재화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9" name="직사각형 58"/>
          <p:cNvSpPr/>
          <p:nvPr/>
        </p:nvSpPr>
        <p:spPr>
          <a:xfrm>
            <a:off x="6536903" y="207260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34419" y="226760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34419" y="249422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34419" y="268702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3" name="표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78493"/>
              </p:ext>
            </p:extLst>
          </p:nvPr>
        </p:nvGraphicFramePr>
        <p:xfrm>
          <a:off x="2079764" y="2038864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계정 공유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4" name="직사각형 63"/>
          <p:cNvSpPr/>
          <p:nvPr/>
        </p:nvSpPr>
        <p:spPr>
          <a:xfrm>
            <a:off x="2121123" y="2656708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76145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열쇠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+ 100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258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5" name="타원형 설명선 74"/>
          <p:cNvSpPr/>
          <p:nvPr/>
        </p:nvSpPr>
        <p:spPr>
          <a:xfrm>
            <a:off x="616843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587" y="127965"/>
            <a:ext cx="3251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열쇠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7230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열쇠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22991"/>
              </p:ext>
            </p:extLst>
          </p:nvPr>
        </p:nvGraphicFramePr>
        <p:xfrm>
          <a:off x="2079764" y="2456713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캐릭터 전용 재화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9" name="직사각형 58"/>
          <p:cNvSpPr/>
          <p:nvPr/>
        </p:nvSpPr>
        <p:spPr>
          <a:xfrm>
            <a:off x="6536903" y="207260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34419" y="226760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34419" y="249422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34419" y="268702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3" name="표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78493"/>
              </p:ext>
            </p:extLst>
          </p:nvPr>
        </p:nvGraphicFramePr>
        <p:xfrm>
          <a:off x="2079764" y="2038864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계정 공유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2121123" y="2656708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21043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트로피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77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6604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트로피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236587" y="127965"/>
            <a:ext cx="3392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트로피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6" name="표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22991"/>
              </p:ext>
            </p:extLst>
          </p:nvPr>
        </p:nvGraphicFramePr>
        <p:xfrm>
          <a:off x="2079764" y="2456713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캐릭터 전용 재화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7" name="직사각형 56"/>
          <p:cNvSpPr/>
          <p:nvPr/>
        </p:nvSpPr>
        <p:spPr>
          <a:xfrm>
            <a:off x="6536903" y="207260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6534419" y="226760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34419" y="249422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34419" y="268702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78493"/>
              </p:ext>
            </p:extLst>
          </p:nvPr>
        </p:nvGraphicFramePr>
        <p:xfrm>
          <a:off x="2079764" y="2038864"/>
          <a:ext cx="5368946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계정 공유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2121123" y="2656708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636329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354033" y="1912739"/>
            <a:ext cx="1580361" cy="207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계정 </a:t>
            </a:r>
            <a:r>
              <a:rPr lang="ko-KR" altLang="en-US" sz="600" dirty="0" smtClean="0">
                <a:solidFill>
                  <a:schemeClr val="tx1"/>
                </a:solidFill>
              </a:rPr>
              <a:t>총</a:t>
            </a:r>
            <a:r>
              <a:rPr lang="ko-KR" altLang="en-US" sz="600" dirty="0" smtClean="0">
                <a:solidFill>
                  <a:schemeClr val="tx1"/>
                </a:solidFill>
              </a:rPr>
              <a:t> 구매 </a:t>
            </a:r>
            <a:r>
              <a:rPr lang="ko-KR" altLang="en-US" sz="600" dirty="0" smtClean="0">
                <a:solidFill>
                  <a:schemeClr val="tx1"/>
                </a:solidFill>
              </a:rPr>
              <a:t>스킬 </a:t>
            </a:r>
            <a:r>
              <a:rPr lang="ko-KR" altLang="en-US" sz="600" dirty="0" smtClean="0">
                <a:solidFill>
                  <a:schemeClr val="tx1"/>
                </a:solidFill>
              </a:rPr>
              <a:t>포인트 </a:t>
            </a:r>
            <a:r>
              <a:rPr lang="en-US" altLang="ko-KR" sz="600" dirty="0" smtClean="0">
                <a:solidFill>
                  <a:schemeClr val="tx1"/>
                </a:solidFill>
              </a:rPr>
              <a:t>=  138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66075"/>
              </p:ext>
            </p:extLst>
          </p:nvPr>
        </p:nvGraphicFramePr>
        <p:xfrm>
          <a:off x="8967216" y="389575"/>
          <a:ext cx="3127545" cy="3960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스킬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클래스 종류 별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버서커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데몬헌터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나이트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</a:t>
                      </a:r>
                      <a:r>
                        <a:rPr lang="ko-KR" altLang="en-US" sz="600" b="1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스킬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클래스 별 스킬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매칭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ko-KR" altLang="en-US" sz="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클래스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레벨은 해당 클래스 레벨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클래스 레벨에 따른 클래스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클래스로 구매한 구매 스킬 포인트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SkillInfo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General type code 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최대 강화 레벨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수정할 포인트 수량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수정을 적용할 경우 캐릭터는 스킬 초기화 강제 처리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액티브 스킬  또는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스킬 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 및 스킬 초기화 선택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가지만 선택이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해당 스킬 선택 및 원하는 스킬 레벨로 조정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조정된 소모 포인트 자동으로 돌려줌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표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22924"/>
              </p:ext>
            </p:extLst>
          </p:nvPr>
        </p:nvGraphicFramePr>
        <p:xfrm>
          <a:off x="1491254" y="2953138"/>
          <a:ext cx="328434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1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파괴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살육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포효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속공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광분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마검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171110043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3" name="타원형 설명선 52"/>
          <p:cNvSpPr/>
          <p:nvPr/>
        </p:nvSpPr>
        <p:spPr>
          <a:xfrm>
            <a:off x="2512508" y="14967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2743966" y="304428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클래스 스킬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491254" y="193631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4963390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수호자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32" name="표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895117"/>
              </p:ext>
            </p:extLst>
          </p:nvPr>
        </p:nvGraphicFramePr>
        <p:xfrm>
          <a:off x="4819386" y="2952482"/>
          <a:ext cx="3284349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갈증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고대힘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171120012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간파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171120013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견고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회복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숙달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171120016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보호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6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동화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171120018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" name="타원형 설명선 71"/>
          <p:cNvSpPr/>
          <p:nvPr/>
        </p:nvSpPr>
        <p:spPr>
          <a:xfrm>
            <a:off x="6074709" y="302656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3" name="타원형 설명선 132"/>
          <p:cNvSpPr/>
          <p:nvPr/>
        </p:nvSpPr>
        <p:spPr>
          <a:xfrm>
            <a:off x="3672355" y="304428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4" name="타원형 설명선 133"/>
          <p:cNvSpPr/>
          <p:nvPr/>
        </p:nvSpPr>
        <p:spPr>
          <a:xfrm>
            <a:off x="6982141" y="30436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4976349" y="4949411"/>
            <a:ext cx="3324045" cy="133232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6585546" y="606422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464" y="5015300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모서리가 둥근 직사각형 137"/>
          <p:cNvSpPr/>
          <p:nvPr/>
        </p:nvSpPr>
        <p:spPr>
          <a:xfrm>
            <a:off x="5951767" y="606422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139" name="표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35596"/>
              </p:ext>
            </p:extLst>
          </p:nvPr>
        </p:nvGraphicFramePr>
        <p:xfrm>
          <a:off x="5075068" y="5383755"/>
          <a:ext cx="3094397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977661"/>
                <a:gridCol w="1347063"/>
              </a:tblGrid>
              <a:tr h="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변경 스킬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액티브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스킬 초기화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직사각형 139"/>
          <p:cNvSpPr/>
          <p:nvPr/>
        </p:nvSpPr>
        <p:spPr>
          <a:xfrm>
            <a:off x="6876251" y="54125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태풍 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6876251" y="5592792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갈증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7523200" y="5418261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7523200" y="5589276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976349" y="5183700"/>
            <a:ext cx="14318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스킬</a:t>
            </a:r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레벨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소모 포인트 조정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타원 144"/>
          <p:cNvSpPr/>
          <p:nvPr/>
        </p:nvSpPr>
        <p:spPr>
          <a:xfrm>
            <a:off x="7291334" y="490711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1" name="타원형 설명선 150"/>
          <p:cNvSpPr/>
          <p:nvPr/>
        </p:nvSpPr>
        <p:spPr>
          <a:xfrm>
            <a:off x="7664341" y="414582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7" name="꺾인 연결선 146"/>
          <p:cNvCxnSpPr>
            <a:stCxn id="151" idx="4"/>
            <a:endCxn id="145" idx="6"/>
          </p:cNvCxnSpPr>
          <p:nvPr/>
        </p:nvCxnSpPr>
        <p:spPr>
          <a:xfrm rot="5400000">
            <a:off x="7267554" y="4506558"/>
            <a:ext cx="678939" cy="286884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타원 152"/>
          <p:cNvSpPr/>
          <p:nvPr/>
        </p:nvSpPr>
        <p:spPr>
          <a:xfrm>
            <a:off x="5892500" y="5432627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타원 153"/>
          <p:cNvSpPr/>
          <p:nvPr/>
        </p:nvSpPr>
        <p:spPr>
          <a:xfrm flipH="1" flipV="1">
            <a:off x="5916221" y="5454533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타원 154"/>
          <p:cNvSpPr/>
          <p:nvPr/>
        </p:nvSpPr>
        <p:spPr>
          <a:xfrm>
            <a:off x="5892500" y="5627785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타원 155"/>
          <p:cNvSpPr/>
          <p:nvPr/>
        </p:nvSpPr>
        <p:spPr>
          <a:xfrm>
            <a:off x="5892500" y="5806677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직사각형 156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4" name="타원형 설명선 73"/>
          <p:cNvSpPr/>
          <p:nvPr/>
        </p:nvSpPr>
        <p:spPr>
          <a:xfrm>
            <a:off x="4320285" y="30751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6" name="표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28014"/>
              </p:ext>
            </p:extLst>
          </p:nvPr>
        </p:nvGraphicFramePr>
        <p:xfrm>
          <a:off x="2263716" y="2275741"/>
          <a:ext cx="502761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8408"/>
                <a:gridCol w="266921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캐릭터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일반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err="1" smtClean="0">
                          <a:solidFill>
                            <a:srgbClr val="0070C0"/>
                          </a:solidFill>
                        </a:rPr>
                        <a:t>버서커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구매 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n-US" altLang="ko-KR" sz="600" b="0" u="none" baseline="0" dirty="0" smtClean="0">
                          <a:solidFill>
                            <a:schemeClr val="tx1"/>
                          </a:solidFill>
                        </a:rPr>
                        <a:t> / 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8" name="직사각형 87"/>
          <p:cNvSpPr/>
          <p:nvPr/>
        </p:nvSpPr>
        <p:spPr>
          <a:xfrm>
            <a:off x="6461560" y="2679131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변경 하기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0" name="타원형 설명선 119"/>
          <p:cNvSpPr/>
          <p:nvPr/>
        </p:nvSpPr>
        <p:spPr>
          <a:xfrm>
            <a:off x="2165423" y="2211987"/>
            <a:ext cx="172247" cy="164706"/>
          </a:xfrm>
          <a:prstGeom prst="wedgeEllipseCallout">
            <a:avLst>
              <a:gd name="adj1" fmla="val 68277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8759494" y="4606593"/>
            <a:ext cx="3397573" cy="1069363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11426837" y="544073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28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6137" y="4646574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모서리가 둥근 직사각형 128"/>
          <p:cNvSpPr/>
          <p:nvPr/>
        </p:nvSpPr>
        <p:spPr>
          <a:xfrm>
            <a:off x="8931741" y="544073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131" name="표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44381"/>
              </p:ext>
            </p:extLst>
          </p:nvPr>
        </p:nvGraphicFramePr>
        <p:xfrm>
          <a:off x="8931741" y="4852310"/>
          <a:ext cx="3094397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232472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수정 포인트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6" name="TextBox 145"/>
          <p:cNvSpPr txBox="1"/>
          <p:nvPr/>
        </p:nvSpPr>
        <p:spPr>
          <a:xfrm>
            <a:off x="8833022" y="4652255"/>
            <a:ext cx="13676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구매 스킬 포인트 조정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8" name="타원 147"/>
          <p:cNvSpPr/>
          <p:nvPr/>
        </p:nvSpPr>
        <p:spPr>
          <a:xfrm>
            <a:off x="8759494" y="453371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9781367" y="4916702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bg1">
                    <a:lumMod val="75000"/>
                  </a:schemeClr>
                </a:solidFill>
              </a:rPr>
              <a:t>수량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9065687" y="5211747"/>
            <a:ext cx="28328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 </a:t>
            </a:r>
            <a:r>
              <a:rPr lang="ko-KR" altLang="en-US" sz="600" dirty="0" smtClean="0"/>
              <a:t>구매 스킬 포인트 조정 </a:t>
            </a:r>
            <a:r>
              <a:rPr lang="en-US" altLang="ko-KR" sz="600" dirty="0" smtClean="0"/>
              <a:t>/ </a:t>
            </a:r>
            <a:r>
              <a:rPr lang="ko-KR" altLang="en-US" sz="600" dirty="0" smtClean="0"/>
              <a:t>수정 적용 시 해당 캐릭터의 </a:t>
            </a:r>
            <a:r>
              <a:rPr lang="ko-KR" altLang="en-US" sz="600" dirty="0" err="1" smtClean="0"/>
              <a:t>스킬은</a:t>
            </a:r>
            <a:r>
              <a:rPr lang="ko-KR" altLang="en-US" sz="600" dirty="0" smtClean="0"/>
              <a:t> 초기화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159" name="타원형 설명선 158"/>
          <p:cNvSpPr/>
          <p:nvPr/>
        </p:nvSpPr>
        <p:spPr>
          <a:xfrm>
            <a:off x="6356100" y="256345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0" name="꺾인 연결선 159"/>
          <p:cNvCxnSpPr>
            <a:stCxn id="159" idx="6"/>
            <a:endCxn id="148" idx="0"/>
          </p:cNvCxnSpPr>
          <p:nvPr/>
        </p:nvCxnSpPr>
        <p:spPr>
          <a:xfrm>
            <a:off x="6528347" y="2645810"/>
            <a:ext cx="2317271" cy="1887905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7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354033" y="1912739"/>
            <a:ext cx="1580361" cy="207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계정 </a:t>
            </a:r>
            <a:r>
              <a:rPr lang="ko-KR" altLang="en-US" sz="600" dirty="0" smtClean="0">
                <a:solidFill>
                  <a:schemeClr val="tx1"/>
                </a:solidFill>
              </a:rPr>
              <a:t>총</a:t>
            </a:r>
            <a:r>
              <a:rPr lang="ko-KR" altLang="en-US" sz="600" dirty="0" smtClean="0">
                <a:solidFill>
                  <a:schemeClr val="tx1"/>
                </a:solidFill>
              </a:rPr>
              <a:t> 구매 </a:t>
            </a:r>
            <a:r>
              <a:rPr lang="ko-KR" altLang="en-US" sz="600" dirty="0" smtClean="0">
                <a:solidFill>
                  <a:schemeClr val="tx1"/>
                </a:solidFill>
              </a:rPr>
              <a:t>스킬 </a:t>
            </a:r>
            <a:r>
              <a:rPr lang="ko-KR" altLang="en-US" sz="600" dirty="0" smtClean="0">
                <a:solidFill>
                  <a:schemeClr val="tx1"/>
                </a:solidFill>
              </a:rPr>
              <a:t>포인트 </a:t>
            </a:r>
            <a:r>
              <a:rPr lang="en-US" altLang="ko-KR" sz="600" dirty="0" smtClean="0">
                <a:solidFill>
                  <a:schemeClr val="tx1"/>
                </a:solidFill>
              </a:rPr>
              <a:t>=  138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17</a:t>
            </a:fld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516250"/>
              </p:ext>
            </p:extLst>
          </p:nvPr>
        </p:nvGraphicFramePr>
        <p:xfrm>
          <a:off x="8967216" y="389575"/>
          <a:ext cx="3127545" cy="313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종류 별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버서커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데몬헌터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나이트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수호자 </a:t>
                      </a:r>
                      <a:r>
                        <a:rPr lang="ko-KR" altLang="en-US" sz="6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스킬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별 스킬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매칭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계정공유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성장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SkillInfo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General type code 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최대 강화 레벨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액티브 스킬  또는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스킬 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 및 스킬 초기화 선택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가지만 선택이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해당 스킬 선택 및 원하는 스킬 레벨로 조정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조정된 소모 포인트 자동으로 돌려줌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표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6460"/>
              </p:ext>
            </p:extLst>
          </p:nvPr>
        </p:nvGraphicFramePr>
        <p:xfrm>
          <a:off x="1491254" y="2953138"/>
          <a:ext cx="328434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1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3" name="타원형 설명선 52"/>
          <p:cNvSpPr/>
          <p:nvPr/>
        </p:nvSpPr>
        <p:spPr>
          <a:xfrm>
            <a:off x="2512508" y="14967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6587" y="127965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수호자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패시브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8066323" y="5176791"/>
            <a:ext cx="3324045" cy="141942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9675520" y="629160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438" y="5242681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모서리가 둥근 직사각형 137"/>
          <p:cNvSpPr/>
          <p:nvPr/>
        </p:nvSpPr>
        <p:spPr>
          <a:xfrm>
            <a:off x="9041741" y="629160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139" name="표 138"/>
          <p:cNvGraphicFramePr>
            <a:graphicFrameLocks noGrp="1"/>
          </p:cNvGraphicFramePr>
          <p:nvPr>
            <p:extLst/>
          </p:nvPr>
        </p:nvGraphicFramePr>
        <p:xfrm>
          <a:off x="8165042" y="5611136"/>
          <a:ext cx="3094397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977661"/>
                <a:gridCol w="1347063"/>
              </a:tblGrid>
              <a:tr h="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변경 스킬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액티브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스킬 초기화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직사각형 139"/>
          <p:cNvSpPr/>
          <p:nvPr/>
        </p:nvSpPr>
        <p:spPr>
          <a:xfrm>
            <a:off x="9966225" y="5639891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9966225" y="5820173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초월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10613174" y="5645642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0613174" y="5816657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066323" y="5411081"/>
            <a:ext cx="14318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스킬</a:t>
            </a:r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레벨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소모 포인트 조정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" name="타원 152"/>
          <p:cNvSpPr/>
          <p:nvPr/>
        </p:nvSpPr>
        <p:spPr>
          <a:xfrm>
            <a:off x="8982474" y="5660008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타원 155"/>
          <p:cNvSpPr/>
          <p:nvPr/>
        </p:nvSpPr>
        <p:spPr>
          <a:xfrm>
            <a:off x="8982474" y="6034058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직사각형 156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6" name="표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80082"/>
              </p:ext>
            </p:extLst>
          </p:nvPr>
        </p:nvGraphicFramePr>
        <p:xfrm>
          <a:off x="2263716" y="2275741"/>
          <a:ext cx="502761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8408"/>
                <a:gridCol w="266921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1254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5" name="직사각형 84"/>
          <p:cNvSpPr/>
          <p:nvPr/>
        </p:nvSpPr>
        <p:spPr>
          <a:xfrm>
            <a:off x="4963135" y="2048518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smtClean="0">
                <a:solidFill>
                  <a:schemeClr val="bg1"/>
                </a:solidFill>
              </a:rPr>
              <a:t>수호자 </a:t>
            </a:r>
            <a:r>
              <a:rPr lang="ko-KR" altLang="en-US" sz="600" dirty="0" err="1" smtClean="0">
                <a:solidFill>
                  <a:schemeClr val="bg1"/>
                </a:solidFill>
              </a:rPr>
              <a:t>패시브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642319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491254" y="193631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1" name="표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94632"/>
              </p:ext>
            </p:extLst>
          </p:nvPr>
        </p:nvGraphicFramePr>
        <p:xfrm>
          <a:off x="4815583" y="2953138"/>
          <a:ext cx="328434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1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초월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777 / 1000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777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열성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191110012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투지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191110013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54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은총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191110014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우월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191110015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회생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191110016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근성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191110017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강화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191110018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통제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191110019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조화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191110020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증폭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191110021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민첩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191110022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 / 200</a:t>
                      </a:r>
                      <a:endParaRPr lang="en-US" altLang="ko-KR" sz="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" name="타원형 설명선 71"/>
          <p:cNvSpPr/>
          <p:nvPr/>
        </p:nvSpPr>
        <p:spPr>
          <a:xfrm>
            <a:off x="6074709" y="30272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4" name="타원형 설명선 133"/>
          <p:cNvSpPr/>
          <p:nvPr/>
        </p:nvSpPr>
        <p:spPr>
          <a:xfrm>
            <a:off x="6982141" y="304428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1" name="타원형 설명선 150"/>
          <p:cNvSpPr/>
          <p:nvPr/>
        </p:nvSpPr>
        <p:spPr>
          <a:xfrm>
            <a:off x="7664341" y="414648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7" name="꺾인 연결선 146"/>
          <p:cNvCxnSpPr>
            <a:stCxn id="151" idx="4"/>
            <a:endCxn id="145" idx="2"/>
          </p:cNvCxnSpPr>
          <p:nvPr/>
        </p:nvCxnSpPr>
        <p:spPr>
          <a:xfrm rot="16200000" flipH="1">
            <a:off x="7421136" y="4640516"/>
            <a:ext cx="900988" cy="242330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타원 144"/>
          <p:cNvSpPr/>
          <p:nvPr/>
        </p:nvSpPr>
        <p:spPr>
          <a:xfrm>
            <a:off x="7992795" y="512982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타원 103"/>
          <p:cNvSpPr/>
          <p:nvPr/>
        </p:nvSpPr>
        <p:spPr>
          <a:xfrm>
            <a:off x="8972503" y="5846592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타원 104"/>
          <p:cNvSpPr/>
          <p:nvPr/>
        </p:nvSpPr>
        <p:spPr>
          <a:xfrm flipH="1" flipV="1">
            <a:off x="8996224" y="5868498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타원형 설명선 130"/>
          <p:cNvSpPr/>
          <p:nvPr/>
        </p:nvSpPr>
        <p:spPr>
          <a:xfrm>
            <a:off x="2165423" y="2211987"/>
            <a:ext cx="172247" cy="164706"/>
          </a:xfrm>
          <a:prstGeom prst="wedgeEllipseCallout">
            <a:avLst>
              <a:gd name="adj1" fmla="val 68277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직사각형 11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2" name="직사각형 12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40" name="직사각형 13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직사각형 14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54" name="모서리가 둥근 직사각형 15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8" name="직선 연결선 167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61450"/>
              </p:ext>
            </p:extLst>
          </p:nvPr>
        </p:nvGraphicFramePr>
        <p:xfrm>
          <a:off x="8967216" y="389575"/>
          <a:ext cx="31275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우편함 보관 유효기간 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: 30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일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기능이 적된 모든 페이지에 적용되는 공통 사항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분류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우편타입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&lt;4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항목에서 선택한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새창이 출력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내용 입력이 되지 않습니다 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코드 정보가 출력 됨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 처리 사유 로그를 저장하기 위한 메시지 입력 상자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사용자에게 노티 되는 메시지 내용 입력 상자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직접입력 또는 사전에 등록되어 있는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메시지별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스트링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코드 번호를 입력하여</a:t>
                      </a:r>
                      <a:endParaRPr lang="en-US" altLang="ko-KR" sz="600" b="0" kern="1200" baseline="0" dirty="0" smtClean="0">
                        <a:solidFill>
                          <a:srgbClr val="00B050"/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선택 합니다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단품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티켓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패키지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(Package)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쿠폰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9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항목의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품목 리스트 부분에 결과가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검색된 코드 정보 노출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8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영역에 해당 코드가 노출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이름 아이템 정보 예시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뽑기권의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경우 속성이 다른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리스트가 존재 하기 때문에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고유 속성별 인덱스 정보를 예시와 같이 출력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패키지의 경우 세부 항목들도 같이 노출합니다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67" name="직선 연결선 66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표 74"/>
          <p:cNvGraphicFramePr>
            <a:graphicFrameLocks noGrp="1"/>
          </p:cNvGraphicFramePr>
          <p:nvPr>
            <p:extLst/>
          </p:nvPr>
        </p:nvGraphicFramePr>
        <p:xfrm>
          <a:off x="1361447" y="2475408"/>
          <a:ext cx="6930223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147"/>
                <a:gridCol w="562438"/>
                <a:gridCol w="562438"/>
                <a:gridCol w="875131"/>
                <a:gridCol w="426346"/>
                <a:gridCol w="914400"/>
                <a:gridCol w="1026596"/>
                <a:gridCol w="499274"/>
                <a:gridCol w="920010"/>
                <a:gridCol w="499273"/>
                <a:gridCol w="3481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발신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까지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받기 상태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인벤토리</a:t>
                      </a:r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수령 날짜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획득 경로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미확인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이벤트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완료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직사각형 78"/>
          <p:cNvSpPr/>
          <p:nvPr/>
        </p:nvSpPr>
        <p:spPr>
          <a:xfrm>
            <a:off x="4289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직사각형 80"/>
          <p:cNvSpPr/>
          <p:nvPr/>
        </p:nvSpPr>
        <p:spPr>
          <a:xfrm>
            <a:off x="5111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직사각형 82"/>
          <p:cNvSpPr/>
          <p:nvPr/>
        </p:nvSpPr>
        <p:spPr>
          <a:xfrm>
            <a:off x="5861869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우편타입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290134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7908019" y="23073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525792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4935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401423" y="3364020"/>
            <a:ext cx="3774952" cy="101942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5595695" y="41161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600" y="341856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모서리가 둥근 직사각형 131"/>
          <p:cNvSpPr/>
          <p:nvPr/>
        </p:nvSpPr>
        <p:spPr>
          <a:xfrm>
            <a:off x="6297843" y="411610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401423" y="342281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/>
          </p:nvPr>
        </p:nvGraphicFramePr>
        <p:xfrm>
          <a:off x="4462600" y="3763856"/>
          <a:ext cx="3637384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169"/>
                <a:gridCol w="308921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5" name="타원 134"/>
          <p:cNvSpPr/>
          <p:nvPr/>
        </p:nvSpPr>
        <p:spPr>
          <a:xfrm>
            <a:off x="4338309" y="325386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050214" y="3780501"/>
            <a:ext cx="298052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394596" y="3596053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396414" y="4622029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8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561" y="471341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TextBox 159"/>
          <p:cNvSpPr txBox="1"/>
          <p:nvPr/>
        </p:nvSpPr>
        <p:spPr>
          <a:xfrm>
            <a:off x="4425307" y="473384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97055" y="5237155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4" name="표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54333"/>
              </p:ext>
            </p:extLst>
          </p:nvPr>
        </p:nvGraphicFramePr>
        <p:xfrm>
          <a:off x="4473558" y="5422436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5" name="직사각형 164"/>
          <p:cNvSpPr/>
          <p:nvPr/>
        </p:nvSpPr>
        <p:spPr>
          <a:xfrm>
            <a:off x="8332667" y="5402445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6" name="직선 연결선 165"/>
          <p:cNvCxnSpPr/>
          <p:nvPr/>
        </p:nvCxnSpPr>
        <p:spPr>
          <a:xfrm>
            <a:off x="4464872" y="5214715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직사각형 166"/>
          <p:cNvSpPr/>
          <p:nvPr/>
        </p:nvSpPr>
        <p:spPr>
          <a:xfrm>
            <a:off x="8333089" y="5404298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7" name="표 186"/>
          <p:cNvGraphicFramePr>
            <a:graphicFrameLocks noGrp="1"/>
          </p:cNvGraphicFramePr>
          <p:nvPr>
            <p:extLst/>
          </p:nvPr>
        </p:nvGraphicFramePr>
        <p:xfrm>
          <a:off x="4462954" y="4950172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8" name="직사각형 187"/>
          <p:cNvSpPr/>
          <p:nvPr/>
        </p:nvSpPr>
        <p:spPr>
          <a:xfrm>
            <a:off x="7807862" y="4976230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511914" y="4972224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91786" y="4972982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9" name="타원형 설명선 98"/>
          <p:cNvSpPr/>
          <p:nvPr/>
        </p:nvSpPr>
        <p:spPr>
          <a:xfrm>
            <a:off x="3499682" y="152818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42461" y="1927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1" name="타원형 설명선 100"/>
          <p:cNvSpPr/>
          <p:nvPr/>
        </p:nvSpPr>
        <p:spPr>
          <a:xfrm>
            <a:off x="4142643" y="21692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5737638" y="215420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479470" y="214917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타원형 설명선 103"/>
          <p:cNvSpPr/>
          <p:nvPr/>
        </p:nvSpPr>
        <p:spPr>
          <a:xfrm>
            <a:off x="7799227" y="2178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형 설명선 108"/>
          <p:cNvSpPr/>
          <p:nvPr/>
        </p:nvSpPr>
        <p:spPr>
          <a:xfrm>
            <a:off x="7858493" y="25610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0" name="타원 119"/>
          <p:cNvSpPr/>
          <p:nvPr/>
        </p:nvSpPr>
        <p:spPr>
          <a:xfrm>
            <a:off x="4338763" y="456136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타원형 설명선 120"/>
          <p:cNvSpPr/>
          <p:nvPr/>
        </p:nvSpPr>
        <p:spPr>
          <a:xfrm>
            <a:off x="4946009" y="48453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5" name="타원형 설명선 124"/>
          <p:cNvSpPr/>
          <p:nvPr/>
        </p:nvSpPr>
        <p:spPr>
          <a:xfrm>
            <a:off x="5987538" y="4779696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6" name="타원형 설명선 125"/>
          <p:cNvSpPr/>
          <p:nvPr/>
        </p:nvSpPr>
        <p:spPr>
          <a:xfrm>
            <a:off x="7480436" y="4781285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7" name="타원형 설명선 126"/>
          <p:cNvSpPr/>
          <p:nvPr/>
        </p:nvSpPr>
        <p:spPr>
          <a:xfrm>
            <a:off x="4176210" y="5464114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8" name="타원형 설명선 127"/>
          <p:cNvSpPr/>
          <p:nvPr/>
        </p:nvSpPr>
        <p:spPr>
          <a:xfrm>
            <a:off x="5572617" y="5453303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36587" y="127965"/>
            <a:ext cx="2569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6" name="오른쪽 중괄호 145"/>
          <p:cNvSpPr/>
          <p:nvPr/>
        </p:nvSpPr>
        <p:spPr>
          <a:xfrm flipH="1">
            <a:off x="1214756" y="2494978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타원 146"/>
          <p:cNvSpPr/>
          <p:nvPr/>
        </p:nvSpPr>
        <p:spPr>
          <a:xfrm>
            <a:off x="1013378" y="2825700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509683" y="3382531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1523148" y="489417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66" y="344161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모서리가 둥근 직사각형 181"/>
          <p:cNvSpPr/>
          <p:nvPr/>
        </p:nvSpPr>
        <p:spPr>
          <a:xfrm>
            <a:off x="2225296" y="489417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78884" y="3448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684833"/>
              </p:ext>
            </p:extLst>
          </p:nvPr>
        </p:nvGraphicFramePr>
        <p:xfrm>
          <a:off x="578865" y="3642752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5" name="타원 184"/>
          <p:cNvSpPr/>
          <p:nvPr/>
        </p:nvSpPr>
        <p:spPr>
          <a:xfrm>
            <a:off x="440877" y="334604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3172322" y="391666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157296" y="4154054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650807" y="3702374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1163196" y="3695237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1821655" y="4380416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1815115" y="4632623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166200" y="390869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타원형 설명선 122"/>
          <p:cNvSpPr/>
          <p:nvPr/>
        </p:nvSpPr>
        <p:spPr>
          <a:xfrm>
            <a:off x="1258806" y="364088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3" name="타원형 설명선 112"/>
          <p:cNvSpPr/>
          <p:nvPr/>
        </p:nvSpPr>
        <p:spPr>
          <a:xfrm>
            <a:off x="318430" y="4010881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타원형 설명선 113"/>
          <p:cNvSpPr/>
          <p:nvPr/>
        </p:nvSpPr>
        <p:spPr>
          <a:xfrm>
            <a:off x="318430" y="4372906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10" name="꺾인 연결선 109"/>
          <p:cNvCxnSpPr>
            <a:stCxn id="191" idx="2"/>
            <a:endCxn id="163" idx="1"/>
          </p:cNvCxnSpPr>
          <p:nvPr/>
        </p:nvCxnSpPr>
        <p:spPr>
          <a:xfrm rot="16200000" flipH="1">
            <a:off x="3368001" y="4308128"/>
            <a:ext cx="1496637" cy="561472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직사각형 19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직사각형 5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기록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분류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 케이스에 따른 분류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이벤토리로 이동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삭제 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만료 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92836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최근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일간의 삭제 기록 리스트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201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2051680" y="1905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4108019" y="29680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6238553" y="25407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23</a:t>
            </a:r>
            <a:endParaRPr lang="ko-KR" altLang="en-US" dirty="0"/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742705"/>
              </p:ext>
            </p:extLst>
          </p:nvPr>
        </p:nvGraphicFramePr>
        <p:xfrm>
          <a:off x="1074417" y="527901"/>
          <a:ext cx="10013096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965"/>
                <a:gridCol w="1433013"/>
                <a:gridCol w="896767"/>
                <a:gridCol w="6642351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배포일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문서버전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20160513_ver01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기본 초안 작성 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20160524_ver01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NOX 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운영툴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기획</a:t>
                      </a:r>
                      <a:r>
                        <a:rPr lang="ko-KR" altLang="en-US" sz="6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개발팀 논의 후 수정 및 내용 보강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20160728_ver01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구매 스킬 포인트 페이지 삭제</a:t>
                      </a:r>
                      <a:endParaRPr lang="en-US" altLang="ko-KR" sz="60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F.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회원 정보 관리 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&gt;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보유 스킬 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&gt;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클래스 스킬 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: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페이지 구성 수정 및 구매 스킬 포인트 내용 포함</a:t>
                      </a:r>
                      <a:endParaRPr lang="en-US" altLang="ko-KR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F.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회원 정보 관리 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&gt;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보유 스킬 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&gt;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수호자 </a:t>
                      </a:r>
                      <a:r>
                        <a:rPr lang="ko-KR" altLang="en-US" sz="8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패시브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스킬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: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페이지 추가</a:t>
                      </a:r>
                      <a:endParaRPr lang="en-US" altLang="ko-KR" sz="800" b="1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H. </a:t>
                      </a: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공지 관리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: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공지 명칭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웹 링크 주소 등록 추가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노출구간 설정 항목 관련 내용 변경</a:t>
                      </a:r>
                      <a:endParaRPr lang="ko-KR" altLang="en-US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5669" y="80323"/>
            <a:ext cx="80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</a:rPr>
              <a:t>History</a:t>
            </a:r>
            <a:endParaRPr lang="ko-KR" altLang="en-US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dirty="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삭제 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+30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까지 기록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21340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ko-KR" sz="5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ko-KR" alt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4229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+ 30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 까지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24</a:t>
            </a:r>
            <a:endParaRPr lang="ko-KR" altLang="en-US" dirty="0"/>
          </a:p>
        </p:txBody>
      </p:sp>
      <p:sp>
        <p:nvSpPr>
          <p:cNvPr id="68" name="타원형 설명선 67"/>
          <p:cNvSpPr/>
          <p:nvPr/>
        </p:nvSpPr>
        <p:spPr>
          <a:xfrm>
            <a:off x="6826078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7" name="직사각형 18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91" name="직사각형 19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2" name="직사각형 19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01" name="직사각형 2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206" name="모서리가 둥근 직사각형 20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1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TextBox 21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12" name="직선 연결선 21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22" name="직선 연결선 221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6587" y="127965"/>
            <a:ext cx="2852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81487"/>
              </p:ext>
            </p:extLst>
          </p:nvPr>
        </p:nvGraphicFramePr>
        <p:xfrm>
          <a:off x="8967216" y="389575"/>
          <a:ext cx="312754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지급 처리 시 우편함으로 발송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 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클래스 선택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인벤토리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선택 탭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전체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P.20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과 구성이 다릅니다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주의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!)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인벤토리에는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아이템만 지급 기능이 존재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사유 입력 체크 후 해당 항목을 삭제 처리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표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23085"/>
              </p:ext>
            </p:extLst>
          </p:nvPr>
        </p:nvGraphicFramePr>
        <p:xfrm>
          <a:off x="1383188" y="2478689"/>
          <a:ext cx="703530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인벤토리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입수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어설트블레이드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이모탈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아머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부츠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뽑기권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정수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네크로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0" name="직사각형 119"/>
          <p:cNvSpPr/>
          <p:nvPr/>
        </p:nvSpPr>
        <p:spPr>
          <a:xfrm>
            <a:off x="4373501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04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직사각형 124"/>
          <p:cNvSpPr/>
          <p:nvPr/>
        </p:nvSpPr>
        <p:spPr>
          <a:xfrm>
            <a:off x="5195307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310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" name="직사각형 126"/>
          <p:cNvSpPr/>
          <p:nvPr/>
        </p:nvSpPr>
        <p:spPr>
          <a:xfrm>
            <a:off x="5946018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전체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7374283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6609941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TextBox 129"/>
          <p:cNvSpPr txBox="1"/>
          <p:nvPr/>
        </p:nvSpPr>
        <p:spPr>
          <a:xfrm>
            <a:off x="5019838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직사각형 135"/>
          <p:cNvSpPr/>
          <p:nvPr/>
        </p:nvSpPr>
        <p:spPr>
          <a:xfrm>
            <a:off x="7932978" y="2312878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8631946" y="5405254"/>
            <a:ext cx="3560054" cy="94036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9803428" y="609357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0505576" y="609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631946" y="5464047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213316"/>
              </p:ext>
            </p:extLst>
          </p:nvPr>
        </p:nvGraphicFramePr>
        <p:xfrm>
          <a:off x="8693123" y="5805090"/>
          <a:ext cx="3430317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963"/>
                <a:gridCol w="291335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8568832" y="52950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280737" y="5821735"/>
            <a:ext cx="281085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5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625119" y="5637287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249436" y="5154659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TextBox 158"/>
          <p:cNvSpPr txBox="1"/>
          <p:nvPr/>
        </p:nvSpPr>
        <p:spPr>
          <a:xfrm>
            <a:off x="4278329" y="5209517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50077" y="5712826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3" name="표 1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21480"/>
              </p:ext>
            </p:extLst>
          </p:nvPr>
        </p:nvGraphicFramePr>
        <p:xfrm>
          <a:off x="4326580" y="5898107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/>
                        <a:t>버서커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이모탈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아머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1</a:t>
                      </a:r>
                      <a:r>
                        <a:rPr lang="ko-KR" altLang="en-US" sz="600" dirty="0" smtClean="0"/>
                        <a:t>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" name="직사각형 163"/>
          <p:cNvSpPr/>
          <p:nvPr/>
        </p:nvSpPr>
        <p:spPr>
          <a:xfrm>
            <a:off x="8185689" y="5878116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5" name="직선 연결선 164"/>
          <p:cNvCxnSpPr/>
          <p:nvPr/>
        </p:nvCxnSpPr>
        <p:spPr>
          <a:xfrm>
            <a:off x="4317894" y="5690386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직사각형 165"/>
          <p:cNvSpPr/>
          <p:nvPr/>
        </p:nvSpPr>
        <p:spPr>
          <a:xfrm>
            <a:off x="8186111" y="5879969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8" name="꺾인 연결선 167"/>
          <p:cNvCxnSpPr>
            <a:stCxn id="228" idx="4"/>
            <a:endCxn id="137" idx="0"/>
          </p:cNvCxnSpPr>
          <p:nvPr/>
        </p:nvCxnSpPr>
        <p:spPr>
          <a:xfrm rot="16200000" flipH="1">
            <a:off x="8321982" y="3315262"/>
            <a:ext cx="1425721" cy="275426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36" idx="0"/>
            <a:endCxn id="87" idx="0"/>
          </p:cNvCxnSpPr>
          <p:nvPr/>
        </p:nvCxnSpPr>
        <p:spPr>
          <a:xfrm rot="16200000" flipH="1" flipV="1">
            <a:off x="3986984" y="233018"/>
            <a:ext cx="2050911" cy="6210629"/>
          </a:xfrm>
          <a:prstGeom prst="bentConnector3">
            <a:avLst>
              <a:gd name="adj1" fmla="val -1114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표 170"/>
          <p:cNvGraphicFramePr>
            <a:graphicFrameLocks noGrp="1"/>
          </p:cNvGraphicFramePr>
          <p:nvPr>
            <p:extLst/>
          </p:nvPr>
        </p:nvGraphicFramePr>
        <p:xfrm>
          <a:off x="4326580" y="5425466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2" name="직사각형 171"/>
          <p:cNvSpPr/>
          <p:nvPr/>
        </p:nvSpPr>
        <p:spPr>
          <a:xfrm>
            <a:off x="7671488" y="5451524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375540" y="5447518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5825629" y="21914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타원 107"/>
          <p:cNvSpPr/>
          <p:nvPr/>
        </p:nvSpPr>
        <p:spPr>
          <a:xfrm>
            <a:off x="4178964" y="50821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오른쪽 중괄호 108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타원 109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1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25</a:t>
            </a:r>
            <a:endParaRPr lang="ko-KR" altLang="en-US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71215" y="4363789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1084680" y="587543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3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98" y="44228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모서리가 둥근 직사각형 101"/>
          <p:cNvSpPr/>
          <p:nvPr/>
        </p:nvSpPr>
        <p:spPr>
          <a:xfrm>
            <a:off x="1786828" y="587543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416" y="442972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12" name="표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9498"/>
              </p:ext>
            </p:extLst>
          </p:nvPr>
        </p:nvGraphicFramePr>
        <p:xfrm>
          <a:off x="140397" y="4624010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" name="타원 112"/>
          <p:cNvSpPr/>
          <p:nvPr/>
        </p:nvSpPr>
        <p:spPr>
          <a:xfrm>
            <a:off x="2409" y="432730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2733854" y="489792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718828" y="5135312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3212339" y="4683632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724728" y="4676495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1383187" y="5361674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1376647" y="5613881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2" name="꺾인 연결선 131"/>
          <p:cNvCxnSpPr>
            <a:stCxn id="116" idx="3"/>
            <a:endCxn id="162" idx="1"/>
          </p:cNvCxnSpPr>
          <p:nvPr/>
        </p:nvCxnSpPr>
        <p:spPr>
          <a:xfrm>
            <a:off x="3581891" y="4752718"/>
            <a:ext cx="668186" cy="106013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타원형 설명선 222"/>
          <p:cNvSpPr/>
          <p:nvPr/>
        </p:nvSpPr>
        <p:spPr>
          <a:xfrm>
            <a:off x="4178964" y="151084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4" name="표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45784"/>
              </p:ext>
            </p:extLst>
          </p:nvPr>
        </p:nvGraphicFramePr>
        <p:xfrm>
          <a:off x="9071704" y="4048544"/>
          <a:ext cx="2847082" cy="38157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72092"/>
                <a:gridCol w="653143"/>
                <a:gridCol w="755779"/>
                <a:gridCol w="66606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지급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아이템 복구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이벤트 지급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점검 보상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" name="TextBox 224"/>
          <p:cNvSpPr txBox="1"/>
          <p:nvPr/>
        </p:nvSpPr>
        <p:spPr>
          <a:xfrm>
            <a:off x="9107689" y="3870505"/>
            <a:ext cx="12105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지급 처리 </a:t>
            </a:r>
            <a:r>
              <a:rPr lang="ko-KR" altLang="en-US" sz="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스트링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코드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27732" y="488995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8" name="타원형 설명선 227"/>
          <p:cNvSpPr/>
          <p:nvPr/>
        </p:nvSpPr>
        <p:spPr>
          <a:xfrm>
            <a:off x="7571588" y="38148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97064" y="1921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4" name="타원형 설명선 233"/>
          <p:cNvSpPr/>
          <p:nvPr/>
        </p:nvSpPr>
        <p:spPr>
          <a:xfrm>
            <a:off x="1288103" y="16966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35" name="직선 연결선 234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1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76" name="직사각형 7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7" name="직사각형 7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9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인벤토리에 삭제된 항목의 복구 기능은 없습니다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 (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협의사항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삭제 기록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5157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오른쪽 중괄호 46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488676" y="2309238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아이템명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4924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직사각형 61"/>
          <p:cNvSpPr/>
          <p:nvPr/>
        </p:nvSpPr>
        <p:spPr>
          <a:xfrm>
            <a:off x="5746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5570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26</a:t>
            </a:r>
            <a:endParaRPr lang="ko-KR" altLang="en-US" dirty="0"/>
          </a:p>
        </p:txBody>
      </p:sp>
      <p:sp>
        <p:nvSpPr>
          <p:cNvPr id="115" name="직사각형 11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타원형 설명선 44"/>
          <p:cNvSpPr/>
          <p:nvPr/>
        </p:nvSpPr>
        <p:spPr>
          <a:xfrm>
            <a:off x="2011766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23" name="표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73406"/>
              </p:ext>
            </p:extLst>
          </p:nvPr>
        </p:nvGraphicFramePr>
        <p:xfrm>
          <a:off x="1383188" y="2478689"/>
          <a:ext cx="7035307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복구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1" name="직사각형 6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1" name="직선 연결선 8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7732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친구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친구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맺은 친구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친구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22264"/>
              </p:ext>
            </p:extLst>
          </p:nvPr>
        </p:nvGraphicFramePr>
        <p:xfrm>
          <a:off x="1320062" y="1943723"/>
          <a:ext cx="7065973" cy="961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355792"/>
                <a:gridCol w="1250302"/>
                <a:gridCol w="2023650"/>
                <a:gridCol w="202365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닉네임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7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맺은 날짜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삭제 여부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열정맨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189XJS9JSXN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199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뉴비걸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89AUV19VAJ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삭제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5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latin typeface="+mn-ea"/>
                          <a:ea typeface="+mn-ea"/>
                        </a:rPr>
                        <a:t>홍길동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7HVIAU8123K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등록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오른쪽 중괄호 38"/>
          <p:cNvSpPr/>
          <p:nvPr/>
        </p:nvSpPr>
        <p:spPr>
          <a:xfrm flipH="1">
            <a:off x="1189468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27</a:t>
            </a:r>
            <a:endParaRPr lang="ko-KR" altLang="en-US" dirty="0"/>
          </a:p>
        </p:txBody>
      </p:sp>
      <p:sp>
        <p:nvSpPr>
          <p:cNvPr id="93" name="타원형 설명선 92"/>
          <p:cNvSpPr/>
          <p:nvPr/>
        </p:nvSpPr>
        <p:spPr>
          <a:xfrm>
            <a:off x="4936816" y="15440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2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직사각형 4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6" name="직사각형 5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직사각형 84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24</a:t>
            </a:fld>
            <a:endParaRPr lang="ko-KR" altLang="en-US"/>
          </a:p>
        </p:txBody>
      </p:sp>
      <p:graphicFrame>
        <p:nvGraphicFramePr>
          <p:cNvPr id="46" name="표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57782"/>
              </p:ext>
            </p:extLst>
          </p:nvPr>
        </p:nvGraphicFramePr>
        <p:xfrm>
          <a:off x="1320062" y="1943723"/>
          <a:ext cx="705189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085204"/>
                <a:gridCol w="961053"/>
                <a:gridCol w="895739"/>
                <a:gridCol w="2380903"/>
                <a:gridCol w="131641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조력자 이름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등급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레벨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획득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소환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생성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일시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Code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포효하는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헤르케리움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100408001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파멸의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보이드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100508001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 gridSpan="6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엘베토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2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30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100208001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타원 47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타원형 설명선 97"/>
          <p:cNvSpPr/>
          <p:nvPr/>
        </p:nvSpPr>
        <p:spPr>
          <a:xfrm>
            <a:off x="5639819" y="15009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9" name="표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02209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조력자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조력자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오른쪽 중괄호 46"/>
          <p:cNvSpPr/>
          <p:nvPr/>
        </p:nvSpPr>
        <p:spPr>
          <a:xfrm flipH="1">
            <a:off x="1161475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236587" y="127965"/>
            <a:ext cx="1914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조력자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64263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 제재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82482" y="3060019"/>
            <a:ext cx="1574470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개별 제재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일괄 제재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직사각형 13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직사각형 13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37" name="직사각형 136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회원 제재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369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32118"/>
              </p:ext>
            </p:extLst>
          </p:nvPr>
        </p:nvGraphicFramePr>
        <p:xfrm>
          <a:off x="8967216" y="389575"/>
          <a:ext cx="312754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제재 관리 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항목의 제재 해제 기능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제재된 유저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제재 유저 리스트 중 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기본 노출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수준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07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30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영구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09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첨부 파일은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txt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파일을 첨부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D)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검색한 회원이 존재 하지 않는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출력되는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051511"/>
              </p:ext>
            </p:extLst>
          </p:nvPr>
        </p:nvGraphicFramePr>
        <p:xfrm>
          <a:off x="1219811" y="1465596"/>
          <a:ext cx="722500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59"/>
                <a:gridCol w="639519"/>
                <a:gridCol w="1060255"/>
                <a:gridCol w="795850"/>
                <a:gridCol w="1110343"/>
                <a:gridCol w="1884783"/>
                <a:gridCol w="893220"/>
                <a:gridCol w="534972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User ID Code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날짜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사유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우리동네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욕설 및 비방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07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192SJVNNDVK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음악대장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불법 프로그램 사용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09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 </a:t>
                      </a:r>
                    </a:p>
                  </a:txBody>
                  <a:tcPr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최근 리스트 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300(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기본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 - </a:t>
                      </a:r>
                      <a:endParaRPr lang="ko-KR" altLang="en-US" sz="6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6676527" y="13266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13136" y="1314975"/>
            <a:ext cx="775705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개별</a:t>
            </a:r>
            <a:r>
              <a:rPr lang="en-US" altLang="ko-KR" sz="600" dirty="0" smtClean="0">
                <a:solidFill>
                  <a:schemeClr val="bg1"/>
                </a:solidFill>
              </a:rPr>
              <a:t>/</a:t>
            </a:r>
            <a:r>
              <a:rPr lang="ko-KR" altLang="en-US" sz="600" smtClean="0">
                <a:solidFill>
                  <a:schemeClr val="bg1"/>
                </a:solidFill>
              </a:rPr>
              <a:t>일괄 제재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356780" y="1325496"/>
            <a:ext cx="1088031" cy="111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체크 항목 제재 해제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1199233" y="2438375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1290528" y="35377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244" y="25177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모서리가 둥근 직사각형 79"/>
          <p:cNvSpPr/>
          <p:nvPr/>
        </p:nvSpPr>
        <p:spPr>
          <a:xfrm>
            <a:off x="4177958" y="353160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99233" y="250509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08684"/>
              </p:ext>
            </p:extLst>
          </p:nvPr>
        </p:nvGraphicFramePr>
        <p:xfrm>
          <a:off x="1268415" y="2702417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1846785" y="313198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400504" y="2739555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766270" y="2735171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400685" y="2936224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762565" y="2936224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3" name="타원 92"/>
          <p:cNvSpPr/>
          <p:nvPr/>
        </p:nvSpPr>
        <p:spPr>
          <a:xfrm>
            <a:off x="1142134" y="239880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5085659" y="2438375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7" name="표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43854"/>
              </p:ext>
            </p:extLst>
          </p:nvPr>
        </p:nvGraphicFramePr>
        <p:xfrm>
          <a:off x="5214014" y="2702818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OurTown@gmail.com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우리동네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777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8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15,454,015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20" y="248905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직사각형 99"/>
          <p:cNvSpPr/>
          <p:nvPr/>
        </p:nvSpPr>
        <p:spPr>
          <a:xfrm>
            <a:off x="6527911" y="5210132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타원 102"/>
          <p:cNvSpPr/>
          <p:nvPr/>
        </p:nvSpPr>
        <p:spPr>
          <a:xfrm>
            <a:off x="5014047" y="240650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14682" y="2501553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242640" y="1314406"/>
            <a:ext cx="651966" cy="1275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906563" y="1324848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모서리가 둥근 직사각형 56"/>
          <p:cNvSpPr/>
          <p:nvPr/>
        </p:nvSpPr>
        <p:spPr>
          <a:xfrm>
            <a:off x="1211992" y="389527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직사각형 57"/>
          <p:cNvSpPr/>
          <p:nvPr/>
        </p:nvSpPr>
        <p:spPr>
          <a:xfrm>
            <a:off x="2274078" y="415124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360628" y="4150282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756864" y="415028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69300" y="393489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26" y="394562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/>
          </p:nvPr>
        </p:nvGraphicFramePr>
        <p:xfrm>
          <a:off x="1360628" y="436930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/>
                        <a:t>1111111111111111111111111</a:t>
                      </a:r>
                      <a:endParaRPr lang="ko-KR" altLang="en-US" sz="600" u="sng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4" name="모서리가 둥근 직사각형 63"/>
          <p:cNvSpPr/>
          <p:nvPr/>
        </p:nvSpPr>
        <p:spPr>
          <a:xfrm>
            <a:off x="2386621" y="543757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2664947" y="60464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367095" y="60464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26029" y="5764583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검색된 회원이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 70"/>
          <p:cNvSpPr/>
          <p:nvPr/>
        </p:nvSpPr>
        <p:spPr>
          <a:xfrm>
            <a:off x="2318496" y="536377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27" y="546475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1816" y="4554906"/>
            <a:ext cx="17059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검색 결과 항목을 클릭 하시면 선택 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75" name="타원형 설명선 74"/>
          <p:cNvSpPr/>
          <p:nvPr/>
        </p:nvSpPr>
        <p:spPr>
          <a:xfrm>
            <a:off x="174250" y="101782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1082239" y="1210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5" name="타원형 설명선 84"/>
          <p:cNvSpPr/>
          <p:nvPr/>
        </p:nvSpPr>
        <p:spPr>
          <a:xfrm>
            <a:off x="5107710" y="119009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6" name="오른쪽 중괄호 85"/>
          <p:cNvSpPr/>
          <p:nvPr/>
        </p:nvSpPr>
        <p:spPr>
          <a:xfrm flipH="1">
            <a:off x="1047505" y="1468665"/>
            <a:ext cx="151728" cy="7218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타원 86"/>
          <p:cNvSpPr/>
          <p:nvPr/>
        </p:nvSpPr>
        <p:spPr>
          <a:xfrm>
            <a:off x="930272" y="176506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8" name="타원형 설명선 87"/>
          <p:cNvSpPr/>
          <p:nvPr/>
        </p:nvSpPr>
        <p:spPr>
          <a:xfrm>
            <a:off x="7239488" y="11802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9" idx="2"/>
            <a:endCxn id="77" idx="0"/>
          </p:cNvCxnSpPr>
          <p:nvPr/>
        </p:nvCxnSpPr>
        <p:spPr>
          <a:xfrm rot="16200000" flipH="1">
            <a:off x="1811184" y="1214416"/>
            <a:ext cx="1013764" cy="1434154"/>
          </a:xfrm>
          <a:prstGeom prst="bentConnector3">
            <a:avLst>
              <a:gd name="adj1" fmla="val 88182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90" idx="3"/>
            <a:endCxn id="57" idx="3"/>
          </p:cNvCxnSpPr>
          <p:nvPr/>
        </p:nvCxnSpPr>
        <p:spPr>
          <a:xfrm flipH="1">
            <a:off x="4325077" y="2803571"/>
            <a:ext cx="78045" cy="1530836"/>
          </a:xfrm>
          <a:prstGeom prst="bentConnector3">
            <a:avLst>
              <a:gd name="adj1" fmla="val -292908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endCxn id="95" idx="0"/>
          </p:cNvCxnSpPr>
          <p:nvPr/>
        </p:nvCxnSpPr>
        <p:spPr>
          <a:xfrm>
            <a:off x="3099279" y="1716604"/>
            <a:ext cx="3822290" cy="72177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60" idx="2"/>
            <a:endCxn id="64" idx="0"/>
          </p:cNvCxnSpPr>
          <p:nvPr/>
        </p:nvCxnSpPr>
        <p:spPr>
          <a:xfrm rot="5400000">
            <a:off x="3094066" y="4551772"/>
            <a:ext cx="1132489" cy="639109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93596" y="5005715"/>
            <a:ext cx="1253869" cy="18466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&lt;&lt;</a:t>
            </a:r>
            <a:r>
              <a:rPr lang="ko-KR" altLang="en-US" sz="600" smtClean="0"/>
              <a:t>검색된 회원이 없을 경우</a:t>
            </a:r>
            <a:r>
              <a:rPr lang="en-US" altLang="ko-KR" sz="600" dirty="0" smtClean="0"/>
              <a:t>&gt;&gt;</a:t>
            </a:r>
            <a:endParaRPr lang="ko-KR" altLang="en-US" sz="600"/>
          </a:p>
        </p:txBody>
      </p:sp>
      <p:sp>
        <p:nvSpPr>
          <p:cNvPr id="104" name="타원형 설명선 103"/>
          <p:cNvSpPr/>
          <p:nvPr/>
        </p:nvSpPr>
        <p:spPr>
          <a:xfrm>
            <a:off x="1666728" y="404954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 108"/>
          <p:cNvSpPr/>
          <p:nvPr/>
        </p:nvSpPr>
        <p:spPr>
          <a:xfrm>
            <a:off x="1142133" y="383624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678821" y="132352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24" y="131440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직사각형 111"/>
          <p:cNvSpPr/>
          <p:nvPr/>
        </p:nvSpPr>
        <p:spPr>
          <a:xfrm>
            <a:off x="4500627" y="132715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630" y="131803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4325158" y="128839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9319468" y="3874323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9597794" y="448316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10299942" y="44831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758876" y="4201335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체크된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항목이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074" y="390150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모서리가 둥근 직사각형 119"/>
          <p:cNvSpPr/>
          <p:nvPr/>
        </p:nvSpPr>
        <p:spPr>
          <a:xfrm>
            <a:off x="9345808" y="491286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9624134" y="552169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10326282" y="552169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9630166" y="5245483"/>
            <a:ext cx="13917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체크한 항목의 제재를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해제 합니다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0414" y="494004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5" name="꺾인 연결선 124"/>
          <p:cNvCxnSpPr>
            <a:stCxn id="72" idx="3"/>
            <a:endCxn id="115" idx="1"/>
          </p:cNvCxnSpPr>
          <p:nvPr/>
        </p:nvCxnSpPr>
        <p:spPr>
          <a:xfrm>
            <a:off x="8444811" y="1381296"/>
            <a:ext cx="874657" cy="291888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72" idx="3"/>
            <a:endCxn id="120" idx="1"/>
          </p:cNvCxnSpPr>
          <p:nvPr/>
        </p:nvCxnSpPr>
        <p:spPr>
          <a:xfrm>
            <a:off x="8444811" y="1381296"/>
            <a:ext cx="900997" cy="395742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29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1889828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타원 128"/>
          <p:cNvSpPr/>
          <p:nvPr/>
        </p:nvSpPr>
        <p:spPr>
          <a:xfrm>
            <a:off x="2635021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타원 129"/>
          <p:cNvSpPr/>
          <p:nvPr/>
        </p:nvSpPr>
        <p:spPr>
          <a:xfrm>
            <a:off x="3340753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타원 130"/>
          <p:cNvSpPr/>
          <p:nvPr/>
        </p:nvSpPr>
        <p:spPr>
          <a:xfrm flipH="1" flipV="1">
            <a:off x="1913549" y="3375320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직사각형 14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9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023337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공지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직사각형 2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1" name="직사각형 2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95" name="직사각형 294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01" name="직사각형 3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공지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43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989226"/>
              </p:ext>
            </p:extLst>
          </p:nvPr>
        </p:nvGraphicFramePr>
        <p:xfrm>
          <a:off x="8967216" y="389575"/>
          <a:ext cx="312754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공지 글자 수 제한 </a:t>
                      </a: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130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자 이내로 협의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공지관리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공지 내용과 노출 시간의 구간 정보 보기 및 수정 가능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상태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가지 형태로 정보 노출이되며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노출 시간의 구간 정보와 오늘 날짜 정보의 비교 기준에 따라 분류 처리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관리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노출 구간을 추가하는 기능의 버튼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클릭한 항목의 하단으로 필드가 새로 생성이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strike="sng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strike="sng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 생성의 최대 가능 수는 </a:t>
                      </a:r>
                      <a:r>
                        <a:rPr lang="en-US" altLang="ko-KR" sz="600" b="0" strike="sng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20</a:t>
                      </a:r>
                      <a:r>
                        <a:rPr lang="ko-KR" altLang="en-US" sz="600" b="0" strike="sng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개로 제한 합니다</a:t>
                      </a:r>
                      <a:r>
                        <a:rPr lang="en-US" altLang="ko-KR" sz="600" b="0" strike="sng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노출 구간을 삭제하는 기능의 버튼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클릭한 항목의 필드가 삭제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명칭을 입력합니다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..&gt;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통합 배너 팝업에 공지 클릭 시 이동시킬 웹 링크 주소를 입력합니다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11139"/>
              </p:ext>
            </p:extLst>
          </p:nvPr>
        </p:nvGraphicFramePr>
        <p:xfrm>
          <a:off x="1222753" y="1478622"/>
          <a:ext cx="7220019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57"/>
                <a:gridCol w="1891862"/>
                <a:gridCol w="1174531"/>
                <a:gridCol w="1367741"/>
                <a:gridCol w="1367741"/>
                <a:gridCol w="95398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내용 및 관리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웹 링크 주소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sng" dirty="0" smtClean="0">
                          <a:solidFill>
                            <a:schemeClr val="tx1"/>
                          </a:solidFill>
                        </a:rPr>
                        <a:t>보기</a:t>
                      </a:r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예약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http://cafe.naver.com/sevenknights/14781622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김도성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공지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174250" y="12029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타원형 설명선 54"/>
          <p:cNvSpPr/>
          <p:nvPr/>
        </p:nvSpPr>
        <p:spPr>
          <a:xfrm>
            <a:off x="2643873" y="15894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5255056" y="158917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9" name="꺾인 연결선 58"/>
          <p:cNvCxnSpPr>
            <a:stCxn id="55" idx="6"/>
          </p:cNvCxnSpPr>
          <p:nvPr/>
        </p:nvCxnSpPr>
        <p:spPr>
          <a:xfrm>
            <a:off x="2816120" y="1671792"/>
            <a:ext cx="250990" cy="27202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형 설명선 59"/>
          <p:cNvSpPr/>
          <p:nvPr/>
        </p:nvSpPr>
        <p:spPr>
          <a:xfrm>
            <a:off x="7587913" y="1193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60" idx="4"/>
            <a:endCxn id="164" idx="6"/>
          </p:cNvCxnSpPr>
          <p:nvPr/>
        </p:nvCxnSpPr>
        <p:spPr>
          <a:xfrm rot="5400000">
            <a:off x="5278678" y="1194720"/>
            <a:ext cx="2232243" cy="255847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31</a:t>
            </a:r>
            <a:endParaRPr lang="ko-KR" altLang="en-US" dirty="0"/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806310" y="3241290"/>
            <a:ext cx="4256095" cy="310871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2130122" y="616832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4" y="326316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모서리가 둥근 직사각형 161"/>
          <p:cNvSpPr/>
          <p:nvPr/>
        </p:nvSpPr>
        <p:spPr>
          <a:xfrm>
            <a:off x="2832270" y="616832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56353" y="326316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4" name="타원 163"/>
          <p:cNvSpPr/>
          <p:nvPr/>
        </p:nvSpPr>
        <p:spPr>
          <a:xfrm>
            <a:off x="4943313" y="350772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49677"/>
              </p:ext>
            </p:extLst>
          </p:nvPr>
        </p:nvGraphicFramePr>
        <p:xfrm>
          <a:off x="1203518" y="3446876"/>
          <a:ext cx="356766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068"/>
                <a:gridCol w="2902592"/>
              </a:tblGrid>
              <a:tr h="2156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노출 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구간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82397"/>
              </p:ext>
            </p:extLst>
          </p:nvPr>
        </p:nvGraphicFramePr>
        <p:xfrm>
          <a:off x="1203518" y="4213746"/>
          <a:ext cx="3571336" cy="18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한국어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영어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일본어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중국어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기타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7" name="직사각형 166"/>
          <p:cNvSpPr/>
          <p:nvPr/>
        </p:nvSpPr>
        <p:spPr>
          <a:xfrm>
            <a:off x="1924243" y="352474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590" y="352123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직사각형 168"/>
          <p:cNvSpPr/>
          <p:nvPr/>
        </p:nvSpPr>
        <p:spPr>
          <a:xfrm>
            <a:off x="2645052" y="351983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TextBox 170"/>
          <p:cNvSpPr txBox="1"/>
          <p:nvPr/>
        </p:nvSpPr>
        <p:spPr>
          <a:xfrm>
            <a:off x="2981299" y="348553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5" name="직사각형 174"/>
          <p:cNvSpPr/>
          <p:nvPr/>
        </p:nvSpPr>
        <p:spPr>
          <a:xfrm>
            <a:off x="2842734" y="351884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직사각형 175"/>
          <p:cNvSpPr/>
          <p:nvPr/>
        </p:nvSpPr>
        <p:spPr>
          <a:xfrm>
            <a:off x="3152856" y="3522674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203" y="351916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" name="직사각형 177"/>
          <p:cNvSpPr/>
          <p:nvPr/>
        </p:nvSpPr>
        <p:spPr>
          <a:xfrm>
            <a:off x="3873665" y="351776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9" name="직사각형 178"/>
          <p:cNvSpPr/>
          <p:nvPr/>
        </p:nvSpPr>
        <p:spPr>
          <a:xfrm>
            <a:off x="4071347" y="351677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/>
          <p:cNvSpPr/>
          <p:nvPr/>
        </p:nvSpPr>
        <p:spPr>
          <a:xfrm>
            <a:off x="1924243" y="425565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64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179" y="3514760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794" y="3516772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4" name="직사각형 283"/>
          <p:cNvSpPr/>
          <p:nvPr/>
        </p:nvSpPr>
        <p:spPr>
          <a:xfrm>
            <a:off x="1927412" y="462652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927412" y="4980588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1919455" y="5364071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1927412" y="573380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8" name="타원형 설명선 287"/>
          <p:cNvSpPr/>
          <p:nvPr/>
        </p:nvSpPr>
        <p:spPr>
          <a:xfrm>
            <a:off x="4136680" y="334302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9" name="타원형 설명선 288"/>
          <p:cNvSpPr/>
          <p:nvPr/>
        </p:nvSpPr>
        <p:spPr>
          <a:xfrm>
            <a:off x="4500747" y="3343021"/>
            <a:ext cx="172247" cy="164706"/>
          </a:xfrm>
          <a:prstGeom prst="wedgeEllipseCallout">
            <a:avLst>
              <a:gd name="adj1" fmla="val -25125"/>
              <a:gd name="adj2" fmla="val 6948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311" name="표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507"/>
              </p:ext>
            </p:extLst>
          </p:nvPr>
        </p:nvGraphicFramePr>
        <p:xfrm>
          <a:off x="1199842" y="3999328"/>
          <a:ext cx="3571336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167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웹링크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주소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2" name="직사각형 311"/>
          <p:cNvSpPr/>
          <p:nvPr/>
        </p:nvSpPr>
        <p:spPr>
          <a:xfrm>
            <a:off x="1924243" y="4009256"/>
            <a:ext cx="2782739" cy="1539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웹 링크 주소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48" name="표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82964"/>
              </p:ext>
            </p:extLst>
          </p:nvPr>
        </p:nvGraphicFramePr>
        <p:xfrm>
          <a:off x="1199842" y="3765993"/>
          <a:ext cx="3571336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167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공지 명칭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1" name="타원형 설명선 250"/>
          <p:cNvSpPr/>
          <p:nvPr/>
        </p:nvSpPr>
        <p:spPr>
          <a:xfrm>
            <a:off x="3535088" y="390853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2" name="타원형 설명선 141"/>
          <p:cNvSpPr/>
          <p:nvPr/>
        </p:nvSpPr>
        <p:spPr>
          <a:xfrm>
            <a:off x="2670487" y="367847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53044" y="2546785"/>
            <a:ext cx="2233304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일괄 지급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삭제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54908" y="696815"/>
            <a:ext cx="55605" cy="52738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10513" y="637150"/>
            <a:ext cx="16594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 구조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C.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</a:t>
            </a:r>
            <a:endParaRPr lang="en-US" altLang="ko-K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587" y="127965"/>
            <a:ext cx="7409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4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직사각형 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직사각형 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7" name="직사각형 9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48044"/>
              </p:ext>
            </p:extLst>
          </p:nvPr>
        </p:nvGraphicFramePr>
        <p:xfrm>
          <a:off x="8967216" y="389575"/>
          <a:ext cx="3127545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 선택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대상자 직접입력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닉네임을 입력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명에서 최대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명까지 입력이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처리항목의 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시 품목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위치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지급은 우편함으로만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설정화면에서 입력한 항목이 반영되고 하단의 로그 리스트에 등록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직접 입력 처리의 대상자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엑셀로 대상자를 등록 할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링크 클릭 시 윈도우 탐색창 실행 후 엑셀 파일 다운로드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뒷장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3)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입력한 대상자 정보 표기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03" name="표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2439"/>
              </p:ext>
            </p:extLst>
          </p:nvPr>
        </p:nvGraphicFramePr>
        <p:xfrm>
          <a:off x="1320064" y="4901020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565358"/>
                <a:gridCol w="739228"/>
                <a:gridCol w="1109205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/>
                        <a:t>점검지연으로 인한 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u="none" dirty="0" smtClean="0"/>
                        <a:t>VVIP </a:t>
                      </a:r>
                      <a:r>
                        <a:rPr lang="ko-KR" altLang="en-US" sz="600" u="none" dirty="0" smtClean="0"/>
                        <a:t>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골드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5" name="TextBox 124"/>
          <p:cNvSpPr txBox="1"/>
          <p:nvPr/>
        </p:nvSpPr>
        <p:spPr>
          <a:xfrm>
            <a:off x="5863496" y="4450248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8553751" y="5078042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00" y="514697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8562190" y="5189859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739140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9775515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8739140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775515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8739140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9775515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8739140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9775515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8739140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9775515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9437311" y="64296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7195245" y="4756760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7988129" y="475979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5612106" y="47623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109" y="47532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6264801" y="4737625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3" name="직사각형 112"/>
          <p:cNvSpPr/>
          <p:nvPr/>
        </p:nvSpPr>
        <p:spPr>
          <a:xfrm>
            <a:off x="6433912" y="47660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915" y="47568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타원형 설명선 115"/>
          <p:cNvSpPr/>
          <p:nvPr/>
        </p:nvSpPr>
        <p:spPr>
          <a:xfrm>
            <a:off x="165293" y="144476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7" name="타원형 설명선 116"/>
          <p:cNvSpPr/>
          <p:nvPr/>
        </p:nvSpPr>
        <p:spPr>
          <a:xfrm>
            <a:off x="1125411" y="124963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타원형 설명선 139"/>
          <p:cNvSpPr/>
          <p:nvPr/>
        </p:nvSpPr>
        <p:spPr>
          <a:xfrm>
            <a:off x="5998950" y="49785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2" name="타원형 설명선 151"/>
          <p:cNvSpPr/>
          <p:nvPr/>
        </p:nvSpPr>
        <p:spPr>
          <a:xfrm>
            <a:off x="1620721" y="534442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54" name="꺾인 연결선 153"/>
          <p:cNvCxnSpPr>
            <a:stCxn id="140" idx="4"/>
            <a:endCxn id="136" idx="1"/>
          </p:cNvCxnSpPr>
          <p:nvPr/>
        </p:nvCxnSpPr>
        <p:spPr>
          <a:xfrm rot="16200000" flipH="1">
            <a:off x="6962020" y="4266286"/>
            <a:ext cx="714785" cy="246867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타원 155"/>
          <p:cNvSpPr/>
          <p:nvPr/>
        </p:nvSpPr>
        <p:spPr>
          <a:xfrm>
            <a:off x="8486356" y="502515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8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33</a:t>
            </a:r>
            <a:endParaRPr lang="ko-KR" altLang="en-US" dirty="0"/>
          </a:p>
        </p:txBody>
      </p:sp>
      <p:graphicFrame>
        <p:nvGraphicFramePr>
          <p:cNvPr id="105" name="표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49060"/>
              </p:ext>
            </p:extLst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(</a:t>
                      </a:r>
                      <a:r>
                        <a:rPr lang="ko-KR" altLang="en-US" sz="600" smtClean="0"/>
                        <a:t>인벤토리로 지급 불가</a:t>
                      </a:r>
                      <a:r>
                        <a:rPr lang="en-US" altLang="ko-KR" sz="600" dirty="0" smtClean="0"/>
                        <a:t>)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젬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열쇠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트로피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9" name="직사각형 118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타원형 설명선 187"/>
          <p:cNvSpPr/>
          <p:nvPr/>
        </p:nvSpPr>
        <p:spPr>
          <a:xfrm>
            <a:off x="1805410" y="15847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9" name="타원형 설명선 188"/>
          <p:cNvSpPr/>
          <p:nvPr/>
        </p:nvSpPr>
        <p:spPr>
          <a:xfrm>
            <a:off x="6293452" y="29400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0" name="타원형 설명선 189"/>
          <p:cNvSpPr/>
          <p:nvPr/>
        </p:nvSpPr>
        <p:spPr>
          <a:xfrm>
            <a:off x="4219063" y="29860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1" name="타원형 설명선 190"/>
          <p:cNvSpPr/>
          <p:nvPr/>
        </p:nvSpPr>
        <p:spPr>
          <a:xfrm>
            <a:off x="7572002" y="371082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직사각형 80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직사각형 8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삭제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일괄 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삭제의 </a:t>
                      </a:r>
                      <a:r>
                        <a:rPr lang="ko-KR" altLang="en-US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위치는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우편함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인벤토리 사용 유지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협의사항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위치 선택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삭제의 위치를 선택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표 111"/>
          <p:cNvGraphicFramePr>
            <a:graphicFrameLocks noGrp="1"/>
          </p:cNvGraphicFramePr>
          <p:nvPr>
            <p:extLst/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 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b="1" u="none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선수카드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  </a:t>
                      </a:r>
                      <a:r>
                        <a:rPr lang="ko-KR" altLang="en-US" sz="600" smtClean="0"/>
                        <a:t>○ 인벤토리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스타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마일리지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친구포인트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" name="직사각형 112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2027011" y="12098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6495400" y="29922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34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/>
          </p:nvPr>
        </p:nvGraphicFramePr>
        <p:xfrm>
          <a:off x="1344499" y="4895143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677555"/>
                <a:gridCol w="751715"/>
                <a:gridCol w="984521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6" name="직사각형 165"/>
          <p:cNvSpPr/>
          <p:nvPr/>
        </p:nvSpPr>
        <p:spPr>
          <a:xfrm>
            <a:off x="7221815" y="4741466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8014699" y="474450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638676" y="474707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679" y="473796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" name="TextBox 169"/>
          <p:cNvSpPr txBox="1"/>
          <p:nvPr/>
        </p:nvSpPr>
        <p:spPr>
          <a:xfrm>
            <a:off x="6291371" y="472233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1" name="직사각형 170"/>
          <p:cNvSpPr/>
          <p:nvPr/>
        </p:nvSpPr>
        <p:spPr>
          <a:xfrm>
            <a:off x="6460482" y="475070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485" y="474159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직사각형 172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7688551" y="5005655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698" y="509703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TextBox 181"/>
          <p:cNvSpPr txBox="1"/>
          <p:nvPr/>
        </p:nvSpPr>
        <p:spPr>
          <a:xfrm>
            <a:off x="7717444" y="511747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689192" y="5620781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95020"/>
              </p:ext>
            </p:extLst>
          </p:nvPr>
        </p:nvGraphicFramePr>
        <p:xfrm>
          <a:off x="7765695" y="5806062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 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5" name="직사각형 184"/>
          <p:cNvSpPr/>
          <p:nvPr/>
        </p:nvSpPr>
        <p:spPr>
          <a:xfrm>
            <a:off x="11624804" y="5786071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86" name="직선 연결선 185"/>
          <p:cNvCxnSpPr/>
          <p:nvPr/>
        </p:nvCxnSpPr>
        <p:spPr>
          <a:xfrm>
            <a:off x="7757009" y="5598341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직사각형 186"/>
          <p:cNvSpPr/>
          <p:nvPr/>
        </p:nvSpPr>
        <p:spPr>
          <a:xfrm>
            <a:off x="11625226" y="5787924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8" name="표 187"/>
          <p:cNvGraphicFramePr>
            <a:graphicFrameLocks noGrp="1"/>
          </p:cNvGraphicFramePr>
          <p:nvPr>
            <p:extLst/>
          </p:nvPr>
        </p:nvGraphicFramePr>
        <p:xfrm>
          <a:off x="7755091" y="5333798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직사각형 188"/>
          <p:cNvSpPr/>
          <p:nvPr/>
        </p:nvSpPr>
        <p:spPr>
          <a:xfrm>
            <a:off x="11099999" y="5359856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8804051" y="5355850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7783923" y="5356608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2" name="타원 191"/>
          <p:cNvSpPr/>
          <p:nvPr/>
        </p:nvSpPr>
        <p:spPr>
          <a:xfrm>
            <a:off x="7642782" y="493330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3" name="타원형 설명선 192"/>
          <p:cNvSpPr/>
          <p:nvPr/>
        </p:nvSpPr>
        <p:spPr>
          <a:xfrm>
            <a:off x="8259443" y="52470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811740" y="2546785"/>
            <a:ext cx="191591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이벤트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직사각형 6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3" name="직사각형 7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이벤트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67755"/>
              </p:ext>
            </p:extLst>
          </p:nvPr>
        </p:nvGraphicFramePr>
        <p:xfrm>
          <a:off x="8967216" y="389575"/>
          <a:ext cx="31275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관리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이벤트 기간에 따라 상태 정보 값이 표기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내용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790844"/>
              </p:ext>
            </p:extLst>
          </p:nvPr>
        </p:nvGraphicFramePr>
        <p:xfrm>
          <a:off x="1222754" y="1478622"/>
          <a:ext cx="7221761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296"/>
                <a:gridCol w="533400"/>
                <a:gridCol w="476250"/>
                <a:gridCol w="1473200"/>
                <a:gridCol w="787400"/>
                <a:gridCol w="793750"/>
                <a:gridCol w="869950"/>
                <a:gridCol w="406400"/>
                <a:gridCol w="275033"/>
                <a:gridCol w="652068"/>
                <a:gridCol w="317500"/>
                <a:gridCol w="31651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상태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1"/>
                          </a:solidFill>
                        </a:rPr>
                        <a:t>인게임 메시지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배너 이미지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팝업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tx1"/>
                          </a:solidFill>
                        </a:rPr>
                        <a:t>표시순서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예정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년에 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번 드리는 </a:t>
                      </a: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대박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이벤트 입니다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~~~~</a:t>
                      </a: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http://static.nox.com/www/u/2017/0718/eventbanner_20170718.gif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http://static.nox.com/www/u/2017/0718/eventImage_20170718.gif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http://static.nox.com/www/u/2017/0715/eventbanner_20170715.gif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http://static.nox.com/www/u/2017/0715/eventImage_20170715.gif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푸쉬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오전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err="1" smtClean="0">
                          <a:solidFill>
                            <a:schemeClr val="tx1"/>
                          </a:solidFill>
                        </a:rPr>
                        <a:t>아이템명</a:t>
                      </a: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아이템코드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중</a:t>
                      </a:r>
                    </a:p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푸쉬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오후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이벤트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1225639" y="3084502"/>
            <a:ext cx="4256095" cy="220698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2716972" y="509899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144" y="317781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모서리가 둥근 직사각형 86"/>
          <p:cNvSpPr/>
          <p:nvPr/>
        </p:nvSpPr>
        <p:spPr>
          <a:xfrm>
            <a:off x="3419120" y="509898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14420" y="3201717"/>
            <a:ext cx="9444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등록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9" name="표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06148"/>
              </p:ext>
            </p:extLst>
          </p:nvPr>
        </p:nvGraphicFramePr>
        <p:xfrm>
          <a:off x="1225640" y="3410066"/>
          <a:ext cx="4084882" cy="1647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071"/>
                <a:gridCol w="702944"/>
                <a:gridCol w="970461"/>
                <a:gridCol w="836703"/>
                <a:gridCol w="836703"/>
              </a:tblGrid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메시지 타입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표시순서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웹 링크 주소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배너 이미지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팝업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직사각형 89"/>
          <p:cNvSpPr/>
          <p:nvPr/>
        </p:nvSpPr>
        <p:spPr>
          <a:xfrm>
            <a:off x="2008597" y="3976399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b="1" dirty="0">
                <a:solidFill>
                  <a:schemeClr val="tx1"/>
                </a:solidFill>
              </a:rPr>
              <a:t> </a:t>
            </a:r>
            <a:r>
              <a:rPr lang="en-US" altLang="ko-KR" sz="500" b="1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ko-KR" altLang="en-US" sz="500" b="1" smtClean="0">
                <a:solidFill>
                  <a:schemeClr val="tx1"/>
                </a:solidFill>
              </a:rPr>
              <a:t>▼</a:t>
            </a:r>
            <a:endParaRPr lang="ko-KR" altLang="en-US" sz="5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008597" y="472749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944" y="472398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직사각형 97"/>
          <p:cNvSpPr/>
          <p:nvPr/>
        </p:nvSpPr>
        <p:spPr>
          <a:xfrm>
            <a:off x="2729406" y="472257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3065653" y="468828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00" name="직사각형 99"/>
          <p:cNvSpPr/>
          <p:nvPr/>
        </p:nvSpPr>
        <p:spPr>
          <a:xfrm>
            <a:off x="2927088" y="472158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3237210" y="472541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557" y="4721909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직사각형 107"/>
          <p:cNvSpPr/>
          <p:nvPr/>
        </p:nvSpPr>
        <p:spPr>
          <a:xfrm>
            <a:off x="3958019" y="472050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직사각형 126"/>
          <p:cNvSpPr/>
          <p:nvPr/>
        </p:nvSpPr>
        <p:spPr>
          <a:xfrm>
            <a:off x="4155701" y="471951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직사각형 127"/>
          <p:cNvSpPr/>
          <p:nvPr/>
        </p:nvSpPr>
        <p:spPr>
          <a:xfrm>
            <a:off x="2006584" y="3432456"/>
            <a:ext cx="27875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년에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번 드리는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대박</a:t>
            </a:r>
            <a:r>
              <a:rPr lang="ko-KR" altLang="en-US" sz="600" b="1" dirty="0" smtClean="0">
                <a:solidFill>
                  <a:schemeClr val="tx1"/>
                </a:solidFill>
              </a:rPr>
              <a:t> 이벤트 입니다</a:t>
            </a:r>
            <a:r>
              <a:rPr lang="en-US" altLang="ko-KR" sz="600" b="1" dirty="0" smtClean="0">
                <a:solidFill>
                  <a:schemeClr val="tx1"/>
                </a:solidFill>
              </a:rPr>
              <a:t>~~~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625235" y="5098989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44129"/>
              </p:ext>
            </p:extLst>
          </p:nvPr>
        </p:nvGraphicFramePr>
        <p:xfrm>
          <a:off x="4695024" y="5348874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1" name="직사각형 130"/>
          <p:cNvSpPr/>
          <p:nvPr/>
        </p:nvSpPr>
        <p:spPr>
          <a:xfrm>
            <a:off x="8039932" y="5374932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625876" y="5657156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70730"/>
              </p:ext>
            </p:extLst>
          </p:nvPr>
        </p:nvGraphicFramePr>
        <p:xfrm>
          <a:off x="4702379" y="5842437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baseline="0" dirty="0" smtClean="0"/>
                        <a:t> 성 무기 </a:t>
                      </a:r>
                      <a:r>
                        <a:rPr lang="ko-KR" altLang="en-US" sz="600" baseline="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5" name="직사각형 134"/>
          <p:cNvSpPr/>
          <p:nvPr/>
        </p:nvSpPr>
        <p:spPr>
          <a:xfrm>
            <a:off x="8561488" y="5822446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6" name="직선 연결선 135"/>
          <p:cNvCxnSpPr/>
          <p:nvPr/>
        </p:nvCxnSpPr>
        <p:spPr>
          <a:xfrm>
            <a:off x="4693693" y="5634716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직사각형 136"/>
          <p:cNvSpPr/>
          <p:nvPr/>
        </p:nvSpPr>
        <p:spPr>
          <a:xfrm>
            <a:off x="8561910" y="5824299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5743984" y="5370926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633049" y="514797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3315099" y="4891501"/>
            <a:ext cx="592377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아이템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008598" y="4894010"/>
            <a:ext cx="128660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196925" y="4890276"/>
            <a:ext cx="6039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7476" y="4876293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/>
              <a:t>수량</a:t>
            </a:r>
            <a:endParaRPr lang="ko-KR" altLang="en-US" sz="600" dirty="0"/>
          </a:p>
        </p:txBody>
      </p:sp>
      <p:sp>
        <p:nvSpPr>
          <p:cNvPr id="57" name="타원형 설명선 56"/>
          <p:cNvSpPr/>
          <p:nvPr/>
        </p:nvSpPr>
        <p:spPr>
          <a:xfrm>
            <a:off x="150463" y="16029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7645203" y="120435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타원형 설명선 58"/>
          <p:cNvSpPr/>
          <p:nvPr/>
        </p:nvSpPr>
        <p:spPr>
          <a:xfrm>
            <a:off x="2936386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타원형 설명선 59"/>
          <p:cNvSpPr/>
          <p:nvPr/>
        </p:nvSpPr>
        <p:spPr>
          <a:xfrm>
            <a:off x="2135349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59" idx="4"/>
            <a:endCxn id="76" idx="0"/>
          </p:cNvCxnSpPr>
          <p:nvPr/>
        </p:nvCxnSpPr>
        <p:spPr>
          <a:xfrm rot="16200000" flipH="1">
            <a:off x="2488522" y="2219337"/>
            <a:ext cx="1399152" cy="331177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타원 61"/>
          <p:cNvSpPr/>
          <p:nvPr/>
        </p:nvSpPr>
        <p:spPr>
          <a:xfrm>
            <a:off x="1142134" y="302871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3" name="꺾인 연결선 62"/>
          <p:cNvCxnSpPr>
            <a:stCxn id="75" idx="3"/>
            <a:endCxn id="76" idx="3"/>
          </p:cNvCxnSpPr>
          <p:nvPr/>
        </p:nvCxnSpPr>
        <p:spPr>
          <a:xfrm flipH="1">
            <a:off x="5481734" y="1383203"/>
            <a:ext cx="2961039" cy="2804790"/>
          </a:xfrm>
          <a:prstGeom prst="bentConnector3">
            <a:avLst>
              <a:gd name="adj1" fmla="val -772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stCxn id="140" idx="2"/>
            <a:endCxn id="133" idx="1"/>
          </p:cNvCxnSpPr>
          <p:nvPr/>
        </p:nvCxnSpPr>
        <p:spPr>
          <a:xfrm rot="16200000" flipH="1">
            <a:off x="3754827" y="4886134"/>
            <a:ext cx="727511" cy="1014588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36</a:t>
            </a:r>
            <a:endParaRPr lang="ko-KR" altLang="en-US" dirty="0"/>
          </a:p>
        </p:txBody>
      </p:sp>
      <p:sp>
        <p:nvSpPr>
          <p:cNvPr id="70" name="직사각형 69"/>
          <p:cNvSpPr/>
          <p:nvPr/>
        </p:nvSpPr>
        <p:spPr>
          <a:xfrm>
            <a:off x="2732476" y="3610026"/>
            <a:ext cx="2242874" cy="1413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735120" y="3796433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001857" y="4156132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600" dirty="0">
                <a:solidFill>
                  <a:schemeClr val="tx1"/>
                </a:solidFill>
              </a:rPr>
              <a:t>http://cafe.naver.com/sevenknights/14781622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2008598" y="4518545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>
                <a:solidFill>
                  <a:schemeClr val="tx1"/>
                </a:solidFill>
              </a:rPr>
              <a:t>http://</a:t>
            </a:r>
            <a:r>
              <a:rPr lang="en-US" altLang="ko-KR" sz="600" dirty="0" smtClean="0">
                <a:solidFill>
                  <a:schemeClr val="tx1"/>
                </a:solidFill>
              </a:rPr>
              <a:t>static.nox.com/www/u/2017/0718/eventImage_20170718.gif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001857" y="4355926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>
                <a:solidFill>
                  <a:schemeClr val="tx1"/>
                </a:solidFill>
              </a:rPr>
              <a:t>http://</a:t>
            </a:r>
            <a:r>
              <a:rPr lang="en-US" altLang="ko-KR" sz="600" dirty="0" smtClean="0">
                <a:solidFill>
                  <a:schemeClr val="tx1"/>
                </a:solidFill>
              </a:rPr>
              <a:t>static.nox.com/www/u/2017/0718/eventbanner_20170718.gif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2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59221" y="2546785"/>
            <a:ext cx="162095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계정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이동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직사각형 7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직사각형 7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</p:txBody>
      </p:sp>
      <p:sp>
        <p:nvSpPr>
          <p:cNvPr id="99" name="직사각형 9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계정 이동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142134" y="1064340"/>
            <a:ext cx="193033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정보 이동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서로 다른 계정과 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1:1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 이동합니다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26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2782"/>
              </p:ext>
            </p:extLst>
          </p:nvPr>
        </p:nvGraphicFramePr>
        <p:xfrm>
          <a:off x="8967216" y="389575"/>
          <a:ext cx="312754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 교환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교환하기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정보 이동합니다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Guest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상세 정보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표 45"/>
          <p:cNvGraphicFramePr>
            <a:graphicFrameLocks noGrp="1"/>
          </p:cNvGraphicFramePr>
          <p:nvPr>
            <p:extLst/>
          </p:nvPr>
        </p:nvGraphicFramePr>
        <p:xfrm>
          <a:off x="1222754" y="1315975"/>
          <a:ext cx="7068588" cy="253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5107"/>
                <a:gridCol w="2350513"/>
                <a:gridCol w="757325"/>
                <a:gridCol w="2367342"/>
                <a:gridCol w="858301"/>
              </a:tblGrid>
              <a:tr h="2538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모서리가 둥근 직사각형 46"/>
          <p:cNvSpPr/>
          <p:nvPr/>
        </p:nvSpPr>
        <p:spPr>
          <a:xfrm>
            <a:off x="7504980" y="1374476"/>
            <a:ext cx="725906" cy="136800"/>
          </a:xfrm>
          <a:prstGeom prst="roundRect">
            <a:avLst>
              <a:gd name="adj" fmla="val 4947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이동하기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3660553" y="1376594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016804" y="1376594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767594" y="1383151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5123845" y="1383151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26148"/>
              </p:ext>
            </p:extLst>
          </p:nvPr>
        </p:nvGraphicFramePr>
        <p:xfrm>
          <a:off x="1248092" y="2043806"/>
          <a:ext cx="704325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5553"/>
                <a:gridCol w="1237706"/>
                <a:gridCol w="1923085"/>
                <a:gridCol w="1583453"/>
                <a:gridCol w="158345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처리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baseline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김택훈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YYYY-MM-DD</a:t>
                      </a:r>
                      <a:r>
                        <a:rPr lang="en-US" altLang="ko-KR" sz="600" u="none" baseline="0" dirty="0" smtClean="0"/>
                        <a:t> 00:00:00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Change@gmail.com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4861673" y="189582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6" y="188670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5514368" y="187107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9" name="직사각형 68"/>
          <p:cNvSpPr/>
          <p:nvPr/>
        </p:nvSpPr>
        <p:spPr>
          <a:xfrm>
            <a:off x="5683479" y="189945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482" y="189033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7921790" y="188755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401197" y="1884247"/>
            <a:ext cx="701823" cy="1093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Guest ID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151826" y="1885772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1286157" y="301584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/>
          <p:cNvSpPr/>
          <p:nvPr/>
        </p:nvSpPr>
        <p:spPr>
          <a:xfrm>
            <a:off x="2348243" y="327181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700" dirty="0"/>
              <a:t>Guest1SVJSDFU1</a:t>
            </a:r>
            <a:endParaRPr lang="ko-KR" altLang="en-US" sz="700" dirty="0"/>
          </a:p>
        </p:txBody>
      </p:sp>
      <p:sp>
        <p:nvSpPr>
          <p:cNvPr id="83" name="직사각형 82"/>
          <p:cNvSpPr/>
          <p:nvPr/>
        </p:nvSpPr>
        <p:spPr>
          <a:xfrm>
            <a:off x="1386261" y="3279076"/>
            <a:ext cx="942089" cy="15605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Guest ID</a:t>
            </a:r>
            <a:r>
              <a:rPr lang="ko-KR" altLang="en-US" sz="600" dirty="0" smtClean="0">
                <a:solidFill>
                  <a:schemeClr val="tx1"/>
                </a:solidFill>
              </a:rPr>
              <a:t>    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831029" y="327085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343465" y="3055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291" y="306619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7" name="표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06750"/>
              </p:ext>
            </p:extLst>
          </p:nvPr>
        </p:nvGraphicFramePr>
        <p:xfrm>
          <a:off x="1434793" y="348987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707502" y="3675476"/>
            <a:ext cx="27016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검색 결과 항목은 </a:t>
            </a:r>
            <a:r>
              <a:rPr lang="en-US" altLang="ko-KR" sz="600" dirty="0">
                <a:latin typeface="+mn-ea"/>
              </a:rPr>
              <a:t>Unique User ID Code</a:t>
            </a:r>
            <a:r>
              <a:rPr lang="ko-KR" altLang="en-US" sz="600" dirty="0" smtClean="0"/>
              <a:t> 며</a:t>
            </a:r>
            <a:r>
              <a:rPr lang="en-US" altLang="ko-KR" sz="600" dirty="0" smtClean="0"/>
              <a:t>, </a:t>
            </a:r>
            <a:r>
              <a:rPr lang="ko-KR" altLang="en-US" sz="600" dirty="0" smtClean="0"/>
              <a:t>클릭 하시면 선택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14" name="직사각형 13"/>
          <p:cNvSpPr/>
          <p:nvPr/>
        </p:nvSpPr>
        <p:spPr>
          <a:xfrm>
            <a:off x="1233974" y="1716406"/>
            <a:ext cx="7059181" cy="3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형 설명선 97"/>
          <p:cNvSpPr/>
          <p:nvPr/>
        </p:nvSpPr>
        <p:spPr>
          <a:xfrm>
            <a:off x="179080" y="1803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 99"/>
          <p:cNvSpPr/>
          <p:nvPr/>
        </p:nvSpPr>
        <p:spPr>
          <a:xfrm>
            <a:off x="1214014" y="29243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3599228" y="12484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707138" y="12670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8805811" y="3468249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9419418" y="401378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029616" y="3769763"/>
            <a:ext cx="14285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계정으로 이동하시겠습니까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417" y="349543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타원형 설명선 110"/>
          <p:cNvSpPr/>
          <p:nvPr/>
        </p:nvSpPr>
        <p:spPr>
          <a:xfrm>
            <a:off x="7449898" y="1256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8834261" y="4481792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9447868" y="502732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322164" y="4773170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867" y="4508975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7" name="꺾인 연결선 116"/>
          <p:cNvCxnSpPr>
            <a:stCxn id="48" idx="2"/>
            <a:endCxn id="81" idx="0"/>
          </p:cNvCxnSpPr>
          <p:nvPr/>
        </p:nvCxnSpPr>
        <p:spPr>
          <a:xfrm rot="5400000">
            <a:off x="2651893" y="1704202"/>
            <a:ext cx="1502450" cy="1120835"/>
          </a:xfrm>
          <a:prstGeom prst="bentConnector3">
            <a:avLst>
              <a:gd name="adj1" fmla="val 8211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꺾인 연결선 118"/>
          <p:cNvCxnSpPr>
            <a:stCxn id="55" idx="2"/>
            <a:endCxn id="81" idx="0"/>
          </p:cNvCxnSpPr>
          <p:nvPr/>
        </p:nvCxnSpPr>
        <p:spPr>
          <a:xfrm rot="5400000">
            <a:off x="4208692" y="153959"/>
            <a:ext cx="1495893" cy="4227876"/>
          </a:xfrm>
          <a:prstGeom prst="bentConnector3">
            <a:avLst>
              <a:gd name="adj1" fmla="val 8750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타원형 설명선 127"/>
          <p:cNvSpPr/>
          <p:nvPr/>
        </p:nvSpPr>
        <p:spPr>
          <a:xfrm>
            <a:off x="1298775" y="320620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9" name="꺾인 연결선 128"/>
          <p:cNvCxnSpPr>
            <a:endCxn id="127" idx="0"/>
          </p:cNvCxnSpPr>
          <p:nvPr/>
        </p:nvCxnSpPr>
        <p:spPr>
          <a:xfrm rot="16200000" flipH="1">
            <a:off x="5868267" y="2445482"/>
            <a:ext cx="653574" cy="530957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꺾인 연결선 136"/>
          <p:cNvCxnSpPr>
            <a:stCxn id="47" idx="3"/>
            <a:endCxn id="104" idx="1"/>
          </p:cNvCxnSpPr>
          <p:nvPr/>
        </p:nvCxnSpPr>
        <p:spPr>
          <a:xfrm>
            <a:off x="8230886" y="1442876"/>
            <a:ext cx="574925" cy="2451234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47" idx="3"/>
            <a:endCxn id="112" idx="1"/>
          </p:cNvCxnSpPr>
          <p:nvPr/>
        </p:nvCxnSpPr>
        <p:spPr>
          <a:xfrm>
            <a:off x="8230886" y="1442876"/>
            <a:ext cx="603375" cy="3464777"/>
          </a:xfrm>
          <a:prstGeom prst="bentConnector3">
            <a:avLst>
              <a:gd name="adj1" fmla="val 2861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38</a:t>
            </a:r>
            <a:endParaRPr lang="ko-KR" altLang="en-US" dirty="0"/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4624623" y="3037748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07798"/>
              </p:ext>
            </p:extLst>
          </p:nvPr>
        </p:nvGraphicFramePr>
        <p:xfrm>
          <a:off x="4752978" y="3302191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Guest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Guest1SVJSDFU1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latin typeface="+mn-ea"/>
                          <a:ea typeface="+mn-ea"/>
                        </a:rPr>
                        <a:t>녹스신입생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strike="noStrike" dirty="0" smtClean="0"/>
                        <a:t>1KDJV9D3819DZ</a:t>
                      </a:r>
                      <a:endParaRPr lang="ko-KR" altLang="en-US" sz="600" u="none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2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녹스를위해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1,789,012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884" y="308842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직사각형 132"/>
          <p:cNvSpPr/>
          <p:nvPr/>
        </p:nvSpPr>
        <p:spPr>
          <a:xfrm>
            <a:off x="6066875" y="5809505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653646" y="310092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타원 100"/>
          <p:cNvSpPr/>
          <p:nvPr/>
        </p:nvSpPr>
        <p:spPr>
          <a:xfrm>
            <a:off x="4552653" y="296728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28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36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67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상품 코드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직사각형 8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6" name="직사각형 8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 smtClean="0"/>
              <a:t>-                           </a:t>
            </a:r>
            <a:endParaRPr lang="ko-KR" altLang="ko-KR" dirty="0"/>
          </a:p>
        </p:txBody>
      </p:sp>
      <p:sp>
        <p:nvSpPr>
          <p:cNvPr id="96" name="직사각형 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상품코드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37</a:t>
            </a:fld>
            <a:endParaRPr lang="ko-KR" altLang="en-US"/>
          </a:p>
        </p:txBody>
      </p:sp>
      <p:graphicFrame>
        <p:nvGraphicFramePr>
          <p:cNvPr id="69" name="표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7115"/>
              </p:ext>
            </p:extLst>
          </p:nvPr>
        </p:nvGraphicFramePr>
        <p:xfrm>
          <a:off x="1219809" y="1465596"/>
          <a:ext cx="72250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1931"/>
                <a:gridCol w="3478086"/>
                <a:gridCol w="1078642"/>
                <a:gridCol w="83634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파일명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메모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GoodsInfo.XML</a:t>
                      </a:r>
                      <a:endParaRPr lang="ko-KR" altLang="en-US" sz="600" u="sng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12/25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크리스마스 업데이트 상품 코드 파일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2016/12/25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아무개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0" name="직사각형 69"/>
          <p:cNvSpPr/>
          <p:nvPr/>
        </p:nvSpPr>
        <p:spPr>
          <a:xfrm>
            <a:off x="7433005" y="1320971"/>
            <a:ext cx="1011807" cy="10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엑셀 파일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53464" y="1269559"/>
            <a:ext cx="22445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※ </a:t>
            </a:r>
            <a:r>
              <a:rPr lang="ko-KR" altLang="en-US" sz="700" smtClean="0">
                <a:solidFill>
                  <a:schemeClr val="tx2">
                    <a:lumMod val="75000"/>
                  </a:schemeClr>
                </a:solidFill>
              </a:rPr>
              <a:t>최신버전의 아이템코드 엑셀 파일을 등록 합니다</a:t>
            </a:r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sz="7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4993149" y="2249143"/>
            <a:ext cx="3451662" cy="1498214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284" y="228615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/>
          <p:cNvSpPr txBox="1"/>
          <p:nvPr/>
        </p:nvSpPr>
        <p:spPr>
          <a:xfrm>
            <a:off x="5022172" y="2535890"/>
            <a:ext cx="10038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상품코드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엑셀파일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5975630" y="33667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6638528" y="336798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689567" y="2835423"/>
            <a:ext cx="531855" cy="1074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찾기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131028" y="2833459"/>
            <a:ext cx="2532147" cy="11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131028" y="3015822"/>
            <a:ext cx="3090394" cy="20869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12/25 </a:t>
            </a:r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크리스마스 업데이트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아이템코드 파일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2" name="직선 연결선 81"/>
          <p:cNvCxnSpPr/>
          <p:nvPr/>
        </p:nvCxnSpPr>
        <p:spPr>
          <a:xfrm>
            <a:off x="5114200" y="2747692"/>
            <a:ext cx="32100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꺾인 연결선 82"/>
          <p:cNvCxnSpPr>
            <a:stCxn id="70" idx="2"/>
            <a:endCxn id="74" idx="0"/>
          </p:cNvCxnSpPr>
          <p:nvPr/>
        </p:nvCxnSpPr>
        <p:spPr>
          <a:xfrm rot="5400000">
            <a:off x="6918859" y="1229093"/>
            <a:ext cx="820172" cy="1219929"/>
          </a:xfrm>
          <a:prstGeom prst="bentConnector3">
            <a:avLst>
              <a:gd name="adj1" fmla="val 69151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타원 89"/>
          <p:cNvSpPr/>
          <p:nvPr/>
        </p:nvSpPr>
        <p:spPr>
          <a:xfrm>
            <a:off x="4915249" y="22037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5039011" y="4140486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모서리가 둥근 직사각형 91"/>
          <p:cNvSpPr/>
          <p:nvPr/>
        </p:nvSpPr>
        <p:spPr>
          <a:xfrm>
            <a:off x="5638181" y="474211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62816" y="4442000"/>
            <a:ext cx="130676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메모는 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자 이내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4993149" y="408113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17" y="416766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타원형 설명선 41"/>
          <p:cNvSpPr/>
          <p:nvPr/>
        </p:nvSpPr>
        <p:spPr>
          <a:xfrm>
            <a:off x="1839015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타원형 설명선 42"/>
          <p:cNvSpPr/>
          <p:nvPr/>
        </p:nvSpPr>
        <p:spPr>
          <a:xfrm>
            <a:off x="3711024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타원형 설명선 43"/>
          <p:cNvSpPr/>
          <p:nvPr/>
        </p:nvSpPr>
        <p:spPr>
          <a:xfrm>
            <a:off x="7388150" y="118461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6570076" y="148377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7623603" y="149973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5888431" y="322860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5001373" y="297745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타원형 설명선 48"/>
          <p:cNvSpPr/>
          <p:nvPr/>
        </p:nvSpPr>
        <p:spPr>
          <a:xfrm>
            <a:off x="7602368" y="270822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20051"/>
              </p:ext>
            </p:extLst>
          </p:nvPr>
        </p:nvGraphicFramePr>
        <p:xfrm>
          <a:off x="8975398" y="388520"/>
          <a:ext cx="3127545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새로운 상품 아이템으로 업데이트된 엑셀파일을 등록할 경우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기존에 등록된 엑셀파일을 엎어서 등록되도록 처리 합니다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 파일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해당 파일을 다운받습니다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파일이 없으면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NULL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상태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등록 시 해당 파일에 대한 간단한 메모 입력이 가능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자 이내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1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 일자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업로드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화면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윈도우 탐색기를 실행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메모 내용 입력 상자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이내 제한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이상 입력 후 확인 버튼 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닫히고 파일 업로드가 완료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.(DB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XML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업로드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36587" y="127965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2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38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5023344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통계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35" name="직사각형 3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통계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6587" y="127965"/>
            <a:ext cx="10711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58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587" y="127965"/>
            <a:ext cx="11160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구조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1979412" y="704054"/>
            <a:ext cx="8693036" cy="280493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NOX - </a:t>
            </a:r>
            <a:r>
              <a:rPr lang="ko-KR" altLang="en-US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운영툴</a:t>
            </a:r>
            <a:endParaRPr lang="ko-KR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912404" y="1355125"/>
            <a:ext cx="1045712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1. </a:t>
            </a:r>
            <a:r>
              <a:rPr lang="ko-KR" altLang="en-US" sz="700" b="1" dirty="0" smtClean="0"/>
              <a:t>회원 정보 관리</a:t>
            </a:r>
            <a:endParaRPr lang="ko-KR" altLang="en-US" sz="700" b="1" dirty="0"/>
          </a:p>
        </p:txBody>
      </p:sp>
      <p:sp>
        <p:nvSpPr>
          <p:cNvPr id="57" name="직사각형 56"/>
          <p:cNvSpPr/>
          <p:nvPr/>
        </p:nvSpPr>
        <p:spPr>
          <a:xfrm>
            <a:off x="912404" y="1661827"/>
            <a:ext cx="1045712" cy="4673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기본 정보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1-2.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재화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결재 </a:t>
            </a:r>
            <a:r>
              <a:rPr lang="ko-KR" altLang="en-US" sz="600" dirty="0">
                <a:solidFill>
                  <a:schemeClr val="tx1"/>
                </a:solidFill>
              </a:rPr>
              <a:t>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젬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골드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열쇠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트로피 </a:t>
            </a:r>
            <a:r>
              <a:rPr lang="ko-KR" altLang="en-US" sz="600" dirty="0">
                <a:solidFill>
                  <a:schemeClr val="tx1"/>
                </a:solidFill>
              </a:rPr>
              <a:t>변동 </a:t>
            </a:r>
            <a:r>
              <a:rPr lang="ko-KR" altLang="en-US" sz="600" dirty="0" smtClean="0">
                <a:solidFill>
                  <a:schemeClr val="tx1"/>
                </a:solidFill>
              </a:rPr>
              <a:t>내역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1-3.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스킬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데몬헌터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아칸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나이트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 </a:t>
            </a:r>
            <a:r>
              <a:rPr lang="ko-KR" altLang="en-US" sz="600" dirty="0" smtClean="0">
                <a:solidFill>
                  <a:schemeClr val="tx1"/>
                </a:solidFill>
              </a:rPr>
              <a:t>수호자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패시브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스킬 구매 포인트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1-4.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우편함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삭제후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+30</a:t>
            </a:r>
            <a:r>
              <a:rPr lang="ko-KR" altLang="en-US" sz="600" dirty="0" smtClean="0">
                <a:solidFill>
                  <a:schemeClr val="tx1"/>
                </a:solidFill>
              </a:rPr>
              <a:t>일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1-5.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tx1"/>
                </a:solidFill>
              </a:rPr>
              <a:t>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1-6.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친구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1-7.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조력자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1-8.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보석함</a:t>
            </a:r>
            <a:endParaRPr lang="ko-KR" altLang="en-US" sz="6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76" name="꺾인 연결선 75"/>
          <p:cNvCxnSpPr>
            <a:stCxn id="54" idx="2"/>
            <a:endCxn id="55" idx="0"/>
          </p:cNvCxnSpPr>
          <p:nvPr/>
        </p:nvCxnSpPr>
        <p:spPr>
          <a:xfrm rot="5400000">
            <a:off x="3695306" y="-1275499"/>
            <a:ext cx="370578" cy="489067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202396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2. </a:t>
            </a:r>
            <a:r>
              <a:rPr lang="ko-KR" altLang="en-US" sz="700" b="1" smtClean="0"/>
              <a:t>회원 제재 관리</a:t>
            </a:r>
            <a:endParaRPr lang="ko-KR" altLang="en-US" sz="700" b="1" dirty="0"/>
          </a:p>
        </p:txBody>
      </p:sp>
      <p:sp>
        <p:nvSpPr>
          <p:cNvPr id="63" name="직사각형 62"/>
          <p:cNvSpPr/>
          <p:nvPr/>
        </p:nvSpPr>
        <p:spPr>
          <a:xfrm>
            <a:off x="202396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2</a:t>
            </a:r>
            <a:r>
              <a:rPr lang="en-US" altLang="ko-KR" sz="600" b="1" dirty="0" smtClean="0">
                <a:solidFill>
                  <a:schemeClr val="tx1"/>
                </a:solidFill>
              </a:rPr>
              <a:t>-1. </a:t>
            </a:r>
            <a:r>
              <a:rPr lang="ko-KR" altLang="en-US" sz="600" b="1" smtClean="0">
                <a:solidFill>
                  <a:schemeClr val="tx1"/>
                </a:solidFill>
              </a:rPr>
              <a:t>개별</a:t>
            </a:r>
            <a:r>
              <a:rPr lang="en-US" altLang="ko-KR" sz="600" b="1" dirty="0" smtClean="0">
                <a:solidFill>
                  <a:schemeClr val="tx1"/>
                </a:solidFill>
              </a:rPr>
              <a:t>*</a:t>
            </a:r>
            <a:r>
              <a:rPr lang="ko-KR" altLang="en-US" sz="600" b="1" smtClean="0">
                <a:solidFill>
                  <a:schemeClr val="tx1"/>
                </a:solidFill>
              </a:rPr>
              <a:t>일괄 제재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095271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3. </a:t>
            </a:r>
            <a:r>
              <a:rPr lang="ko-KR" altLang="en-US" sz="700" b="1" smtClean="0"/>
              <a:t>공지 관리</a:t>
            </a:r>
            <a:endParaRPr lang="ko-KR" altLang="en-US" sz="700" b="1" dirty="0"/>
          </a:p>
        </p:txBody>
      </p:sp>
      <p:sp>
        <p:nvSpPr>
          <p:cNvPr id="75" name="직사각형 74"/>
          <p:cNvSpPr/>
          <p:nvPr/>
        </p:nvSpPr>
        <p:spPr>
          <a:xfrm>
            <a:off x="3095271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3-1. </a:t>
            </a:r>
            <a:r>
              <a:rPr lang="ko-KR" altLang="en-US" sz="600" b="1" smtClean="0">
                <a:solidFill>
                  <a:schemeClr val="tx1"/>
                </a:solidFill>
              </a:rPr>
              <a:t>공지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(</a:t>
            </a:r>
            <a:r>
              <a:rPr lang="ko-KR" altLang="en-US" sz="600" b="1" smtClean="0">
                <a:solidFill>
                  <a:schemeClr val="tx1"/>
                </a:solidFill>
              </a:rPr>
              <a:t>다국어</a:t>
            </a:r>
            <a:r>
              <a:rPr lang="en-US" altLang="ko-KR" sz="600" b="1" dirty="0" smtClean="0">
                <a:solidFill>
                  <a:schemeClr val="tx1"/>
                </a:solidFill>
              </a:rPr>
              <a:t>)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16657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4. </a:t>
            </a:r>
            <a:r>
              <a:rPr lang="ko-KR" altLang="en-US" sz="700" b="1" smtClean="0"/>
              <a:t>일괄 지급</a:t>
            </a:r>
            <a:r>
              <a:rPr lang="en-US" altLang="ko-KR" sz="700" b="1" dirty="0" smtClean="0"/>
              <a:t>/</a:t>
            </a:r>
            <a:r>
              <a:rPr lang="ko-KR" altLang="en-US" sz="700" b="1" smtClean="0"/>
              <a:t>삭제</a:t>
            </a:r>
            <a:endParaRPr lang="ko-KR" altLang="en-US" sz="700" b="1" dirty="0"/>
          </a:p>
        </p:txBody>
      </p:sp>
      <p:sp>
        <p:nvSpPr>
          <p:cNvPr id="78" name="직사각형 77"/>
          <p:cNvSpPr/>
          <p:nvPr/>
        </p:nvSpPr>
        <p:spPr>
          <a:xfrm>
            <a:off x="416657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4-1. </a:t>
            </a:r>
            <a:r>
              <a:rPr lang="ko-KR" altLang="en-US" sz="600" b="1" smtClean="0">
                <a:solidFill>
                  <a:schemeClr val="tx1"/>
                </a:solidFill>
              </a:rPr>
              <a:t>일괄 지급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4-2. </a:t>
            </a:r>
            <a:r>
              <a:rPr lang="ko-KR" altLang="en-US" sz="600" b="1" smtClean="0">
                <a:solidFill>
                  <a:schemeClr val="tx1"/>
                </a:solidFill>
              </a:rPr>
              <a:t>일괄 삭제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23213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5. </a:t>
            </a:r>
            <a:r>
              <a:rPr lang="ko-KR" altLang="en-US" sz="700" b="1" smtClean="0"/>
              <a:t>이벤트 관리</a:t>
            </a:r>
            <a:endParaRPr lang="ko-KR" altLang="en-US" sz="700" b="1" dirty="0"/>
          </a:p>
        </p:txBody>
      </p:sp>
      <p:sp>
        <p:nvSpPr>
          <p:cNvPr id="80" name="직사각형 79"/>
          <p:cNvSpPr/>
          <p:nvPr/>
        </p:nvSpPr>
        <p:spPr>
          <a:xfrm>
            <a:off x="523213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5-1. </a:t>
            </a:r>
            <a:r>
              <a:rPr lang="ko-KR" altLang="en-US" sz="600" b="1" smtClean="0">
                <a:solidFill>
                  <a:schemeClr val="tx1"/>
                </a:solidFill>
              </a:rPr>
              <a:t>이벤트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endParaRPr lang="en-US" altLang="ko-KR" sz="600" b="1" dirty="0" smtClean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286182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6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계정 이동</a:t>
            </a:r>
            <a:endParaRPr lang="ko-KR" altLang="en-US" sz="700" b="1" dirty="0"/>
          </a:p>
        </p:txBody>
      </p:sp>
      <p:sp>
        <p:nvSpPr>
          <p:cNvPr id="82" name="직사각형 81"/>
          <p:cNvSpPr/>
          <p:nvPr/>
        </p:nvSpPr>
        <p:spPr>
          <a:xfrm>
            <a:off x="6286182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6-1.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계정 정보 이동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733448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7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상품 코드 관리</a:t>
            </a:r>
            <a:endParaRPr lang="ko-KR" altLang="en-US" sz="700" b="1" dirty="0"/>
          </a:p>
        </p:txBody>
      </p:sp>
      <p:sp>
        <p:nvSpPr>
          <p:cNvPr id="84" name="직사각형 83"/>
          <p:cNvSpPr/>
          <p:nvPr/>
        </p:nvSpPr>
        <p:spPr>
          <a:xfrm>
            <a:off x="733448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7-1.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상품 코드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 파일 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837703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8. </a:t>
            </a:r>
            <a:r>
              <a:rPr lang="ko-KR" altLang="en-US" sz="700" b="1" dirty="0" smtClean="0"/>
              <a:t>통계 관리</a:t>
            </a:r>
            <a:endParaRPr lang="ko-KR" altLang="en-US" sz="700" b="1" dirty="0"/>
          </a:p>
        </p:txBody>
      </p:sp>
      <p:sp>
        <p:nvSpPr>
          <p:cNvPr id="86" name="직사각형 85"/>
          <p:cNvSpPr/>
          <p:nvPr/>
        </p:nvSpPr>
        <p:spPr>
          <a:xfrm>
            <a:off x="837703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8-1. User Log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통계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구매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레벨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942811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9. </a:t>
            </a:r>
            <a:r>
              <a:rPr lang="ko-KR" altLang="en-US" sz="700" b="1" dirty="0" smtClean="0"/>
              <a:t>점검 상태 관리</a:t>
            </a:r>
            <a:endParaRPr lang="ko-KR" altLang="en-US" sz="700" b="1" dirty="0"/>
          </a:p>
        </p:txBody>
      </p:sp>
      <p:sp>
        <p:nvSpPr>
          <p:cNvPr id="88" name="직사각형 87"/>
          <p:cNvSpPr/>
          <p:nvPr/>
        </p:nvSpPr>
        <p:spPr>
          <a:xfrm>
            <a:off x="942811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10-1. </a:t>
            </a:r>
            <a:r>
              <a:rPr lang="ko-KR" altLang="en-US" sz="600" b="1" smtClean="0">
                <a:solidFill>
                  <a:schemeClr val="tx1"/>
                </a:solidFill>
              </a:rPr>
              <a:t>점검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10-2. </a:t>
            </a:r>
            <a:r>
              <a:rPr lang="ko-KR" altLang="en-US" sz="600" b="1" smtClean="0">
                <a:solidFill>
                  <a:schemeClr val="tx1"/>
                </a:solidFill>
              </a:rPr>
              <a:t>점검중 게임 접속 허용 계정 관리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7" name="꺾인 연결선 96"/>
          <p:cNvCxnSpPr>
            <a:stCxn id="54" idx="2"/>
            <a:endCxn id="62" idx="0"/>
          </p:cNvCxnSpPr>
          <p:nvPr/>
        </p:nvCxnSpPr>
        <p:spPr>
          <a:xfrm rot="5400000">
            <a:off x="4236613" y="-734192"/>
            <a:ext cx="370578" cy="380805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54" idx="2"/>
            <a:endCxn id="74" idx="0"/>
          </p:cNvCxnSpPr>
          <p:nvPr/>
        </p:nvCxnSpPr>
        <p:spPr>
          <a:xfrm rot="5400000">
            <a:off x="4772266" y="-198539"/>
            <a:ext cx="370578" cy="273675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54" idx="2"/>
            <a:endCxn id="77" idx="0"/>
          </p:cNvCxnSpPr>
          <p:nvPr/>
        </p:nvCxnSpPr>
        <p:spPr>
          <a:xfrm rot="5400000">
            <a:off x="5307918" y="337113"/>
            <a:ext cx="370578" cy="166544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꺾인 연결선 103"/>
          <p:cNvCxnSpPr>
            <a:stCxn id="54" idx="2"/>
            <a:endCxn id="79" idx="0"/>
          </p:cNvCxnSpPr>
          <p:nvPr/>
        </p:nvCxnSpPr>
        <p:spPr>
          <a:xfrm rot="5400000">
            <a:off x="5840696" y="869889"/>
            <a:ext cx="370577" cy="599892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stCxn id="54" idx="2"/>
            <a:endCxn id="81" idx="0"/>
          </p:cNvCxnSpPr>
          <p:nvPr/>
        </p:nvCxnSpPr>
        <p:spPr>
          <a:xfrm rot="16200000" flipH="1">
            <a:off x="6367722" y="942755"/>
            <a:ext cx="370577" cy="45416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54" idx="2"/>
            <a:endCxn id="83" idx="0"/>
          </p:cNvCxnSpPr>
          <p:nvPr/>
        </p:nvCxnSpPr>
        <p:spPr>
          <a:xfrm rot="16200000" flipH="1">
            <a:off x="6891872" y="418604"/>
            <a:ext cx="370577" cy="150246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꺾인 연결선 128"/>
          <p:cNvCxnSpPr>
            <a:stCxn id="54" idx="2"/>
            <a:endCxn id="85" idx="0"/>
          </p:cNvCxnSpPr>
          <p:nvPr/>
        </p:nvCxnSpPr>
        <p:spPr>
          <a:xfrm rot="16200000" flipH="1">
            <a:off x="7413147" y="-102671"/>
            <a:ext cx="370577" cy="254501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4" idx="2"/>
            <a:endCxn id="87" idx="0"/>
          </p:cNvCxnSpPr>
          <p:nvPr/>
        </p:nvCxnSpPr>
        <p:spPr>
          <a:xfrm rot="16200000" flipH="1">
            <a:off x="7938686" y="-628209"/>
            <a:ext cx="370577" cy="3596088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9" name="직사각형 88"/>
          <p:cNvSpPr/>
          <p:nvPr/>
        </p:nvSpPr>
        <p:spPr>
          <a:xfrm>
            <a:off x="10479187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10. </a:t>
            </a:r>
            <a:r>
              <a:rPr lang="ko-KR" altLang="en-US" sz="700" b="1" dirty="0" smtClean="0"/>
              <a:t>운영자 관리</a:t>
            </a:r>
            <a:endParaRPr lang="ko-KR" altLang="en-US" sz="700" b="1" dirty="0"/>
          </a:p>
        </p:txBody>
      </p:sp>
      <p:sp>
        <p:nvSpPr>
          <p:cNvPr id="90" name="직사각형 89"/>
          <p:cNvSpPr/>
          <p:nvPr/>
        </p:nvSpPr>
        <p:spPr>
          <a:xfrm>
            <a:off x="10479187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11-1. </a:t>
            </a:r>
            <a:r>
              <a:rPr lang="ko-KR" altLang="en-US" sz="600" b="1" smtClean="0">
                <a:solidFill>
                  <a:schemeClr val="tx1"/>
                </a:solidFill>
              </a:rPr>
              <a:t>운영 로그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11-2.  </a:t>
            </a:r>
            <a:r>
              <a:rPr lang="ko-KR" altLang="en-US" sz="600" b="1" smtClean="0">
                <a:solidFill>
                  <a:schemeClr val="tx1"/>
                </a:solidFill>
              </a:rPr>
              <a:t>운영툴 사용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ko-KR" altLang="en-US" sz="600" b="1" smtClean="0">
                <a:solidFill>
                  <a:schemeClr val="tx1"/>
                </a:solidFill>
              </a:rPr>
              <a:t>권한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1" name="꺾인 연결선 90"/>
          <p:cNvCxnSpPr>
            <a:stCxn id="54" idx="2"/>
            <a:endCxn id="89" idx="0"/>
          </p:cNvCxnSpPr>
          <p:nvPr/>
        </p:nvCxnSpPr>
        <p:spPr>
          <a:xfrm rot="16200000" flipH="1">
            <a:off x="8464224" y="-1153748"/>
            <a:ext cx="370577" cy="4647165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4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70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점검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상태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42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8" name="직사각형 4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41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052426" y="1341361"/>
            <a:ext cx="1973903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237040" y="1478622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147" name="표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72234"/>
              </p:ext>
            </p:extLst>
          </p:nvPr>
        </p:nvGraphicFramePr>
        <p:xfrm>
          <a:off x="1375572" y="1777022"/>
          <a:ext cx="6952666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612"/>
                <a:gridCol w="1975220"/>
                <a:gridCol w="1599195"/>
                <a:gridCol w="121963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패치 버전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64</a:t>
                      </a:r>
                      <a:endParaRPr lang="ko-KR" altLang="en-US" sz="6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8" name="직사각형 147"/>
          <p:cNvSpPr/>
          <p:nvPr/>
        </p:nvSpPr>
        <p:spPr>
          <a:xfrm>
            <a:off x="7958687" y="162450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3659977" y="2569516"/>
            <a:ext cx="2607397" cy="127881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0" name="표 149"/>
          <p:cNvGraphicFramePr>
            <a:graphicFrameLocks noGrp="1"/>
          </p:cNvGraphicFramePr>
          <p:nvPr>
            <p:extLst/>
          </p:nvPr>
        </p:nvGraphicFramePr>
        <p:xfrm>
          <a:off x="3788331" y="3070469"/>
          <a:ext cx="2316503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341"/>
                <a:gridCol w="1610162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패치 버전 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</a:t>
                      </a:r>
                      <a:r>
                        <a:rPr lang="en-US" altLang="ko-KR" sz="600" dirty="0" smtClean="0"/>
                        <a:t>Y</a:t>
                      </a:r>
                      <a:r>
                        <a:rPr lang="en-US" altLang="ko-KR" sz="600" baseline="0" dirty="0" smtClean="0"/>
                        <a:t>     </a:t>
                      </a:r>
                      <a:r>
                        <a:rPr lang="ko-KR" altLang="en-US" sz="600" baseline="0" dirty="0" smtClean="0"/>
                        <a:t>○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N</a:t>
                      </a:r>
                      <a:r>
                        <a:rPr lang="en-US" altLang="ko-KR" sz="600" baseline="0" dirty="0" smtClean="0"/>
                        <a:t> 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603" y="267080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4273246" y="358097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4936144" y="35822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취소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704555" y="286186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4533884" y="3101936"/>
            <a:ext cx="1430473" cy="12210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smtClean="0">
                <a:solidFill>
                  <a:schemeClr val="bg2">
                    <a:lumMod val="75000"/>
                  </a:schemeClr>
                </a:solidFill>
              </a:rPr>
              <a:t>패치 </a:t>
            </a:r>
            <a:r>
              <a:rPr lang="ko-KR" altLang="en-US" sz="600" dirty="0" err="1" smtClean="0">
                <a:solidFill>
                  <a:schemeClr val="bg2">
                    <a:lumMod val="75000"/>
                  </a:schemeClr>
                </a:solidFill>
              </a:rPr>
              <a:t>버전명을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36587" y="127965"/>
            <a:ext cx="21435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62" name="표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25469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관리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등록 내용 수정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버전명 및 점검 상태 정보 변경 가능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관리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63" name="꺾인 연결선 162"/>
          <p:cNvCxnSpPr>
            <a:stCxn id="148" idx="2"/>
            <a:endCxn id="149" idx="3"/>
          </p:cNvCxnSpPr>
          <p:nvPr/>
        </p:nvCxnSpPr>
        <p:spPr>
          <a:xfrm rot="5400000">
            <a:off x="6468026" y="1533488"/>
            <a:ext cx="1474786" cy="1876089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타원 163"/>
          <p:cNvSpPr/>
          <p:nvPr/>
        </p:nvSpPr>
        <p:spPr>
          <a:xfrm>
            <a:off x="3577515" y="253395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5" name="꺾인 연결선 164"/>
          <p:cNvCxnSpPr>
            <a:endCxn id="149" idx="1"/>
          </p:cNvCxnSpPr>
          <p:nvPr/>
        </p:nvCxnSpPr>
        <p:spPr>
          <a:xfrm rot="16200000" flipH="1">
            <a:off x="2522273" y="2071220"/>
            <a:ext cx="1151069" cy="1124340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타원형 설명선 165"/>
          <p:cNvSpPr/>
          <p:nvPr/>
        </p:nvSpPr>
        <p:spPr>
          <a:xfrm>
            <a:off x="1122879" y="12400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7817422" y="15089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타원형 설명선 167"/>
          <p:cNvSpPr/>
          <p:nvPr/>
        </p:nvSpPr>
        <p:spPr>
          <a:xfrm>
            <a:off x="2118784" y="18459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7" name="직사각형 5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42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043095" y="1341361"/>
            <a:ext cx="1973903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242461" y="147680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1239856" y="1533589"/>
            <a:ext cx="28536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b="1" dirty="0" smtClean="0"/>
              <a:t>※</a:t>
            </a:r>
            <a:r>
              <a:rPr lang="ko-KR" altLang="en-US" sz="600" b="1" smtClean="0"/>
              <a:t> </a:t>
            </a:r>
            <a:r>
              <a:rPr lang="ko-KR" altLang="en-US" sz="600" b="1" dirty="0" err="1" smtClean="0"/>
              <a:t>점검중</a:t>
            </a:r>
            <a:r>
              <a:rPr lang="ko-KR" altLang="en-US" sz="600" b="1" dirty="0" smtClean="0"/>
              <a:t> 게임접속 허용 계정관리 </a:t>
            </a:r>
            <a:r>
              <a:rPr lang="en-US" altLang="ko-KR" sz="600" b="1" dirty="0" smtClean="0"/>
              <a:t>(</a:t>
            </a:r>
            <a:r>
              <a:rPr lang="ko-KR" altLang="en-US" sz="600" b="1" smtClean="0"/>
              <a:t>반드시 운영자의 계정을 등록</a:t>
            </a:r>
            <a:r>
              <a:rPr lang="en-US" altLang="ko-KR" sz="600" b="1" dirty="0" smtClean="0"/>
              <a:t>/</a:t>
            </a:r>
            <a:r>
              <a:rPr lang="ko-KR" altLang="en-US" sz="600" b="1" smtClean="0"/>
              <a:t>관리 할 것</a:t>
            </a:r>
            <a:r>
              <a:rPr lang="en-US" altLang="ko-KR" sz="600" b="1" dirty="0" smtClean="0"/>
              <a:t>)</a:t>
            </a:r>
            <a:endParaRPr lang="ko-KR" altLang="en-US" sz="600" b="1" dirty="0"/>
          </a:p>
        </p:txBody>
      </p:sp>
      <p:sp>
        <p:nvSpPr>
          <p:cNvPr id="146" name="직사각형 145"/>
          <p:cNvSpPr/>
          <p:nvPr/>
        </p:nvSpPr>
        <p:spPr>
          <a:xfrm>
            <a:off x="6764128" y="1572391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7557012" y="157542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8013260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9" name="표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60575"/>
              </p:ext>
            </p:extLst>
          </p:nvPr>
        </p:nvGraphicFramePr>
        <p:xfrm>
          <a:off x="1306681" y="1706626"/>
          <a:ext cx="707613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675"/>
                <a:gridCol w="982113"/>
                <a:gridCol w="1892957"/>
                <a:gridCol w="958357"/>
                <a:gridCol w="1055448"/>
                <a:gridCol w="169358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김택훈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00000000000000000000 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허용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류기현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11111111111111111111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비허용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0" name="직사각형 149"/>
          <p:cNvSpPr/>
          <p:nvPr/>
        </p:nvSpPr>
        <p:spPr>
          <a:xfrm>
            <a:off x="7570081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1778724" y="3482735"/>
            <a:ext cx="3450889" cy="189242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2" name="표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495061"/>
              </p:ext>
            </p:extLst>
          </p:nvPr>
        </p:nvGraphicFramePr>
        <p:xfrm>
          <a:off x="1907080" y="3983686"/>
          <a:ext cx="3238756" cy="739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6609"/>
                <a:gridCol w="2352147"/>
              </a:tblGrid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회사이름과 소속팀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실명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 선택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◎허용   ○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비허용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375" y="355891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타원 153"/>
          <p:cNvSpPr/>
          <p:nvPr/>
        </p:nvSpPr>
        <p:spPr>
          <a:xfrm>
            <a:off x="1721625" y="345443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831818" y="3775092"/>
            <a:ext cx="1447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점검중</a:t>
            </a:r>
            <a:r>
              <a:rPr lang="ko-KR" altLang="en-US" sz="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게임접속 </a:t>
            </a:r>
            <a:r>
              <a:rPr lang="ko-KR" altLang="en-U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허용 계정관리</a:t>
            </a: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2793198" y="497018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3456096" y="497141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18154" y="4003468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2818154" y="4190064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2818154" y="4376180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2103797" y="120652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236587" y="127965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중 게임 접속 허용 계정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타원형 설명선 168"/>
          <p:cNvSpPr/>
          <p:nvPr/>
        </p:nvSpPr>
        <p:spPr>
          <a:xfrm>
            <a:off x="7959990" y="14101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0" name="타원형 설명선 169"/>
          <p:cNvSpPr/>
          <p:nvPr/>
        </p:nvSpPr>
        <p:spPr>
          <a:xfrm>
            <a:off x="188246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1" name="타원형 설명선 170"/>
          <p:cNvSpPr/>
          <p:nvPr/>
        </p:nvSpPr>
        <p:spPr>
          <a:xfrm>
            <a:off x="469937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2" name="타원형 설명선 171"/>
          <p:cNvSpPr/>
          <p:nvPr/>
        </p:nvSpPr>
        <p:spPr>
          <a:xfrm>
            <a:off x="5720175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3" name="타원형 설명선 172"/>
          <p:cNvSpPr/>
          <p:nvPr/>
        </p:nvSpPr>
        <p:spPr>
          <a:xfrm>
            <a:off x="6827100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4" name="타원형 설명선 173"/>
          <p:cNvSpPr/>
          <p:nvPr/>
        </p:nvSpPr>
        <p:spPr>
          <a:xfrm>
            <a:off x="2879322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75" name="꺾인 연결선 174"/>
          <p:cNvCxnSpPr/>
          <p:nvPr/>
        </p:nvCxnSpPr>
        <p:spPr>
          <a:xfrm rot="5400000">
            <a:off x="1536781" y="2739255"/>
            <a:ext cx="1264206" cy="251578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꺾인 연결선 175"/>
          <p:cNvCxnSpPr>
            <a:stCxn id="148" idx="2"/>
            <a:endCxn id="151" idx="3"/>
          </p:cNvCxnSpPr>
          <p:nvPr/>
        </p:nvCxnSpPr>
        <p:spPr>
          <a:xfrm rot="5400000">
            <a:off x="5339077" y="1569990"/>
            <a:ext cx="2749496" cy="2968423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9" name="표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9010"/>
              </p:ext>
            </p:extLst>
          </p:nvPr>
        </p:nvGraphicFramePr>
        <p:xfrm>
          <a:off x="8967216" y="389576"/>
          <a:ext cx="3127545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점검중 게임접속</a:t>
                      </a:r>
                      <a:r>
                        <a:rPr lang="ko-KR" altLang="en-US" sz="600" baseline="0" smtClean="0"/>
                        <a:t> 허용 계정관리 탭</a:t>
                      </a:r>
                      <a:r>
                        <a:rPr lang="en-US" altLang="ko-KR" sz="600" baseline="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 버튼</a:t>
                      </a:r>
                      <a:r>
                        <a:rPr lang="en-US" altLang="ko-KR" sz="60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계정 등록하기 </a:t>
                      </a:r>
                      <a:r>
                        <a:rPr lang="ko-KR" altLang="en-US" sz="60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 실행  </a:t>
                      </a: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운영자명</a:t>
                      </a:r>
                      <a:r>
                        <a:rPr lang="en-US" altLang="ko-KR" sz="600" baseline="0" dirty="0" smtClean="0"/>
                        <a:t> </a:t>
                      </a:r>
                      <a:r>
                        <a:rPr lang="ko-KR" altLang="en-US" sz="600" baseline="0" dirty="0" smtClean="0"/>
                        <a:t>정보</a:t>
                      </a:r>
                      <a:r>
                        <a:rPr lang="en-US" altLang="ko-KR" sz="600" baseline="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클릭 시 설정 </a:t>
                      </a:r>
                      <a:r>
                        <a:rPr lang="ko-KR" altLang="en-US" sz="600" baseline="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 출력 </a:t>
                      </a: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관리자 </a:t>
                      </a:r>
                      <a:r>
                        <a:rPr lang="en-US" altLang="ko-KR" sz="600" dirty="0" smtClean="0"/>
                        <a:t>ID&gt;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접속 허용 상태 정보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등록자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등록일자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43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875866" y="2546785"/>
            <a:ext cx="178767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46045" y="3060019"/>
            <a:ext cx="2047355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운영 로그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운영툴 사용 권한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직사각형 9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4" name="직사각형 9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44</a:t>
            </a:fld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10671"/>
              </p:ext>
            </p:extLst>
          </p:nvPr>
        </p:nvGraphicFramePr>
        <p:xfrm>
          <a:off x="1307773" y="1706005"/>
          <a:ext cx="7096249" cy="311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941"/>
                <a:gridCol w="646122"/>
                <a:gridCol w="863081"/>
                <a:gridCol w="979263"/>
                <a:gridCol w="1279210"/>
                <a:gridCol w="796688"/>
                <a:gridCol w="625180"/>
                <a:gridCol w="773882"/>
                <a:gridCol w="773882"/>
              </a:tblGrid>
              <a:tr h="269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누가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처리일자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언제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메뉴의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항목의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무엇을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얼마나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어떻게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대상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누구에게 처리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사유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300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기본 정보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VIP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포인트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/10,000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골드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296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열쇠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295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트로피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294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293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292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인벤토리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291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해제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정상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10,000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스타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01316" y="1275310"/>
            <a:ext cx="268054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지급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삭제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제재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복구 </a:t>
            </a:r>
            <a:r>
              <a:rPr lang="en-US" altLang="ko-KR" sz="600" dirty="0" smtClean="0"/>
              <a:t>-</a:t>
            </a:r>
            <a:r>
              <a:rPr lang="ko-KR" altLang="en-US" sz="600" smtClean="0"/>
              <a:t> 관리에 대한 주요 운영 로그 확인이 가능 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4297532" y="4897653"/>
            <a:ext cx="4015536" cy="89728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626" y="495013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4326555" y="504029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사유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5901316" y="554236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4382391" y="5238290"/>
            <a:ext cx="3742377" cy="186724"/>
          </a:xfrm>
          <a:prstGeom prst="roundRect">
            <a:avLst>
              <a:gd name="adj" fmla="val 21025"/>
            </a:avLst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처리 사유 내용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~~~~~~~~~~~~~~~~~~~~~~~~~~~~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8854947" y="4589506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796" y="465844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8863386" y="470132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9040336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0076711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9040336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0076711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9040336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0076711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9040336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076711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9040336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076711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9738507" y="594106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241586" y="1559657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8034470" y="156269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658447" y="156526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50" y="155615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311142" y="1540522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3" name="직사각형 62"/>
          <p:cNvSpPr/>
          <p:nvPr/>
        </p:nvSpPr>
        <p:spPr>
          <a:xfrm>
            <a:off x="6480253" y="156889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256" y="155978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236587" y="127965"/>
            <a:ext cx="1949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 로그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/>
          </p:nvPr>
        </p:nvGraphicFramePr>
        <p:xfrm>
          <a:off x="8975398" y="388520"/>
          <a:ext cx="31275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545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좌측의 예시는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운영툴에서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 체크되는 모든 운영로그를 예시로 적용한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7" name="꺾인 연결선 66"/>
          <p:cNvCxnSpPr>
            <a:endCxn id="39" idx="0"/>
          </p:cNvCxnSpPr>
          <p:nvPr/>
        </p:nvCxnSpPr>
        <p:spPr>
          <a:xfrm>
            <a:off x="7461057" y="3915654"/>
            <a:ext cx="2577101" cy="6738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endCxn id="99" idx="0"/>
          </p:cNvCxnSpPr>
          <p:nvPr/>
        </p:nvCxnSpPr>
        <p:spPr>
          <a:xfrm rot="10800000" flipV="1">
            <a:off x="6305300" y="4089555"/>
            <a:ext cx="1604540" cy="808097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1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직사각형 5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직사각형 5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9" name="직사각형 6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45</a:t>
            </a:fld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7240783" y="1587915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8033667" y="159095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34" name="표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74789"/>
              </p:ext>
            </p:extLst>
          </p:nvPr>
        </p:nvGraphicFramePr>
        <p:xfrm>
          <a:off x="1306967" y="1749881"/>
          <a:ext cx="709625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4597"/>
                <a:gridCol w="2184568"/>
                <a:gridCol w="2177784"/>
                <a:gridCol w="1269303"/>
              </a:tblGrid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권한 승인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관리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  <a:endParaRPr lang="ko-KR" altLang="en-US" sz="60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류기현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류기훈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강도희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승인 요청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" name="모서리가 둥근 직사각형 42"/>
          <p:cNvSpPr/>
          <p:nvPr/>
        </p:nvSpPr>
        <p:spPr>
          <a:xfrm>
            <a:off x="1311721" y="2766748"/>
            <a:ext cx="3292094" cy="398541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19" y="281760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357574" y="289578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92551"/>
              </p:ext>
            </p:extLst>
          </p:nvPr>
        </p:nvGraphicFramePr>
        <p:xfrm>
          <a:off x="1434094" y="3095838"/>
          <a:ext cx="3009225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622"/>
                <a:gridCol w="2112603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아이디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hlinkClick r:id="rId3"/>
                        </a:rPr>
                        <a:t>kth@joongwongames.com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이름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김택훈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소속회사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/>
                        <a:t>중원게임즈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소속부서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/>
                        <a:t>기획팀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전화번호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010-0000-0000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" name="타원 66"/>
          <p:cNvSpPr/>
          <p:nvPr/>
        </p:nvSpPr>
        <p:spPr>
          <a:xfrm>
            <a:off x="1284989" y="266755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69085" y="4038890"/>
            <a:ext cx="16946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□ 해당 운영자를 삭제 합니다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.(</a:t>
            </a:r>
            <a:r>
              <a:rPr lang="ko-KR" altLang="en-US" sz="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재가입 필요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ko-KR" altLang="en-US" sz="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57574" y="4246770"/>
            <a:ext cx="114807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 메뉴 사용 권한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30159"/>
              </p:ext>
            </p:extLst>
          </p:nvPr>
        </p:nvGraphicFramePr>
        <p:xfrm>
          <a:off x="1467585" y="4445144"/>
          <a:ext cx="29757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67"/>
                <a:gridCol w="420736"/>
                <a:gridCol w="420737"/>
                <a:gridCol w="639519"/>
                <a:gridCol w="540274"/>
              </a:tblGrid>
              <a:tr h="171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이동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통계 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3" name="모서리가 둥근 직사각형 72"/>
          <p:cNvSpPr/>
          <p:nvPr/>
        </p:nvSpPr>
        <p:spPr>
          <a:xfrm>
            <a:off x="2317673" y="653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2980571" y="653480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24545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사용 권한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7415894" y="181267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4" name="꺾인 연결선 53"/>
          <p:cNvCxnSpPr>
            <a:stCxn id="53" idx="5"/>
            <a:endCxn id="43" idx="3"/>
          </p:cNvCxnSpPr>
          <p:nvPr/>
        </p:nvCxnSpPr>
        <p:spPr>
          <a:xfrm rot="5400000">
            <a:off x="4680271" y="1876809"/>
            <a:ext cx="2806190" cy="2959101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27520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 사용 권한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관리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등록을 한 모든 사람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처리일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권한 부여일 및 운영자 등록일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정보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" name="오른쪽 중괄호 60"/>
          <p:cNvSpPr/>
          <p:nvPr/>
        </p:nvSpPr>
        <p:spPr>
          <a:xfrm flipH="1">
            <a:off x="1149609" y="1652330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타원 61"/>
          <p:cNvSpPr/>
          <p:nvPr/>
        </p:nvSpPr>
        <p:spPr>
          <a:xfrm>
            <a:off x="948228" y="2150922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sp>
        <p:nvSpPr>
          <p:cNvPr id="45" name="타원형 설명선 44"/>
          <p:cNvSpPr/>
          <p:nvPr/>
        </p:nvSpPr>
        <p:spPr>
          <a:xfrm>
            <a:off x="1972192" y="11981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787427" y="2546785"/>
            <a:ext cx="3964548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등록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로그인 화면 등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27091"/>
              </p:ext>
            </p:extLst>
          </p:nvPr>
        </p:nvGraphicFramePr>
        <p:xfrm>
          <a:off x="8967216" y="389575"/>
          <a:ext cx="312754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운영툴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로그인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“e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아이디 입력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마우스 커서 이동 시 삭제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유효한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도메인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@donutplay.net , @J1games.com, @joongwongames.com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도메인 외 입력은 모두 예외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 상자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“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로그인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페이지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P.7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사이트 언어 변환 링크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선택한 언어에 맞는 페이지로 변경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KR(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로그인 시 아이디 및 비밀번호 입력 오류 예외처리</a:t>
                      </a: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아이디 및 비밀번호를 다시 확인해 주세요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”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587" y="127965"/>
            <a:ext cx="16882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6552" y="2433876"/>
            <a:ext cx="11833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spc="300" dirty="0" smtClean="0"/>
              <a:t>NOX - </a:t>
            </a:r>
            <a:r>
              <a:rPr lang="ko-KR" altLang="en-US" sz="800" b="1" spc="300" dirty="0" err="1" smtClean="0"/>
              <a:t>운영툴</a:t>
            </a:r>
            <a:endParaRPr lang="ko-KR" altLang="en-US" sz="800" b="1" spc="300" dirty="0"/>
          </a:p>
        </p:txBody>
      </p:sp>
      <p:sp>
        <p:nvSpPr>
          <p:cNvPr id="10" name="직사각형 9"/>
          <p:cNvSpPr/>
          <p:nvPr/>
        </p:nvSpPr>
        <p:spPr>
          <a:xfrm>
            <a:off x="3665964" y="2825148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아이디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665964" y="3091620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4070" y="2805955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4069" y="3071680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3002449" y="269081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3002449" y="340419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3861" y="3436622"/>
            <a:ext cx="7505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</a:t>
            </a:r>
            <a:endParaRPr lang="ko-KR" altLang="en-US" sz="7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210832" y="2825148"/>
            <a:ext cx="599300" cy="4459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로그인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3" name="타원형 설명선 22"/>
          <p:cNvSpPr/>
          <p:nvPr/>
        </p:nvSpPr>
        <p:spPr>
          <a:xfrm>
            <a:off x="5081552" y="27103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타원형 설명선 24"/>
          <p:cNvSpPr/>
          <p:nvPr/>
        </p:nvSpPr>
        <p:spPr>
          <a:xfrm>
            <a:off x="3540526" y="27373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타원형 설명선 25"/>
          <p:cNvSpPr/>
          <p:nvPr/>
        </p:nvSpPr>
        <p:spPr>
          <a:xfrm>
            <a:off x="3544577" y="300466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타원형 설명선 26"/>
          <p:cNvSpPr/>
          <p:nvPr/>
        </p:nvSpPr>
        <p:spPr>
          <a:xfrm>
            <a:off x="5038394" y="33371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4800" y="632604"/>
            <a:ext cx="5068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KR / EN</a:t>
            </a:r>
            <a:endParaRPr lang="ko-KR" altLang="en-US" sz="700"/>
          </a:p>
        </p:txBody>
      </p:sp>
      <p:sp>
        <p:nvSpPr>
          <p:cNvPr id="20" name="타원형 설명선 19"/>
          <p:cNvSpPr/>
          <p:nvPr/>
        </p:nvSpPr>
        <p:spPr>
          <a:xfrm>
            <a:off x="7795971" y="51049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587" y="127965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내 정보 화면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8540" y="488053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2238" y="913843"/>
            <a:ext cx="9364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정보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546800" y="1113898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241" y="1354561"/>
            <a:ext cx="582211" cy="2192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재입력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이름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소속회사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소속부서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전화번호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03299" y="1399440"/>
            <a:ext cx="1098057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03299" y="1720620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303299" y="237752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303299" y="270431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303299" y="3023382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303299" y="3341897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1165" y="1399440"/>
            <a:ext cx="2194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회사 </a:t>
            </a:r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계정을 입력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최초 등록 후 변경불가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52525" y="1700079"/>
            <a:ext cx="17283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영문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숫자를 포함한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자리 이상 사용</a:t>
            </a:r>
            <a:r>
              <a:rPr lang="en-US" altLang="ko-KR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52525" y="2363440"/>
            <a:ext cx="6303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실명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63772" y="2693917"/>
            <a:ext cx="12330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2525" y="3004359"/>
            <a:ext cx="1534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회사의 부서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2525" y="3321356"/>
            <a:ext cx="7200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숫자만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150657" y="4275353"/>
            <a:ext cx="975718" cy="17951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확인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303299" y="2049779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5531909" y="1302677"/>
            <a:ext cx="0" cy="241045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58958" y="1280479"/>
            <a:ext cx="132279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/>
              <a:t>■ 권한 승인 상태 </a:t>
            </a:r>
            <a:r>
              <a:rPr lang="en-US" altLang="ko-KR" sz="700" dirty="0" smtClean="0"/>
              <a:t>: %</a:t>
            </a:r>
            <a:r>
              <a:rPr lang="ko-KR" altLang="en-US" sz="700" smtClean="0"/>
              <a:t>완료</a:t>
            </a:r>
            <a:r>
              <a:rPr lang="en-US" altLang="ko-KR" sz="700" dirty="0" smtClean="0"/>
              <a:t>%</a:t>
            </a:r>
            <a:endParaRPr lang="en-US" altLang="ko-KR" sz="700" dirty="0"/>
          </a:p>
          <a:p>
            <a:pPr>
              <a:lnSpc>
                <a:spcPct val="150000"/>
              </a:lnSpc>
            </a:pPr>
            <a:r>
              <a:rPr lang="ko-KR" altLang="en-US" sz="700" dirty="0" smtClean="0"/>
              <a:t>■ </a:t>
            </a:r>
            <a:r>
              <a:rPr lang="ko-KR" altLang="en-US" sz="700" dirty="0" err="1" smtClean="0"/>
              <a:t>운영툴</a:t>
            </a:r>
            <a:r>
              <a:rPr lang="ko-KR" altLang="en-US" sz="700" dirty="0" smtClean="0"/>
              <a:t> 메뉴 사용 권한</a:t>
            </a:r>
            <a:endParaRPr lang="en-US" altLang="ko-KR" sz="700" dirty="0" smtClean="0"/>
          </a:p>
          <a:p>
            <a:pPr>
              <a:lnSpc>
                <a:spcPct val="150000"/>
              </a:lnSpc>
            </a:pPr>
            <a:endParaRPr lang="ko-KR" altLang="en-US" sz="700" dirty="0"/>
          </a:p>
        </p:txBody>
      </p:sp>
      <p:cxnSp>
        <p:nvCxnSpPr>
          <p:cNvPr id="42" name="직선 연결선 41"/>
          <p:cNvCxnSpPr/>
          <p:nvPr/>
        </p:nvCxnSpPr>
        <p:spPr>
          <a:xfrm>
            <a:off x="513155" y="4059987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16629"/>
              </p:ext>
            </p:extLst>
          </p:nvPr>
        </p:nvGraphicFramePr>
        <p:xfrm>
          <a:off x="8967216" y="389575"/>
          <a:ext cx="312754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 사용을 위한 최초 등록시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‘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내 정보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링크를 통해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필수 등록 정보 항목 및 요건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회사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메일 계정을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최초 등록 후 변경불가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비밀번호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영문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숫자를 포함한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자리 이상 사용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실명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소속회사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 이름을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ex)</a:t>
                      </a:r>
                      <a:r>
                        <a:rPr lang="ko-KR" altLang="en-US" sz="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중원게임즈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소속부서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회사의 부서 이름을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전화번호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숫자만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승인 상태에 따라 아래와 같이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대기 중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후 권한 승인을 받기 전까지의 대기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완료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승인이 완료된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부여된 운영자 그룹 정보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관리자로 부터 부여 받은 메뉴 별 권한 정보가 노출 됩니다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메인 페이지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다음 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이동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1.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유효 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메일 외 메일 주소 입력 시 예외 처리</a:t>
                      </a:r>
                      <a:endParaRPr lang="en-US" altLang="ko-KR" sz="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@donutplay.net , @J1games.com, @joongwongames.com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외에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메일은 사용 불가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영문만 또는 숫자만 입력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&amp; 8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자리 이하 입력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등록 규칙을 다시 확인해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전화번호 입력란에 기호 삽입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숫자만 입력해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＂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빈 입력상자가 있는 상태에서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확인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버튼 클릭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누락된 입력 정보가 있습니다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.”</a:t>
                      </a:r>
                      <a:endParaRPr lang="ko-KR" altLang="en-US" sz="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타원형 설명선 37"/>
          <p:cNvSpPr/>
          <p:nvPr/>
        </p:nvSpPr>
        <p:spPr>
          <a:xfrm>
            <a:off x="5959912" y="1182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타원형 설명선 40"/>
          <p:cNvSpPr/>
          <p:nvPr/>
        </p:nvSpPr>
        <p:spPr>
          <a:xfrm>
            <a:off x="5526413" y="1429447"/>
            <a:ext cx="172247" cy="164706"/>
          </a:xfrm>
          <a:prstGeom prst="wedgeEllipseCallout">
            <a:avLst>
              <a:gd name="adj1" fmla="val 68194"/>
              <a:gd name="adj2" fmla="val 4181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오른쪽 중괄호 3"/>
          <p:cNvSpPr/>
          <p:nvPr/>
        </p:nvSpPr>
        <p:spPr>
          <a:xfrm flipH="1">
            <a:off x="568944" y="1449039"/>
            <a:ext cx="75766" cy="198705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>
            <a:off x="367850" y="24432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4007737" y="41475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fld id="{4BE1B358-17BB-4343-ADF4-BF6AA29710C4}" type="slidenum">
              <a:rPr lang="ko-KR" altLang="en-US" smtClean="0"/>
              <a:pPr/>
              <a:t>7</a:t>
            </a:fld>
            <a:endParaRPr lang="ko-KR" altLang="en-US"/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/>
          </p:nvPr>
        </p:nvGraphicFramePr>
        <p:xfrm>
          <a:off x="5745789" y="1675436"/>
          <a:ext cx="2438406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941"/>
                <a:gridCol w="510493"/>
                <a:gridCol w="521713"/>
                <a:gridCol w="448259"/>
              </a:tblGrid>
              <a:tr h="1632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교환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선수카드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88516" y="3674951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노출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부여된 권한에 따라 메뉴가 노출</a:t>
            </a:r>
            <a:r>
              <a:rPr lang="en-US" altLang="ko-KR" sz="600" dirty="0" smtClean="0"/>
              <a:t>/</a:t>
            </a:r>
            <a:r>
              <a:rPr lang="ko-KR" altLang="en-US" sz="600" dirty="0" err="1" smtClean="0"/>
              <a:t>비노출</a:t>
            </a:r>
            <a:r>
              <a:rPr lang="ko-KR" altLang="en-US" sz="600" dirty="0" smtClean="0"/>
              <a:t> 처리 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읽기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조회만 가능 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쓰기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 및 처리가 가능 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2593322" y="1578954"/>
            <a:ext cx="22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332763" y="1412730"/>
            <a:ext cx="990600" cy="164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@donutplay.net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72" name="ComboBox1" r:id="rId2" imgW="933480" imgH="190440"/>
        </mc:Choice>
        <mc:Fallback>
          <p:control name="ComboBox1" r:id="rId2" imgW="933480" imgH="190440">
            <p:pic>
              <p:nvPicPr>
                <p:cNvPr id="3" name="ComboBox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45622" y="1400246"/>
                  <a:ext cx="938213" cy="18622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738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587" y="127965"/>
            <a:ext cx="3233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운영자의 접근 시 화면 상태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>
            <a:off x="390746" y="901560"/>
            <a:ext cx="8173113" cy="539660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0" name="TextBox 39"/>
          <p:cNvSpPr txBox="1"/>
          <p:nvPr/>
        </p:nvSpPr>
        <p:spPr>
          <a:xfrm>
            <a:off x="3678811" y="3282662"/>
            <a:ext cx="1861644" cy="23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안내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권한 승인 대기 상태 입니다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3198770" y="3585817"/>
            <a:ext cx="291149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0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728384" y="2546785"/>
            <a:ext cx="208262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회원정보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206358" y="3060019"/>
            <a:ext cx="512672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기본정보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보유재화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보유스킬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친구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조력자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보석함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8890</Words>
  <Application>Microsoft Office PowerPoint</Application>
  <PresentationFormat>와이드스크린</PresentationFormat>
  <Paragraphs>3301</Paragraphs>
  <Slides>45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51" baseType="lpstr">
      <vt:lpstr>HY견고딕</vt:lpstr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556</cp:revision>
  <dcterms:created xsi:type="dcterms:W3CDTF">2016-05-24T03:30:03Z</dcterms:created>
  <dcterms:modified xsi:type="dcterms:W3CDTF">2016-07-28T13:09:59Z</dcterms:modified>
</cp:coreProperties>
</file>