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1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320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321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323" r:id="rId39"/>
    <p:sldId id="324" r:id="rId40"/>
    <p:sldId id="302" r:id="rId41"/>
    <p:sldId id="303" r:id="rId42"/>
    <p:sldId id="304" r:id="rId43"/>
    <p:sldId id="305" r:id="rId44"/>
    <p:sldId id="306" r:id="rId45"/>
    <p:sldId id="307" r:id="rId4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>
        <p:scale>
          <a:sx n="125" d="100"/>
          <a:sy n="125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E1982-8CEE-4870-B74F-17DE3725124C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6CA6-AA5B-4BD8-9E41-067C878608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63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E74E8-A97C-48BE-91B9-8F6376D2505B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22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10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089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94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33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20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1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6341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0420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1030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0267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7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302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208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803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0339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9472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9920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665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2860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2155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7832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4650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191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9249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406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17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9162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37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31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5571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7252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5503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544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9345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3962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2221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9639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8634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9721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3601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182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35135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8767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799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9805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4347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883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0122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2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E1B358-17BB-4343-ADF4-BF6AA29710C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07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748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70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0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58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851C-E153-4D27-BE96-8516CF24AA05}" type="datetimeFigureOut">
              <a:rPr lang="ko-KR" altLang="en-US" smtClean="0"/>
              <a:t>2016-07-18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5D38-8445-4D1A-A5F2-D1DC3F6D0E7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353800" y="103515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대외비</a:t>
            </a:r>
            <a:endParaRPr lang="ko-KR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3678612" y="6549548"/>
            <a:ext cx="415820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Copyright ⓒ </a:t>
            </a:r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 JOONGWON-</a:t>
            </a:r>
            <a:r>
              <a:rPr lang="en-US" altLang="ko-KR" sz="7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GAMES</a:t>
            </a:r>
            <a:r>
              <a:rPr lang="en-US" altLang="ko-KR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Corp. All rights reserved.</a:t>
            </a:r>
            <a:endParaRPr lang="ko-KR" alt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302745" y="6542921"/>
            <a:ext cx="1152267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내용 개체 틀 3"/>
          <p:cNvPicPr>
            <a:picLocks noChangeAspect="1"/>
          </p:cNvPicPr>
          <p:nvPr userDrawn="1"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7" y="6549547"/>
            <a:ext cx="394139" cy="27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7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80" r:id="rId27"/>
    <p:sldLayoutId id="2147483681" r:id="rId28"/>
    <p:sldLayoutId id="2147483682" r:id="rId29"/>
    <p:sldLayoutId id="2147483683" r:id="rId30"/>
    <p:sldLayoutId id="2147483684" r:id="rId31"/>
    <p:sldLayoutId id="2147483685" r:id="rId32"/>
    <p:sldLayoutId id="2147483686" r:id="rId33"/>
    <p:sldLayoutId id="2147483688" r:id="rId34"/>
    <p:sldLayoutId id="2147483689" r:id="rId35"/>
    <p:sldLayoutId id="2147483690" r:id="rId36"/>
    <p:sldLayoutId id="2147483691" r:id="rId37"/>
    <p:sldLayoutId id="2147483692" r:id="rId38"/>
    <p:sldLayoutId id="2147483693" r:id="rId39"/>
    <p:sldLayoutId id="2147483694" r:id="rId40"/>
    <p:sldLayoutId id="2147483695" r:id="rId41"/>
    <p:sldLayoutId id="2147483696" r:id="rId42"/>
    <p:sldLayoutId id="2147483697" r:id="rId43"/>
    <p:sldLayoutId id="2147483698" r:id="rId44"/>
    <p:sldLayoutId id="2147483699" r:id="rId45"/>
    <p:sldLayoutId id="2147483700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8" r:id="rId5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stereo6@gonggames.co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26804" y="4431167"/>
            <a:ext cx="2692400" cy="1868487"/>
          </a:xfrm>
          <a:prstGeom prst="rect">
            <a:avLst/>
          </a:prstGeom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1563084" y="1875454"/>
            <a:ext cx="8943185" cy="1269774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6000" b="1" dirty="0" smtClean="0">
                <a:ln/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NOX </a:t>
            </a:r>
            <a:r>
              <a:rPr lang="ko-KR" altLang="en-US" sz="6000" b="1" noProof="0" dirty="0" err="1" smtClean="0">
                <a:ln/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운영툴</a:t>
            </a:r>
            <a:endParaRPr kumimoji="0" lang="ko-KR" altLang="en-US" sz="6000" b="1" i="0" u="none" strike="noStrike" kern="1200" normalizeH="0" baseline="0" noProof="0" dirty="0">
              <a:ln/>
              <a:solidFill>
                <a:srgbClr val="002060"/>
              </a:solidFill>
              <a:uLnTx/>
              <a:uFillTx/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610" y="5918276"/>
            <a:ext cx="1659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작성자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김택훈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담당자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김수현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김학송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9" name="직사각형 4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55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기본정보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5" name="직선 연결선 84"/>
          <p:cNvCxnSpPr/>
          <p:nvPr/>
        </p:nvCxnSpPr>
        <p:spPr>
          <a:xfrm>
            <a:off x="1247752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직사각형 73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8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" name="직사각형 143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84801"/>
              </p:ext>
            </p:extLst>
          </p:nvPr>
        </p:nvGraphicFramePr>
        <p:xfrm>
          <a:off x="8967216" y="389575"/>
          <a:ext cx="3127545" cy="611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1422087"/>
                <a:gridCol w="1422087"/>
              </a:tblGrid>
              <a:tr h="11689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정보 관리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사용자 검색 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항목은 아래와 같습니다</a:t>
                      </a:r>
                      <a:r>
                        <a:rPr lang="en-US" altLang="ko-KR" sz="5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Google ID</a:t>
                      </a: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ko-KR" sz="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en-US" altLang="ko-KR" sz="8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o-KR" altLang="en-US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관리자 </a:t>
                      </a:r>
                      <a:r>
                        <a:rPr lang="en-US" altLang="ko-KR" sz="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ID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페이지에서 검색한 회원의 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닉네임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Google 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정보를 표기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디폴트 탭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포인트 추가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하기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처리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&lt;VIP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포인트 추가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수량 입력 후 확인 버튼 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관리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상태 선택 후 사유를 입력하여 확인 버튼을 클릭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관리 페이지 참고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설정 반영 경고창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C / D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 내용은 </a:t>
                      </a:r>
                      <a:endParaRPr lang="en-US" altLang="ko-KR" sz="600" b="1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모든 새창의 확인 버튼 클릭 시 </a:t>
                      </a:r>
                      <a:endParaRPr lang="en-US" altLang="ko-KR" sz="600" b="1" baseline="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이벤트별 출력되는 공통 경고창 임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D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1" baseline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빈 항목 체크 경고창</a:t>
                      </a: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 ● 가</a:t>
                      </a:r>
                      <a:r>
                        <a:rPr lang="en-US" altLang="ko-KR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  <a:r>
                        <a:rPr lang="en-US" altLang="ko-KR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영역의 </a:t>
                      </a:r>
                      <a:r>
                        <a:rPr lang="ko-KR" altLang="en-US" sz="8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케이스별</a:t>
                      </a:r>
                      <a:r>
                        <a:rPr lang="ko-KR" altLang="en-US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정보 노출 예시</a:t>
                      </a:r>
                      <a:endParaRPr lang="en-US" altLang="ko-KR" sz="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7" name="직사각형 14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2" y="1768515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직사각형 105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25" name="표 124"/>
          <p:cNvGraphicFramePr>
            <a:graphicFrameLocks noGrp="1"/>
          </p:cNvGraphicFramePr>
          <p:nvPr>
            <p:extLst/>
          </p:nvPr>
        </p:nvGraphicFramePr>
        <p:xfrm>
          <a:off x="1478104" y="1879550"/>
          <a:ext cx="6780524" cy="2141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096"/>
                <a:gridCol w="709127"/>
                <a:gridCol w="643812"/>
                <a:gridCol w="778792"/>
                <a:gridCol w="1054645"/>
                <a:gridCol w="582263"/>
                <a:gridCol w="582263"/>
                <a:gridCol w="582263"/>
                <a:gridCol w="582263"/>
              </a:tblGrid>
              <a:tr h="190788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회원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게임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Google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ID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asdfqwer@gmail.com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버서커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데몬헌터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아칸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나이트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녹스매니아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1XJAIJF10239ZJ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Act 5 – 4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친구 초대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 / 20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7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7,654,321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sng" dirty="0" smtClean="0">
                          <a:solidFill>
                            <a:schemeClr val="tx1"/>
                          </a:solidFill>
                        </a:rPr>
                        <a:t>포인트 추가</a:t>
                      </a: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b="0" u="sng" dirty="0" smtClean="0">
                          <a:solidFill>
                            <a:schemeClr val="tx1"/>
                          </a:solidFill>
                        </a:rPr>
                        <a:t>삭제 하기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녹스길드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상태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502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처리자 및 처리일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2016/01/01 23:00:03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제재 및 해제 사유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운영자 농락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7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8" name="직사각형 127"/>
          <p:cNvSpPr/>
          <p:nvPr/>
        </p:nvSpPr>
        <p:spPr>
          <a:xfrm>
            <a:off x="7332950" y="4036013"/>
            <a:ext cx="91276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제재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1408832" y="4494281"/>
            <a:ext cx="2146047" cy="1303349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1837624" y="555676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72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589" y="454775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모서리가 둥근 직사각형 172"/>
          <p:cNvSpPr/>
          <p:nvPr/>
        </p:nvSpPr>
        <p:spPr>
          <a:xfrm>
            <a:off x="2539772" y="555675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409079" y="4715077"/>
            <a:ext cx="111921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VIP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포인트 추가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75" name="표 174"/>
          <p:cNvGraphicFramePr>
            <a:graphicFrameLocks noGrp="1"/>
          </p:cNvGraphicFramePr>
          <p:nvPr>
            <p:extLst/>
          </p:nvPr>
        </p:nvGraphicFramePr>
        <p:xfrm>
          <a:off x="1484798" y="4915132"/>
          <a:ext cx="1985933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9143"/>
                <a:gridCol w="120679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현재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7,654,321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+</a:t>
                      </a:r>
                      <a:r>
                        <a:rPr lang="ko-KR" altLang="en-US" sz="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추가     ○ 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ko-KR" altLang="en-US" sz="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포인트 수량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6" name="직사각형 175"/>
          <p:cNvSpPr/>
          <p:nvPr/>
        </p:nvSpPr>
        <p:spPr>
          <a:xfrm>
            <a:off x="2311761" y="5300179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7" name="타원 176"/>
          <p:cNvSpPr/>
          <p:nvPr/>
        </p:nvSpPr>
        <p:spPr>
          <a:xfrm>
            <a:off x="1350460" y="443911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graphicFrame>
        <p:nvGraphicFramePr>
          <p:cNvPr id="61" name="표 60"/>
          <p:cNvGraphicFramePr>
            <a:graphicFrameLocks noGrp="1"/>
          </p:cNvGraphicFramePr>
          <p:nvPr>
            <p:extLst/>
          </p:nvPr>
        </p:nvGraphicFramePr>
        <p:xfrm>
          <a:off x="9192812" y="4048544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89238"/>
                <a:gridCol w="538542"/>
                <a:gridCol w="538543"/>
                <a:gridCol w="53854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/>
          </p:nvPr>
        </p:nvGraphicFramePr>
        <p:xfrm>
          <a:off x="9192812" y="4887854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94848"/>
                <a:gridCol w="536672"/>
                <a:gridCol w="536673"/>
                <a:gridCol w="53667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07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김택훈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-mm-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dd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</a:rPr>
                        <a:t> 00:00:00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욕설 및 비방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3" name="표 62"/>
          <p:cNvGraphicFramePr>
            <a:graphicFrameLocks noGrp="1"/>
          </p:cNvGraphicFramePr>
          <p:nvPr>
            <p:extLst/>
          </p:nvPr>
        </p:nvGraphicFramePr>
        <p:xfrm>
          <a:off x="9192812" y="5715945"/>
          <a:ext cx="2604865" cy="572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94848"/>
                <a:gridCol w="536672"/>
                <a:gridCol w="536673"/>
                <a:gridCol w="536672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해제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제재 코드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처리자 및 처리일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김택훈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yyyy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-mm-</a:t>
                      </a:r>
                      <a:r>
                        <a:rPr lang="en-US" altLang="ko-KR" sz="600" dirty="0" err="1" smtClean="0">
                          <a:solidFill>
                            <a:schemeClr val="tx1"/>
                          </a:solidFill>
                        </a:rPr>
                        <a:t>dd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</a:rPr>
                        <a:t> 00:00:00 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제재 및 해제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눈물을 흘리며 제재 해제 간곡히 호소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9107689" y="3870505"/>
            <a:ext cx="17139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정상회원 상태</a:t>
            </a:r>
            <a:r>
              <a:rPr lang="en-US" altLang="ko-K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제재한 이력이 없음</a:t>
            </a:r>
            <a:r>
              <a:rPr lang="en-US" altLang="ko-K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107689" y="4715657"/>
            <a:ext cx="99899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최근 제재한 상태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107689" y="5542516"/>
            <a:ext cx="13003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최근 제재를 해제한 상태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타원형 설명선 67"/>
          <p:cNvSpPr/>
          <p:nvPr/>
        </p:nvSpPr>
        <p:spPr>
          <a:xfrm>
            <a:off x="1067939" y="120884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타원형 설명선 68"/>
          <p:cNvSpPr/>
          <p:nvPr/>
        </p:nvSpPr>
        <p:spPr>
          <a:xfrm>
            <a:off x="6024874" y="122708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097398" y="154730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타원형 설명선 71"/>
          <p:cNvSpPr/>
          <p:nvPr/>
        </p:nvSpPr>
        <p:spPr>
          <a:xfrm>
            <a:off x="7122603" y="295224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형 설명선 75"/>
          <p:cNvSpPr/>
          <p:nvPr/>
        </p:nvSpPr>
        <p:spPr>
          <a:xfrm>
            <a:off x="7344094" y="39537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3900948" y="5672494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200495" y="627156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4902643" y="627156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200495" y="5948407"/>
            <a:ext cx="13789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설정한 내용을 반영 하시겠습니까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타원 81"/>
          <p:cNvSpPr/>
          <p:nvPr/>
        </p:nvSpPr>
        <p:spPr>
          <a:xfrm>
            <a:off x="3855821" y="560755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3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775" y="568991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4" name="꺾인 연결선 83"/>
          <p:cNvCxnSpPr>
            <a:stCxn id="171" idx="2"/>
            <a:endCxn id="78" idx="1"/>
          </p:cNvCxnSpPr>
          <p:nvPr/>
        </p:nvCxnSpPr>
        <p:spPr>
          <a:xfrm rot="16200000" flipH="1">
            <a:off x="2815631" y="5013038"/>
            <a:ext cx="406960" cy="1763674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꺾인 연결선 90"/>
          <p:cNvCxnSpPr>
            <a:stCxn id="76" idx="4"/>
          </p:cNvCxnSpPr>
          <p:nvPr/>
        </p:nvCxnSpPr>
        <p:spPr>
          <a:xfrm rot="5400000">
            <a:off x="6791768" y="3637019"/>
            <a:ext cx="157002" cy="1119898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꺾인 연결선 91"/>
          <p:cNvCxnSpPr>
            <a:stCxn id="72" idx="4"/>
            <a:endCxn id="170" idx="0"/>
          </p:cNvCxnSpPr>
          <p:nvPr/>
        </p:nvCxnSpPr>
        <p:spPr>
          <a:xfrm rot="5400000">
            <a:off x="4156629" y="1442183"/>
            <a:ext cx="1377326" cy="4726871"/>
          </a:xfrm>
          <a:prstGeom prst="bentConnector3">
            <a:avLst>
              <a:gd name="adj1" fmla="val 73033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1492758" y="3424253"/>
            <a:ext cx="3384000" cy="602904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타원형 설명선 94"/>
          <p:cNvSpPr/>
          <p:nvPr/>
        </p:nvSpPr>
        <p:spPr>
          <a:xfrm>
            <a:off x="1255395" y="3337685"/>
            <a:ext cx="293834" cy="280972"/>
          </a:xfrm>
          <a:prstGeom prst="wedgeEllipseCallout">
            <a:avLst>
              <a:gd name="adj1" fmla="val 28951"/>
              <a:gd name="adj2" fmla="val -158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dirty="0">
                <a:solidFill>
                  <a:schemeClr val="bg2">
                    <a:lumMod val="25000"/>
                  </a:schemeClr>
                </a:solidFill>
              </a:rPr>
              <a:t>가</a:t>
            </a: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6014726" y="5657328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6293052" y="626616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6995200" y="626616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85948" y="5948746"/>
            <a:ext cx="8755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빈 항목이 있습니다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" name="타원 110"/>
          <p:cNvSpPr/>
          <p:nvPr/>
        </p:nvSpPr>
        <p:spPr>
          <a:xfrm>
            <a:off x="5948378" y="560215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12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332" y="568451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직사각형 9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모서리가 둥근 직사각형 96"/>
          <p:cNvSpPr/>
          <p:nvPr/>
        </p:nvSpPr>
        <p:spPr>
          <a:xfrm>
            <a:off x="4650038" y="4249930"/>
            <a:ext cx="3671820" cy="128905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4741333" y="534926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99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49" y="432933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모서리가 둥근 직사각형 99"/>
          <p:cNvSpPr/>
          <p:nvPr/>
        </p:nvSpPr>
        <p:spPr>
          <a:xfrm>
            <a:off x="7628763" y="534315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650038" y="431665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02" name="표 101"/>
          <p:cNvGraphicFramePr>
            <a:graphicFrameLocks noGrp="1"/>
          </p:cNvGraphicFramePr>
          <p:nvPr>
            <p:extLst/>
          </p:nvPr>
        </p:nvGraphicFramePr>
        <p:xfrm>
          <a:off x="4719220" y="4513972"/>
          <a:ext cx="3536291" cy="774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2043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일괄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개별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434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일괄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제재 수준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1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주일                    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달                      영구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3" name="직사각형 102"/>
          <p:cNvSpPr/>
          <p:nvPr/>
        </p:nvSpPr>
        <p:spPr>
          <a:xfrm>
            <a:off x="5297590" y="4943540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851309" y="4551110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7217075" y="4546726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5851490" y="474777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7213370" y="4747779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타원 116"/>
          <p:cNvSpPr/>
          <p:nvPr/>
        </p:nvSpPr>
        <p:spPr>
          <a:xfrm>
            <a:off x="5340633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타원 117"/>
          <p:cNvSpPr/>
          <p:nvPr/>
        </p:nvSpPr>
        <p:spPr>
          <a:xfrm>
            <a:off x="6085826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타원 118"/>
          <p:cNvSpPr/>
          <p:nvPr/>
        </p:nvSpPr>
        <p:spPr>
          <a:xfrm>
            <a:off x="6791558" y="516496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타원 119"/>
          <p:cNvSpPr/>
          <p:nvPr/>
        </p:nvSpPr>
        <p:spPr>
          <a:xfrm flipH="1" flipV="1">
            <a:off x="5364354" y="5186875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0" name="꺾인 연결선 89"/>
          <p:cNvCxnSpPr>
            <a:stCxn id="98" idx="2"/>
            <a:endCxn id="78" idx="0"/>
          </p:cNvCxnSpPr>
          <p:nvPr/>
        </p:nvCxnSpPr>
        <p:spPr>
          <a:xfrm rot="5400000">
            <a:off x="4853736" y="5485246"/>
            <a:ext cx="188595" cy="18590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타원 191"/>
          <p:cNvSpPr/>
          <p:nvPr/>
        </p:nvSpPr>
        <p:spPr>
          <a:xfrm>
            <a:off x="4535604" y="422029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67" name="타원형 설명선 66"/>
          <p:cNvSpPr/>
          <p:nvPr/>
        </p:nvSpPr>
        <p:spPr>
          <a:xfrm>
            <a:off x="174250" y="77200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9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9514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결제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5" name="직선 연결선 84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26729"/>
              </p:ext>
            </p:extLst>
          </p:nvPr>
        </p:nvGraphicFramePr>
        <p:xfrm>
          <a:off x="8967216" y="389575"/>
          <a:ext cx="312754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※ </a:t>
                      </a:r>
                      <a:r>
                        <a:rPr lang="ko-KR" altLang="en-US" sz="600" smtClean="0"/>
                        <a:t>지급 및 차감</a:t>
                      </a:r>
                      <a:r>
                        <a:rPr lang="ko-KR" altLang="en-US" sz="600" baseline="0" smtClean="0"/>
                        <a:t> 처리 </a:t>
                      </a:r>
                      <a:r>
                        <a:rPr lang="en-US" altLang="ko-KR" sz="600" baseline="0" dirty="0" smtClean="0"/>
                        <a:t>: </a:t>
                      </a:r>
                      <a:r>
                        <a:rPr lang="ko-KR" altLang="en-US" sz="600" smtClean="0"/>
                        <a:t>실시간으로 게임에 반영 됩니다</a:t>
                      </a:r>
                      <a:r>
                        <a:rPr lang="en-US" altLang="ko-KR" sz="600" dirty="0" smtClean="0"/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재화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탭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보유한 각 재화의 현재 수량 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차감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결제 내역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 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유료캐시인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젬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결제 내역 정보를 확인할 수 있습니다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설정 기능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설정된 날짜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시작 날짜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오늘 기준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-30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 전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 ~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종료 날자 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오늘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기능이 적용된 모든 페이지에 공통 사항 입니다</a:t>
                      </a:r>
                      <a:r>
                        <a:rPr lang="en-US" altLang="ko-KR" sz="600" b="0" baseline="0" dirty="0" smtClean="0">
                          <a:solidFill>
                            <a:srgbClr val="00206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최근 결제 시간 부터 위에서 아래 순서로 정렬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최근 결제 내역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무시하고 최근 결제 건수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 나열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및 차감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5" name="직사각형 104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40694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0" name="직사각형 59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68" name="표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975548"/>
              </p:ext>
            </p:extLst>
          </p:nvPr>
        </p:nvGraphicFramePr>
        <p:xfrm>
          <a:off x="1693411" y="3558899"/>
          <a:ext cx="630925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7085"/>
                <a:gridCol w="1173317"/>
                <a:gridCol w="1228657"/>
                <a:gridCol w="985170"/>
                <a:gridCol w="1606478"/>
                <a:gridCol w="828547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결제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결제 스토어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금액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상품 번호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캐시상품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9000100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9000050</a:t>
                      </a:r>
                      <a:endParaRPr lang="ko-KR" altLang="en-US" sz="6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199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인앱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스토어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10,000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9000010</a:t>
                      </a:r>
                      <a:endParaRPr lang="ko-KR" altLang="en-US" sz="6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모서리가 둥근 직사각형 103"/>
          <p:cNvSpPr/>
          <p:nvPr/>
        </p:nvSpPr>
        <p:spPr>
          <a:xfrm>
            <a:off x="5881697" y="4516775"/>
            <a:ext cx="3671820" cy="138556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7015459" y="563050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708" y="4596177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" name="모서리가 둥근 직사각형 121"/>
          <p:cNvSpPr/>
          <p:nvPr/>
        </p:nvSpPr>
        <p:spPr>
          <a:xfrm>
            <a:off x="7717607" y="563050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881697" y="459471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및 차감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344598"/>
              </p:ext>
            </p:extLst>
          </p:nvPr>
        </p:nvGraphicFramePr>
        <p:xfrm>
          <a:off x="5950879" y="4792038"/>
          <a:ext cx="353629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지급     ○ 차감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골드 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열쇠  ○ 트로피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" name="타원 142"/>
          <p:cNvSpPr/>
          <p:nvPr/>
        </p:nvSpPr>
        <p:spPr>
          <a:xfrm>
            <a:off x="5818583" y="4448689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8039" y="5178467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529249" y="5364965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 내 입력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1" name="타원형 설명선 80"/>
          <p:cNvSpPr/>
          <p:nvPr/>
        </p:nvSpPr>
        <p:spPr>
          <a:xfrm>
            <a:off x="1972957" y="22128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타원형 설명선 81"/>
          <p:cNvSpPr/>
          <p:nvPr/>
        </p:nvSpPr>
        <p:spPr>
          <a:xfrm>
            <a:off x="6400063" y="195093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3" name="타원형 설명선 82"/>
          <p:cNvSpPr/>
          <p:nvPr/>
        </p:nvSpPr>
        <p:spPr>
          <a:xfrm>
            <a:off x="1444324" y="296023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4" name="타원형 설명선 83"/>
          <p:cNvSpPr/>
          <p:nvPr/>
        </p:nvSpPr>
        <p:spPr>
          <a:xfrm>
            <a:off x="1533013" y="325306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" name="오른쪽 중괄호 91"/>
          <p:cNvSpPr/>
          <p:nvPr/>
        </p:nvSpPr>
        <p:spPr>
          <a:xfrm flipH="1">
            <a:off x="1540805" y="3566370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타원 92"/>
          <p:cNvSpPr/>
          <p:nvPr/>
        </p:nvSpPr>
        <p:spPr>
          <a:xfrm>
            <a:off x="1352585" y="447081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4" name="꺾인 연결선 93"/>
          <p:cNvCxnSpPr>
            <a:stCxn id="60" idx="3"/>
            <a:endCxn id="104" idx="1"/>
          </p:cNvCxnSpPr>
          <p:nvPr/>
        </p:nvCxnSpPr>
        <p:spPr>
          <a:xfrm flipH="1">
            <a:off x="5881697" y="2123740"/>
            <a:ext cx="1437793" cy="3085818"/>
          </a:xfrm>
          <a:prstGeom prst="bentConnector5">
            <a:avLst>
              <a:gd name="adj1" fmla="val -15899"/>
              <a:gd name="adj2" fmla="val 39727"/>
              <a:gd name="adj3" fmla="val 115899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직사각형 11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" name="그룹 122"/>
          <p:cNvGrpSpPr/>
          <p:nvPr/>
        </p:nvGrpSpPr>
        <p:grpSpPr>
          <a:xfrm>
            <a:off x="10006145" y="3754993"/>
            <a:ext cx="1819275" cy="1533525"/>
            <a:chOff x="2063553" y="2543548"/>
            <a:chExt cx="1819275" cy="1533525"/>
          </a:xfrm>
        </p:grpSpPr>
        <p:pic>
          <p:nvPicPr>
            <p:cNvPr id="12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63553" y="2543548"/>
              <a:ext cx="1819275" cy="1533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5" name="직사각형 124"/>
            <p:cNvSpPr/>
            <p:nvPr/>
          </p:nvSpPr>
          <p:spPr>
            <a:xfrm>
              <a:off x="2341582" y="2580116"/>
              <a:ext cx="1254224" cy="2342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2016 08</a:t>
              </a:r>
              <a:endParaRPr lang="ko-KR" altLang="en-US" sz="1200" dirty="0"/>
            </a:p>
          </p:txBody>
        </p:sp>
      </p:grpSp>
      <p:sp>
        <p:nvSpPr>
          <p:cNvPr id="126" name="타원형 설명선 125"/>
          <p:cNvSpPr/>
          <p:nvPr/>
        </p:nvSpPr>
        <p:spPr>
          <a:xfrm>
            <a:off x="9885999" y="367264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0" name="타원형 설명선 79"/>
          <p:cNvSpPr/>
          <p:nvPr/>
        </p:nvSpPr>
        <p:spPr>
          <a:xfrm>
            <a:off x="1840020" y="151176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60" name="직사각형 159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62" name="타원형 설명선 161"/>
          <p:cNvSpPr/>
          <p:nvPr/>
        </p:nvSpPr>
        <p:spPr>
          <a:xfrm>
            <a:off x="174250" y="77200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8" name="직사각형 1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202" name="직사각형 2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3" name="모서리가 둥근 직사각형 202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20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" name="TextBox 2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3060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변동내역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363290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젬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29687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내역 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젬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 결제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1004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1" name="직사각형 80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7" name="오른쪽 중괄호 66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233" name="직사각형 23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graphicFrame>
        <p:nvGraphicFramePr>
          <p:cNvPr id="236" name="표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712442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7" name="직사각형 236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41" name="직선 연결선 240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직사각형 24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8" name="타원형 설명선 57"/>
          <p:cNvSpPr/>
          <p:nvPr/>
        </p:nvSpPr>
        <p:spPr>
          <a:xfrm>
            <a:off x="4369758" y="29942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32832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골드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8" name="표 57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골드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8" name="직사각형 17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9" name="직사각형 17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83" name="직사각형 182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4" name="직사각형 18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92" name="직사각형 19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94" name="모서리가 둥근 직사각형 19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9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" name="TextBox 19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9" name="직사각형 208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11" name="직사각형 210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3" name="표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86288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성 조력자 카드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250,500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14" name="오른쪽 중괄호 213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타원 214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17" name="직선 연결선 216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직사각형 217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2" name="타원형 설명선 221"/>
          <p:cNvSpPr/>
          <p:nvPr/>
        </p:nvSpPr>
        <p:spPr>
          <a:xfrm>
            <a:off x="5318126" y="298342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23" name="표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81131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4" name="직사각형 223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27" name="직선 연결선 226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직사각형 227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3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9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02" name="직사각형 1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직사각형 1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0" name="표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58230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1" name="직사각형 140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76145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열쇠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+ 100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258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8" name="오른쪽 중괄호 57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5" name="타원형 설명선 74"/>
          <p:cNvSpPr/>
          <p:nvPr/>
        </p:nvSpPr>
        <p:spPr>
          <a:xfrm>
            <a:off x="6168436" y="298342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6587" y="127965"/>
            <a:ext cx="3251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열쇠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2" name="표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72306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열쇠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5" name="직사각형 14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9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직사각형 9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02" name="직사각형 101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직사각형 1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4" name="직사각형 11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2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직사각형 12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1564134" y="3104299"/>
            <a:ext cx="900641" cy="13018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결제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5" name="직선 연결선 134"/>
          <p:cNvCxnSpPr/>
          <p:nvPr/>
        </p:nvCxnSpPr>
        <p:spPr>
          <a:xfrm>
            <a:off x="1564342" y="3234482"/>
            <a:ext cx="662379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직사각형 135"/>
          <p:cNvSpPr/>
          <p:nvPr/>
        </p:nvSpPr>
        <p:spPr>
          <a:xfrm>
            <a:off x="5355588" y="3098077"/>
            <a:ext cx="893289" cy="13286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골드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289977" y="3097402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열쇠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4421199" y="3098078"/>
            <a:ext cx="893289" cy="1328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젬</a:t>
            </a:r>
            <a:r>
              <a:rPr lang="en-US" altLang="ko-KR" sz="600" dirty="0" smtClean="0">
                <a:solidFill>
                  <a:schemeClr val="bg1"/>
                </a:solidFill>
              </a:rPr>
              <a:t> </a:t>
            </a:r>
            <a:r>
              <a:rPr lang="ko-KR" altLang="en-US" sz="600" dirty="0" smtClean="0">
                <a:solidFill>
                  <a:schemeClr val="bg1"/>
                </a:solidFill>
              </a:rPr>
              <a:t>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221490" y="3097402"/>
            <a:ext cx="1016596" cy="13799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트로피 변동 내역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0" name="표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49969"/>
              </p:ext>
            </p:extLst>
          </p:nvPr>
        </p:nvGraphicFramePr>
        <p:xfrm>
          <a:off x="2079764" y="2029296"/>
          <a:ext cx="5368946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658"/>
                <a:gridCol w="1171693"/>
                <a:gridCol w="3197595"/>
              </a:tblGrid>
              <a:tr h="19078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현재 보유한 재화 정보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(Cash)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1004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골드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250,500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열쇠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행동력</a:t>
                      </a: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258</a:t>
                      </a:r>
                      <a:endParaRPr lang="ko-KR" altLang="en-US" sz="600" dirty="0"/>
                    </a:p>
                  </a:txBody>
                  <a:tcPr anchor="ctr"/>
                </a:tc>
              </a:tr>
              <a:tr h="19078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총 보유 트로피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</a:t>
                      </a:r>
                      <a:endParaRPr lang="ko-KR" altLang="en-US" sz="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1" name="직사각형 140"/>
          <p:cNvSpPr/>
          <p:nvPr/>
        </p:nvSpPr>
        <p:spPr>
          <a:xfrm>
            <a:off x="6526799" y="22599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526799" y="2440887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6526799" y="2641305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>
                <a:solidFill>
                  <a:schemeClr val="bg1"/>
                </a:solidFill>
              </a:rPr>
              <a:t>지급 </a:t>
            </a:r>
            <a:r>
              <a:rPr lang="en-US" altLang="ko-KR" sz="600" dirty="0">
                <a:solidFill>
                  <a:schemeClr val="bg1"/>
                </a:solidFill>
              </a:rPr>
              <a:t>/ </a:t>
            </a:r>
            <a:r>
              <a:rPr lang="ko-KR" altLang="en-US" sz="60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6529283" y="2064980"/>
            <a:ext cx="790207" cy="11751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 </a:t>
            </a:r>
            <a:r>
              <a:rPr lang="en-US" altLang="ko-KR" sz="600" dirty="0" smtClean="0">
                <a:solidFill>
                  <a:schemeClr val="bg1"/>
                </a:solidFill>
              </a:rPr>
              <a:t>/ </a:t>
            </a:r>
            <a:r>
              <a:rPr lang="ko-KR" altLang="en-US" sz="600" dirty="0" smtClean="0">
                <a:solidFill>
                  <a:schemeClr val="bg1"/>
                </a:solidFill>
              </a:rPr>
              <a:t>차감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1693412" y="336439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15" y="335528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3277238" y="336182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6107" y="333965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78" name="직사각형 77"/>
          <p:cNvSpPr/>
          <p:nvPr/>
        </p:nvSpPr>
        <p:spPr>
          <a:xfrm>
            <a:off x="2515218" y="336802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21" y="335891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21043"/>
              </p:ext>
            </p:extLst>
          </p:nvPr>
        </p:nvGraphicFramePr>
        <p:xfrm>
          <a:off x="1693412" y="3513958"/>
          <a:ext cx="628935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7189"/>
                <a:gridCol w="1157977"/>
                <a:gridCol w="1224782"/>
                <a:gridCol w="1133574"/>
                <a:gridCol w="1226533"/>
                <a:gridCol w="1049301"/>
              </a:tblGrid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처리 시간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내역 분류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증가 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차감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총 보유</a:t>
                      </a:r>
                      <a:endParaRPr lang="ko-KR" altLang="en-US" sz="600" b="1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35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트로피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+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50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77</a:t>
                      </a:r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strike="sng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  <a:tr h="123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8" name="오른쪽 중괄호 57"/>
          <p:cNvSpPr/>
          <p:nvPr/>
        </p:nvSpPr>
        <p:spPr>
          <a:xfrm flipH="1">
            <a:off x="1540805" y="3517909"/>
            <a:ext cx="86258" cy="182132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타원 67"/>
          <p:cNvSpPr/>
          <p:nvPr/>
        </p:nvSpPr>
        <p:spPr>
          <a:xfrm>
            <a:off x="1352585" y="442235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66046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트로피 변동 내역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변동된 내역 부터 위에서 아래 순서로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증가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차감됨 건수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" name="TextBox 91"/>
          <p:cNvSpPr txBox="1"/>
          <p:nvPr/>
        </p:nvSpPr>
        <p:spPr>
          <a:xfrm>
            <a:off x="236587" y="127965"/>
            <a:ext cx="3392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재화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트로피 변동 내역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3" name="직사각형 92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1636329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480548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6" name="직선 연결선 115"/>
          <p:cNvCxnSpPr/>
          <p:nvPr/>
        </p:nvCxnSpPr>
        <p:spPr>
          <a:xfrm flipV="1">
            <a:off x="1635258" y="2178390"/>
            <a:ext cx="6296694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7154388" y="2043733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구매 스킬 포인트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310075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4139602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16</a:t>
            </a:fld>
            <a:endParaRPr lang="ko-KR" altLang="en-US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448908"/>
              </p:ext>
            </p:extLst>
          </p:nvPr>
        </p:nvGraphicFramePr>
        <p:xfrm>
          <a:off x="8967216" y="389575"/>
          <a:ext cx="312754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보유 스킬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클래스 종류 별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버서커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데몬헌터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아칸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나이트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*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클래스 별 스킬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매칭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ID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 표기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altLang="ko-KR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SkillInfo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General type code 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현재 스킬 레벨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최대 강화 레벨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클래스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레벨은 해당 클래스 레벨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클래스 레벨에 따른 클래스 보상 스킬 포인트 획득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계정공유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수호자 성장 보상 스킬 포인트 획득 개수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스킬 레벨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소모 포인트 조정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액티브 스킬  또는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패시브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스킬 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 및 스킬 초기화 선택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콤보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박스는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가지만 선택이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해당 스킬 선택 및 원하는 스킬 레벨로 조정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조정된 소모 포인트 자동으로 돌려줌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9" name="표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196356"/>
              </p:ext>
            </p:extLst>
          </p:nvPr>
        </p:nvGraphicFramePr>
        <p:xfrm>
          <a:off x="1491254" y="2404216"/>
          <a:ext cx="328434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1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액티브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파괴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171110013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살육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포효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속공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171110023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광분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171110033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171110041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돌출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171110042</a:t>
                      </a:r>
                      <a:endParaRPr lang="ko-KR" altLang="en-US" sz="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b="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마검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171110043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7 / 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2" name="모서리가 둥근 직사각형 121"/>
          <p:cNvSpPr/>
          <p:nvPr/>
        </p:nvSpPr>
        <p:spPr>
          <a:xfrm>
            <a:off x="1988840" y="4918210"/>
            <a:ext cx="5538543" cy="11093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27" name="표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82095"/>
              </p:ext>
            </p:extLst>
          </p:nvPr>
        </p:nvGraphicFramePr>
        <p:xfrm>
          <a:off x="2263715" y="5017409"/>
          <a:ext cx="502761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8408"/>
                <a:gridCol w="266921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캐릭터 레벨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일반 성장 보상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구매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en-US" altLang="ko-KR" sz="600" b="0" u="none" baseline="0" dirty="0" smtClean="0">
                          <a:solidFill>
                            <a:schemeClr val="tx1"/>
                          </a:solidFill>
                        </a:rPr>
                        <a:t> / 50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수호자 레벨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1045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수호자 성장 보상 스킬 포인트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1254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3" name="타원형 설명선 52"/>
          <p:cNvSpPr/>
          <p:nvPr/>
        </p:nvSpPr>
        <p:spPr>
          <a:xfrm>
            <a:off x="2512508" y="14967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타원형 설명선 55"/>
          <p:cNvSpPr/>
          <p:nvPr/>
        </p:nvSpPr>
        <p:spPr>
          <a:xfrm>
            <a:off x="2743966" y="24953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6587" y="127965"/>
            <a:ext cx="3060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스킬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클래스 스킬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타원형 설명선 70"/>
          <p:cNvSpPr/>
          <p:nvPr/>
        </p:nvSpPr>
        <p:spPr>
          <a:xfrm>
            <a:off x="1491254" y="193631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4963390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수호자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32" name="표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846190"/>
              </p:ext>
            </p:extLst>
          </p:nvPr>
        </p:nvGraphicFramePr>
        <p:xfrm>
          <a:off x="4819386" y="2404216"/>
          <a:ext cx="3284349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3460"/>
                <a:gridCol w="783772"/>
                <a:gridCol w="933061"/>
                <a:gridCol w="649009"/>
                <a:gridCol w="445047"/>
              </a:tblGrid>
              <a:tr h="0"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액티브</a:t>
                      </a:r>
                      <a:endParaRPr lang="en-US" altLang="ko-KR" sz="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GTC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소모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갈증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고대힘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171120012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간파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171120013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견고</a:t>
                      </a:r>
                      <a:endParaRPr lang="ko-KR" sz="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171120014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회복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10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숙달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171120016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보호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6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동화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171120018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 / 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" name="타원형 설명선 71"/>
          <p:cNvSpPr/>
          <p:nvPr/>
        </p:nvSpPr>
        <p:spPr>
          <a:xfrm>
            <a:off x="6074709" y="24782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3" name="타원형 설명선 132"/>
          <p:cNvSpPr/>
          <p:nvPr/>
        </p:nvSpPr>
        <p:spPr>
          <a:xfrm>
            <a:off x="3672355" y="24953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4" name="타원형 설명선 133"/>
          <p:cNvSpPr/>
          <p:nvPr/>
        </p:nvSpPr>
        <p:spPr>
          <a:xfrm>
            <a:off x="6982141" y="249536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7971634" y="4512382"/>
            <a:ext cx="3324045" cy="141942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9580831" y="562719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4749" y="4578272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모서리가 둥근 직사각형 137"/>
          <p:cNvSpPr/>
          <p:nvPr/>
        </p:nvSpPr>
        <p:spPr>
          <a:xfrm>
            <a:off x="8947052" y="562719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139" name="표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007256"/>
              </p:ext>
            </p:extLst>
          </p:nvPr>
        </p:nvGraphicFramePr>
        <p:xfrm>
          <a:off x="8070353" y="4946727"/>
          <a:ext cx="3094397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977661"/>
                <a:gridCol w="1347063"/>
              </a:tblGrid>
              <a:tr h="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변경 스킬 선택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액티브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</a:rPr>
                        <a:t>패시브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 스킬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0" u="none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스킬 초기화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0" name="직사각형 139"/>
          <p:cNvSpPr/>
          <p:nvPr/>
        </p:nvSpPr>
        <p:spPr>
          <a:xfrm>
            <a:off x="9871536" y="4975482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태풍 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9871536" y="5155764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갈증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10518485" y="4981233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0518485" y="5152248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   </a:t>
            </a:r>
            <a:r>
              <a:rPr lang="ko-KR" altLang="en-US" sz="5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971634" y="4746672"/>
            <a:ext cx="14318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스킬</a:t>
            </a:r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레벨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소모 포인트 조정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타원 144"/>
          <p:cNvSpPr/>
          <p:nvPr/>
        </p:nvSpPr>
        <p:spPr>
          <a:xfrm>
            <a:off x="7898106" y="4465413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1" name="타원형 설명선 150"/>
          <p:cNvSpPr/>
          <p:nvPr/>
        </p:nvSpPr>
        <p:spPr>
          <a:xfrm>
            <a:off x="7588141" y="359755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47" name="꺾인 연결선 146"/>
          <p:cNvCxnSpPr>
            <a:stCxn id="151" idx="4"/>
            <a:endCxn id="145" idx="2"/>
          </p:cNvCxnSpPr>
          <p:nvPr/>
        </p:nvCxnSpPr>
        <p:spPr>
          <a:xfrm rot="16200000" flipH="1">
            <a:off x="7393435" y="4043094"/>
            <a:ext cx="785501" cy="22384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타원형 설명선 151"/>
          <p:cNvSpPr/>
          <p:nvPr/>
        </p:nvSpPr>
        <p:spPr>
          <a:xfrm>
            <a:off x="1938129" y="48931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3" name="타원 152"/>
          <p:cNvSpPr/>
          <p:nvPr/>
        </p:nvSpPr>
        <p:spPr>
          <a:xfrm>
            <a:off x="8887785" y="499559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타원 153"/>
          <p:cNvSpPr/>
          <p:nvPr/>
        </p:nvSpPr>
        <p:spPr>
          <a:xfrm flipH="1" flipV="1">
            <a:off x="8911506" y="5017505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타원 154"/>
          <p:cNvSpPr/>
          <p:nvPr/>
        </p:nvSpPr>
        <p:spPr>
          <a:xfrm>
            <a:off x="8887785" y="5190757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타원 155"/>
          <p:cNvSpPr/>
          <p:nvPr/>
        </p:nvSpPr>
        <p:spPr>
          <a:xfrm>
            <a:off x="8887785" y="5369649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7" name="직사각형 156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" name="직사각형 168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73" name="직사각형 172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4" name="직사각형 17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82" name="직사각형 18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84" name="모서리가 둥근 직사각형 18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8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" name="TextBox 18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90" name="직선 연결선 189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직사각형 190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636329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2480548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00" name="직선 연결선 199"/>
          <p:cNvCxnSpPr/>
          <p:nvPr/>
        </p:nvCxnSpPr>
        <p:spPr>
          <a:xfrm flipV="1">
            <a:off x="1635258" y="2178390"/>
            <a:ext cx="6296694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직사각형 200"/>
          <p:cNvSpPr/>
          <p:nvPr/>
        </p:nvSpPr>
        <p:spPr>
          <a:xfrm>
            <a:off x="3310075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4139602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4963390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수호자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7154388" y="2043733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구매 스킬 포인트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1771892" y="2347462"/>
            <a:ext cx="32736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600" b="1" dirty="0" smtClean="0"/>
              <a:t>*</a:t>
            </a:r>
            <a:r>
              <a:rPr lang="ko-KR" altLang="en-US" sz="600" b="1" dirty="0" smtClean="0"/>
              <a:t>스킬 포인트 구매</a:t>
            </a:r>
            <a:r>
              <a:rPr lang="en-US" altLang="ko-KR" sz="600" b="1" dirty="0" smtClean="0"/>
              <a:t>?  </a:t>
            </a:r>
            <a:r>
              <a:rPr lang="ko-KR" altLang="en-US" sz="600" dirty="0" smtClean="0"/>
              <a:t>회원이 구매한 추가 스킬 포인트를 조정</a:t>
            </a:r>
            <a:r>
              <a:rPr lang="en-US" altLang="ko-KR" sz="600" dirty="0" smtClean="0"/>
              <a:t>/</a:t>
            </a:r>
            <a:r>
              <a:rPr lang="ko-KR" altLang="en-US" sz="600" dirty="0" smtClean="0"/>
              <a:t>수정할 수 있는 기능 입니다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454483"/>
              </p:ext>
            </p:extLst>
          </p:nvPr>
        </p:nvGraphicFramePr>
        <p:xfrm>
          <a:off x="1746643" y="2592404"/>
          <a:ext cx="6185309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5063"/>
                <a:gridCol w="2210123"/>
                <a:gridCol w="221012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클래스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스킬 구매 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변경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버서커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데몬헌터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아칸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나이트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</a:rPr>
                        <a:t>변경하기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모서리가 둥근 직사각형 48"/>
          <p:cNvSpPr/>
          <p:nvPr/>
        </p:nvSpPr>
        <p:spPr>
          <a:xfrm>
            <a:off x="4451535" y="4293723"/>
            <a:ext cx="3397573" cy="125799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모서리가 둥근 직사각형 49"/>
          <p:cNvSpPr/>
          <p:nvPr/>
        </p:nvSpPr>
        <p:spPr>
          <a:xfrm>
            <a:off x="7118878" y="531649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5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178" y="4359613"/>
            <a:ext cx="90356" cy="1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모서리가 둥근 직사각형 51"/>
          <p:cNvSpPr/>
          <p:nvPr/>
        </p:nvSpPr>
        <p:spPr>
          <a:xfrm>
            <a:off x="4623782" y="531649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498088"/>
              </p:ext>
            </p:extLst>
          </p:nvPr>
        </p:nvGraphicFramePr>
        <p:xfrm>
          <a:off x="4623782" y="4728068"/>
          <a:ext cx="3094397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673"/>
                <a:gridCol w="232472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수정 포인트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개수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4525063" y="4528013"/>
            <a:ext cx="136768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구매 스킬 포인트 조정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36587" y="127965"/>
            <a:ext cx="34419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보유 스킬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구매 스킬 포인트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41569"/>
              </p:ext>
            </p:extLst>
          </p:nvPr>
        </p:nvGraphicFramePr>
        <p:xfrm>
          <a:off x="8967216" y="389575"/>
          <a:ext cx="31275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스킬 구매 포인트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캐릭터 클래스 별 구매 스킬 포인트 정보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사용자가 보유한 모든 캐릭터의 리스트와 스킬 구매 포인트 여부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구매 스킬 포인트 조정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수정할 포인트 수량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입력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해당 수정을 적용할 경우 캐릭터는 스킬 초기화 강제 처리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3" name="오른쪽 중괄호 62"/>
          <p:cNvSpPr/>
          <p:nvPr/>
        </p:nvSpPr>
        <p:spPr>
          <a:xfrm flipH="1">
            <a:off x="1628552" y="2597452"/>
            <a:ext cx="86409" cy="909351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타원 63"/>
          <p:cNvSpPr/>
          <p:nvPr/>
        </p:nvSpPr>
        <p:spPr>
          <a:xfrm>
            <a:off x="1424623" y="2995615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5" name="타원형 설명선 64"/>
          <p:cNvSpPr/>
          <p:nvPr/>
        </p:nvSpPr>
        <p:spPr>
          <a:xfrm>
            <a:off x="7032754" y="18975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 75"/>
          <p:cNvSpPr/>
          <p:nvPr/>
        </p:nvSpPr>
        <p:spPr>
          <a:xfrm>
            <a:off x="4451535" y="424675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8" name="타원형 설명선 127"/>
          <p:cNvSpPr/>
          <p:nvPr/>
        </p:nvSpPr>
        <p:spPr>
          <a:xfrm>
            <a:off x="6459536" y="289575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73" name="꺾인 연결선 72"/>
          <p:cNvCxnSpPr>
            <a:stCxn id="128" idx="4"/>
            <a:endCxn id="76" idx="0"/>
          </p:cNvCxnSpPr>
          <p:nvPr/>
        </p:nvCxnSpPr>
        <p:spPr>
          <a:xfrm rot="5400000">
            <a:off x="4948512" y="2649606"/>
            <a:ext cx="1186296" cy="200800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직사각형 128"/>
          <p:cNvSpPr/>
          <p:nvPr/>
        </p:nvSpPr>
        <p:spPr>
          <a:xfrm>
            <a:off x="5473408" y="4792460"/>
            <a:ext cx="106307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bg1">
                    <a:lumMod val="75000"/>
                  </a:schemeClr>
                </a:solidFill>
              </a:rPr>
              <a:t>수량 입력</a:t>
            </a:r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757728" y="5087505"/>
            <a:ext cx="28328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 </a:t>
            </a:r>
            <a:r>
              <a:rPr lang="ko-KR" altLang="en-US" sz="600" dirty="0" smtClean="0"/>
              <a:t>구매 스킬 포인트 조정 </a:t>
            </a:r>
            <a:r>
              <a:rPr lang="en-US" altLang="ko-KR" sz="600" dirty="0" smtClean="0"/>
              <a:t>/ </a:t>
            </a:r>
            <a:r>
              <a:rPr lang="ko-KR" altLang="en-US" sz="600" dirty="0" smtClean="0"/>
              <a:t>수정 적용 시 해당 캐릭터의 </a:t>
            </a:r>
            <a:r>
              <a:rPr lang="ko-KR" altLang="en-US" sz="600" dirty="0" err="1" smtClean="0"/>
              <a:t>스킬은</a:t>
            </a:r>
            <a:r>
              <a:rPr lang="ko-KR" altLang="en-US" sz="600" dirty="0" smtClean="0"/>
              <a:t> 초기화 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205" name="직사각형 20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3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직사각형 118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2" name="직사각형 12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40" name="직사각형 13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직사각형 14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52" name="직사각형 15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154" name="모서리가 둥근 직사각형 153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6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TextBox 161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68" name="직선 연결선 167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직사각형 170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18</a:t>
            </a:fld>
            <a:endParaRPr lang="ko-KR" altLang="en-US" dirty="0"/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261450"/>
              </p:ext>
            </p:extLst>
          </p:nvPr>
        </p:nvGraphicFramePr>
        <p:xfrm>
          <a:off x="8967216" y="389575"/>
          <a:ext cx="3127545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※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우편함 보관 유효기간 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: 30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일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기간 설정 기능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 설정된 날짜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시작 날짜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오늘 기준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-30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전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~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종료 날자 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오늘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kern="1200" baseline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기능이 적된 모든 페이지에 적용되는 공통 사항 입니다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날짜 순서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분류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우편타입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 코드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&lt;4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번 항목에서 선택한 키워드 입력상자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새창이 출력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내용 입력이 되지 않습니다 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선택한 코드 정보가 출력 됨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8-1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 처리 사유 로그를 저장하기 위한 메시지 입력 상자</a:t>
                      </a:r>
                      <a:r>
                        <a:rPr lang="en-US" altLang="ko-KR" sz="600" b="0" baseline="0" dirty="0" smtClean="0">
                          <a:solidFill>
                            <a:srgbClr val="00B050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8-2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사용자에게 노티 되는 메시지 내용 입력 상자</a:t>
                      </a: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직접입력 또는 사전에 등록되어 있는 </a:t>
                      </a:r>
                      <a:r>
                        <a:rPr lang="ko-KR" altLang="en-US" sz="600" b="0" kern="1200" baseline="0" dirty="0" err="1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메시지별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kern="1200" baseline="0" dirty="0" err="1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스트링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코드 번호를 입력하여</a:t>
                      </a:r>
                      <a:endParaRPr lang="en-US" altLang="ko-KR" sz="600" b="0" kern="1200" baseline="0" dirty="0" smtClean="0">
                        <a:solidFill>
                          <a:srgbClr val="00B050"/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 </a:t>
                      </a:r>
                      <a:r>
                        <a:rPr lang="ko-KR" altLang="en-US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선택 합니다</a:t>
                      </a:r>
                      <a:r>
                        <a:rPr lang="en-US" altLang="ko-KR" sz="600" b="0" kern="120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단품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티켓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패키지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(Package)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쿠폰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9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선택한 항목의 키워드 입력상자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품목 리스트 부분에 결과가 출력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검색된 코드 정보 노출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8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번 영역에 해당 코드가 노출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이름 아이템 정보 예시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뽑기권의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경우 속성이 다른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리스트가 존재 하기 때문에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뽑기권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고유 속성별 인덱스 정보를 예시와 같이 출력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패키지의 경우 세부 항목들도 같이 노출합니다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67" name="직선 연결선 66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5" name="표 74"/>
          <p:cNvGraphicFramePr>
            <a:graphicFrameLocks noGrp="1"/>
          </p:cNvGraphicFramePr>
          <p:nvPr>
            <p:extLst/>
          </p:nvPr>
        </p:nvGraphicFramePr>
        <p:xfrm>
          <a:off x="1361447" y="2475408"/>
          <a:ext cx="6930223" cy="763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147"/>
                <a:gridCol w="562438"/>
                <a:gridCol w="562438"/>
                <a:gridCol w="875131"/>
                <a:gridCol w="426346"/>
                <a:gridCol w="914400"/>
                <a:gridCol w="1026596"/>
                <a:gridCol w="499274"/>
                <a:gridCol w="920010"/>
                <a:gridCol w="499273"/>
                <a:gridCol w="3481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발신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r>
                        <a:rPr lang="en-US" altLang="ko-KR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까지</a:t>
                      </a:r>
                      <a:r>
                        <a:rPr lang="en-US" altLang="ko-KR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받기 상태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인벤토리</a:t>
                      </a:r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수령 날짜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획득 경로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300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미확인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이벤트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  <a:endParaRPr lang="ko-KR" altLang="en-US" sz="5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완료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" name="직사각형 78"/>
          <p:cNvSpPr/>
          <p:nvPr/>
        </p:nvSpPr>
        <p:spPr>
          <a:xfrm>
            <a:off x="428935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5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직사각형 80"/>
          <p:cNvSpPr/>
          <p:nvPr/>
        </p:nvSpPr>
        <p:spPr>
          <a:xfrm>
            <a:off x="511115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16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직사각형 82"/>
          <p:cNvSpPr/>
          <p:nvPr/>
        </p:nvSpPr>
        <p:spPr>
          <a:xfrm>
            <a:off x="5861869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우편타입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290134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7908019" y="230733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6525792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TextBox 91"/>
          <p:cNvSpPr txBox="1"/>
          <p:nvPr/>
        </p:nvSpPr>
        <p:spPr>
          <a:xfrm>
            <a:off x="493568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4401423" y="3364020"/>
            <a:ext cx="3774952" cy="101942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5595695" y="411610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3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600" y="341856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모서리가 둥근 직사각형 131"/>
          <p:cNvSpPr/>
          <p:nvPr/>
        </p:nvSpPr>
        <p:spPr>
          <a:xfrm>
            <a:off x="6297843" y="411610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401423" y="3422813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34" name="표 133"/>
          <p:cNvGraphicFramePr>
            <a:graphicFrameLocks noGrp="1"/>
          </p:cNvGraphicFramePr>
          <p:nvPr>
            <p:extLst/>
          </p:nvPr>
        </p:nvGraphicFramePr>
        <p:xfrm>
          <a:off x="4462600" y="3763856"/>
          <a:ext cx="3637384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169"/>
                <a:gridCol w="308921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5" name="타원 134"/>
          <p:cNvSpPr/>
          <p:nvPr/>
        </p:nvSpPr>
        <p:spPr>
          <a:xfrm>
            <a:off x="4338309" y="3253860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050214" y="3780501"/>
            <a:ext cx="298052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394596" y="3596053"/>
            <a:ext cx="16289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항목의 삭제 사유를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4396414" y="4622029"/>
            <a:ext cx="4093394" cy="148619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8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561" y="471341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0" name="TextBox 159"/>
          <p:cNvSpPr txBox="1"/>
          <p:nvPr/>
        </p:nvSpPr>
        <p:spPr>
          <a:xfrm>
            <a:off x="4425307" y="4733846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4397055" y="5237155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64" name="표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954333"/>
              </p:ext>
            </p:extLst>
          </p:nvPr>
        </p:nvGraphicFramePr>
        <p:xfrm>
          <a:off x="4473558" y="5422436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코드정보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품목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</a:t>
                      </a:r>
                      <a:r>
                        <a:rPr lang="ko-KR" altLang="en-US" sz="600" dirty="0" smtClean="0"/>
                        <a:t>성 무기 </a:t>
                      </a:r>
                      <a:r>
                        <a:rPr lang="ko-KR" altLang="en-US" sz="60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5" name="직사각형 164"/>
          <p:cNvSpPr/>
          <p:nvPr/>
        </p:nvSpPr>
        <p:spPr>
          <a:xfrm>
            <a:off x="8332667" y="5402445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6" name="직선 연결선 165"/>
          <p:cNvCxnSpPr/>
          <p:nvPr/>
        </p:nvCxnSpPr>
        <p:spPr>
          <a:xfrm>
            <a:off x="4464872" y="5214715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직사각형 166"/>
          <p:cNvSpPr/>
          <p:nvPr/>
        </p:nvSpPr>
        <p:spPr>
          <a:xfrm>
            <a:off x="8333089" y="5404298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87" name="표 186"/>
          <p:cNvGraphicFramePr>
            <a:graphicFrameLocks noGrp="1"/>
          </p:cNvGraphicFramePr>
          <p:nvPr>
            <p:extLst/>
          </p:nvPr>
        </p:nvGraphicFramePr>
        <p:xfrm>
          <a:off x="4462954" y="4950172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8" name="직사각형 187"/>
          <p:cNvSpPr/>
          <p:nvPr/>
        </p:nvSpPr>
        <p:spPr>
          <a:xfrm>
            <a:off x="7807862" y="4976230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511914" y="4972224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91786" y="4972982"/>
            <a:ext cx="962105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아이템                 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9" name="타원형 설명선 98"/>
          <p:cNvSpPr/>
          <p:nvPr/>
        </p:nvSpPr>
        <p:spPr>
          <a:xfrm>
            <a:off x="3499682" y="152818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타원형 설명선 99"/>
          <p:cNvSpPr/>
          <p:nvPr/>
        </p:nvSpPr>
        <p:spPr>
          <a:xfrm>
            <a:off x="1242461" y="192713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1" name="타원형 설명선 100"/>
          <p:cNvSpPr/>
          <p:nvPr/>
        </p:nvSpPr>
        <p:spPr>
          <a:xfrm>
            <a:off x="4142643" y="216925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" name="타원형 설명선 101"/>
          <p:cNvSpPr/>
          <p:nvPr/>
        </p:nvSpPr>
        <p:spPr>
          <a:xfrm>
            <a:off x="5737638" y="215420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6479470" y="214917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타원형 설명선 103"/>
          <p:cNvSpPr/>
          <p:nvPr/>
        </p:nvSpPr>
        <p:spPr>
          <a:xfrm>
            <a:off x="7799227" y="2178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타원형 설명선 108"/>
          <p:cNvSpPr/>
          <p:nvPr/>
        </p:nvSpPr>
        <p:spPr>
          <a:xfrm>
            <a:off x="7858493" y="25610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0" name="타원 119"/>
          <p:cNvSpPr/>
          <p:nvPr/>
        </p:nvSpPr>
        <p:spPr>
          <a:xfrm>
            <a:off x="4338763" y="4561361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1" name="타원형 설명선 120"/>
          <p:cNvSpPr/>
          <p:nvPr/>
        </p:nvSpPr>
        <p:spPr>
          <a:xfrm>
            <a:off x="4946009" y="484538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5" name="타원형 설명선 124"/>
          <p:cNvSpPr/>
          <p:nvPr/>
        </p:nvSpPr>
        <p:spPr>
          <a:xfrm>
            <a:off x="5987538" y="4779696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6" name="타원형 설명선 125"/>
          <p:cNvSpPr/>
          <p:nvPr/>
        </p:nvSpPr>
        <p:spPr>
          <a:xfrm>
            <a:off x="7480436" y="4781285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7" name="타원형 설명선 126"/>
          <p:cNvSpPr/>
          <p:nvPr/>
        </p:nvSpPr>
        <p:spPr>
          <a:xfrm>
            <a:off x="4176210" y="5464114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8" name="타원형 설명선 127"/>
          <p:cNvSpPr/>
          <p:nvPr/>
        </p:nvSpPr>
        <p:spPr>
          <a:xfrm>
            <a:off x="5572617" y="5453303"/>
            <a:ext cx="382472" cy="227032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36587" y="127965"/>
            <a:ext cx="2569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6" name="오른쪽 중괄호 145"/>
          <p:cNvSpPr/>
          <p:nvPr/>
        </p:nvSpPr>
        <p:spPr>
          <a:xfrm flipH="1">
            <a:off x="1214756" y="2494978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타원 146"/>
          <p:cNvSpPr/>
          <p:nvPr/>
        </p:nvSpPr>
        <p:spPr>
          <a:xfrm>
            <a:off x="1013378" y="2825700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509683" y="3382531"/>
            <a:ext cx="3671820" cy="173642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1523148" y="489417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81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566" y="344161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모서리가 둥근 직사각형 181"/>
          <p:cNvSpPr/>
          <p:nvPr/>
        </p:nvSpPr>
        <p:spPr>
          <a:xfrm>
            <a:off x="2225296" y="4894176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478884" y="344846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84" name="표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684833"/>
              </p:ext>
            </p:extLst>
          </p:nvPr>
        </p:nvGraphicFramePr>
        <p:xfrm>
          <a:off x="578865" y="3642752"/>
          <a:ext cx="3536293" cy="1161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679563"/>
                <a:gridCol w="822116"/>
                <a:gridCol w="521537"/>
                <a:gridCol w="980143"/>
              </a:tblGrid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지급 품목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강화수치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5" name="타원 184"/>
          <p:cNvSpPr/>
          <p:nvPr/>
        </p:nvSpPr>
        <p:spPr>
          <a:xfrm>
            <a:off x="440877" y="334604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3172322" y="3916666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157296" y="4154054"/>
            <a:ext cx="2557497" cy="12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운영 처리 사유를 입력  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3650807" y="3702374"/>
            <a:ext cx="369552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1163196" y="3695237"/>
            <a:ext cx="242680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1821655" y="4380416"/>
            <a:ext cx="2242874" cy="1524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1815115" y="4632623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166200" y="3908696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3" name="타원형 설명선 122"/>
          <p:cNvSpPr/>
          <p:nvPr/>
        </p:nvSpPr>
        <p:spPr>
          <a:xfrm>
            <a:off x="1258806" y="364088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3" name="타원형 설명선 112"/>
          <p:cNvSpPr/>
          <p:nvPr/>
        </p:nvSpPr>
        <p:spPr>
          <a:xfrm>
            <a:off x="318430" y="4010881"/>
            <a:ext cx="403881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8-1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4" name="타원형 설명선 113"/>
          <p:cNvSpPr/>
          <p:nvPr/>
        </p:nvSpPr>
        <p:spPr>
          <a:xfrm>
            <a:off x="318430" y="4372906"/>
            <a:ext cx="403881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8-2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10" name="꺾인 연결선 109"/>
          <p:cNvCxnSpPr>
            <a:stCxn id="191" idx="2"/>
            <a:endCxn id="163" idx="1"/>
          </p:cNvCxnSpPr>
          <p:nvPr/>
        </p:nvCxnSpPr>
        <p:spPr>
          <a:xfrm rot="16200000" flipH="1">
            <a:off x="3368001" y="4308128"/>
            <a:ext cx="1496637" cy="561472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직사각형 19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직사각형 5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기록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분류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가지 케이스에 따른 분류 정보가 표기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이벤토리로 이동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삭제 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기간 만료 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삭제된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동안의 모든 삭제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92836"/>
              </p:ext>
            </p:extLst>
          </p:nvPr>
        </p:nvGraphicFramePr>
        <p:xfrm>
          <a:off x="1361447" y="2475408"/>
          <a:ext cx="690410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222"/>
                <a:gridCol w="886974"/>
                <a:gridCol w="968178"/>
                <a:gridCol w="1093104"/>
                <a:gridCol w="499704"/>
                <a:gridCol w="1064995"/>
                <a:gridCol w="933822"/>
                <a:gridCol w="1093104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삭제된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err="1" smtClean="0"/>
                        <a:t>인벤토리로</a:t>
                      </a:r>
                      <a:r>
                        <a:rPr lang="ko-KR" altLang="en-US" sz="500" dirty="0" smtClean="0"/>
                        <a:t> 이동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운영자</a:t>
                      </a:r>
                      <a:r>
                        <a:rPr lang="ko-KR" altLang="en-US" sz="500" baseline="0" dirty="0" smtClean="0"/>
                        <a:t> 삭제 </a:t>
                      </a:r>
                      <a:r>
                        <a:rPr lang="en-US" altLang="ko-KR" sz="500" baseline="0" dirty="0" smtClean="0"/>
                        <a:t>/ </a:t>
                      </a:r>
                      <a:r>
                        <a:rPr lang="ko-KR" altLang="en-US" sz="500" baseline="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500" u="none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최근 </a:t>
                      </a: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500" u="none" kern="12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일간의 삭제 기록 리스트 </a:t>
                      </a: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기간 만료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6467733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우편타임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32015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삭제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타원형 설명선 44"/>
          <p:cNvSpPr/>
          <p:nvPr/>
        </p:nvSpPr>
        <p:spPr>
          <a:xfrm>
            <a:off x="2051680" y="19052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타원형 설명선 46"/>
          <p:cNvSpPr/>
          <p:nvPr/>
        </p:nvSpPr>
        <p:spPr>
          <a:xfrm>
            <a:off x="4108019" y="296806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타원형 설명선 47"/>
          <p:cNvSpPr/>
          <p:nvPr/>
        </p:nvSpPr>
        <p:spPr>
          <a:xfrm>
            <a:off x="6238553" y="254076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오른쪽 중괄호 55"/>
          <p:cNvSpPr/>
          <p:nvPr/>
        </p:nvSpPr>
        <p:spPr>
          <a:xfrm flipH="1">
            <a:off x="1217132" y="2502785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015754" y="283350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90191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1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직사각형 60"/>
          <p:cNvSpPr/>
          <p:nvPr/>
        </p:nvSpPr>
        <p:spPr>
          <a:xfrm>
            <a:off x="572371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2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54824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23</a:t>
            </a:r>
            <a:endParaRPr lang="ko-KR" altLang="en-US" dirty="0"/>
          </a:p>
        </p:txBody>
      </p:sp>
      <p:sp>
        <p:nvSpPr>
          <p:cNvPr id="117" name="직사각형 116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1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183485"/>
              </p:ext>
            </p:extLst>
          </p:nvPr>
        </p:nvGraphicFramePr>
        <p:xfrm>
          <a:off x="1074417" y="527901"/>
          <a:ext cx="10013096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965"/>
                <a:gridCol w="1433013"/>
                <a:gridCol w="896767"/>
                <a:gridCol w="6642351"/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배포일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문서버전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20160513_ver01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기본 초안 작성 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20160524_ver01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김택훈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NOX  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운영툴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기획</a:t>
                      </a:r>
                      <a:r>
                        <a:rPr lang="ko-KR" altLang="en-US" sz="60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안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개발팀 논의 후 수정 및 내용 보강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smtClean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en-US" altLang="ko-KR" sz="6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anose="05000000000000000000" pitchFamily="2" charset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5669" y="80323"/>
            <a:ext cx="808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bg2">
                    <a:lumMod val="25000"/>
                  </a:schemeClr>
                </a:solidFill>
              </a:rPr>
              <a:t>History</a:t>
            </a:r>
            <a:endParaRPr lang="ko-KR" altLang="en-US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0" name="직사각형 79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직사각형 8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10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직사각형 109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7480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0" name="직선 연결선 119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6940062" y="2044067"/>
            <a:ext cx="1342767" cy="1341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 삭제 후 </a:t>
            </a:r>
            <a:r>
              <a:rPr lang="en-US" altLang="ko-KR" sz="600" dirty="0" smtClean="0">
                <a:solidFill>
                  <a:schemeClr val="bg1"/>
                </a:solidFill>
              </a:rPr>
              <a:t>+30</a:t>
            </a:r>
            <a:r>
              <a:rPr lang="ko-KR" altLang="en-US" sz="600" dirty="0" smtClean="0">
                <a:solidFill>
                  <a:schemeClr val="bg1"/>
                </a:solidFill>
              </a:rPr>
              <a:t>일까지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우편함 삭제 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+30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 까지 기록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우편함 삭제 후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+30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일까지 기록 리스트 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121340"/>
              </p:ext>
            </p:extLst>
          </p:nvPr>
        </p:nvGraphicFramePr>
        <p:xfrm>
          <a:off x="1361447" y="2475408"/>
          <a:ext cx="690410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222"/>
                <a:gridCol w="886974"/>
                <a:gridCol w="968178"/>
                <a:gridCol w="1093104"/>
                <a:gridCol w="499704"/>
                <a:gridCol w="1064995"/>
                <a:gridCol w="933822"/>
                <a:gridCol w="1093104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No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 타입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 코드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아이템명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삭제된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우편함 보관 유효 날짜</a:t>
                      </a:r>
                      <a:endParaRPr lang="ko-KR" altLang="en-US" sz="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ko-KR" altLang="en-US" sz="5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err="1" smtClean="0"/>
                        <a:t>인벤토리로</a:t>
                      </a:r>
                      <a:r>
                        <a:rPr lang="ko-KR" altLang="en-US" sz="500" dirty="0" smtClean="0"/>
                        <a:t> 이동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</a:t>
                      </a:r>
                      <a:endParaRPr lang="ko-KR" altLang="en-US" sz="5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dirty="0" smtClean="0"/>
                        <a:t>운영자</a:t>
                      </a:r>
                      <a:r>
                        <a:rPr lang="ko-KR" altLang="en-US" sz="500" baseline="0" dirty="0" smtClean="0"/>
                        <a:t> 삭제 </a:t>
                      </a:r>
                      <a:r>
                        <a:rPr lang="en-US" altLang="ko-KR" sz="500" baseline="0" dirty="0" smtClean="0"/>
                        <a:t>/ </a:t>
                      </a:r>
                      <a:r>
                        <a:rPr lang="ko-KR" altLang="en-US" sz="500" baseline="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ko-KR" sz="5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500" smtClean="0">
                          <a:solidFill>
                            <a:schemeClr val="tx1"/>
                          </a:solidFill>
                        </a:rPr>
                        <a:t>우편함 삭제 후 </a:t>
                      </a:r>
                      <a:r>
                        <a:rPr lang="en-US" altLang="ko-KR" sz="500" dirty="0" smtClean="0">
                          <a:solidFill>
                            <a:schemeClr val="tx1"/>
                          </a:solidFill>
                        </a:rPr>
                        <a:t>+30</a:t>
                      </a:r>
                      <a:r>
                        <a:rPr lang="ko-KR" altLang="en-US" sz="500" smtClean="0">
                          <a:solidFill>
                            <a:schemeClr val="tx1"/>
                          </a:solidFill>
                        </a:rPr>
                        <a:t>일까지 기록 리스트 </a:t>
                      </a:r>
                      <a:r>
                        <a:rPr lang="en-US" altLang="ko-KR" sz="5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endParaRPr lang="ko-KR" alt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500" u="none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기간 만료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6467733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우편타임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42290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우편함 삭제 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+ 30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 까지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오른쪽 중괄호 55"/>
          <p:cNvSpPr/>
          <p:nvPr/>
        </p:nvSpPr>
        <p:spPr>
          <a:xfrm flipH="1">
            <a:off x="1217132" y="2502785"/>
            <a:ext cx="96719" cy="73167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015754" y="283350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90191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91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직사각형 60"/>
          <p:cNvSpPr/>
          <p:nvPr/>
        </p:nvSpPr>
        <p:spPr>
          <a:xfrm>
            <a:off x="572371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2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/>
          <p:cNvSpPr txBox="1"/>
          <p:nvPr/>
        </p:nvSpPr>
        <p:spPr>
          <a:xfrm>
            <a:off x="554824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24</a:t>
            </a:r>
            <a:endParaRPr lang="ko-KR" altLang="en-US" dirty="0"/>
          </a:p>
        </p:txBody>
      </p:sp>
      <p:sp>
        <p:nvSpPr>
          <p:cNvPr id="68" name="타원형 설명선 67"/>
          <p:cNvSpPr/>
          <p:nvPr/>
        </p:nvSpPr>
        <p:spPr>
          <a:xfrm>
            <a:off x="6826078" y="1926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7" name="직사각형 186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91" name="직사각형 190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2" name="직사각형 191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201" name="직사각형 20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206" name="모서리가 둥근 직사각형 205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21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" name="TextBox 21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12" name="직선 연결선 211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2184136" y="2049677"/>
            <a:ext cx="873157" cy="1341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bg1"/>
                </a:solidFill>
              </a:rPr>
              <a:t>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222" name="직선 연결선 221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36587" y="127965"/>
            <a:ext cx="28520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인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인벤토리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381487"/>
              </p:ext>
            </p:extLst>
          </p:nvPr>
        </p:nvGraphicFramePr>
        <p:xfrm>
          <a:off x="8967216" y="389575"/>
          <a:ext cx="312754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*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지급 처리 시 우편함으로 발송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 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클래스 선택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인벤토리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선택 탭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전체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아이템명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아이템코드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날짜 순서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리스트 정렬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아이템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P.20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과 구성이 다릅니다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주의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!)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인벤토리에는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아이템만 지급 기능이 존재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사유 입력 체크 후 해당 항목을 삭제 처리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표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23085"/>
              </p:ext>
            </p:extLst>
          </p:nvPr>
        </p:nvGraphicFramePr>
        <p:xfrm>
          <a:off x="1383188" y="2478689"/>
          <a:ext cx="7035307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408"/>
                <a:gridCol w="734992"/>
                <a:gridCol w="793102"/>
                <a:gridCol w="951722"/>
                <a:gridCol w="670882"/>
                <a:gridCol w="580106"/>
                <a:gridCol w="521665"/>
                <a:gridCol w="1320205"/>
                <a:gridCol w="102422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태그분류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등급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강화단계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인벤토리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 입수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어설트블레이드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방어구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이모탈</a:t>
                      </a: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아머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방어구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가디언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부츠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무기 </a:t>
                      </a:r>
                      <a:r>
                        <a:rPr lang="ko-KR" altLang="en-US" sz="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뽑기권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정수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1502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장신구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네크로</a:t>
                      </a:r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 링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gridSpan="9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아이템 </a:t>
                      </a:r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증가권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삭제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0" name="직사각형 119"/>
          <p:cNvSpPr/>
          <p:nvPr/>
        </p:nvSpPr>
        <p:spPr>
          <a:xfrm>
            <a:off x="4373501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04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" name="직사각형 124"/>
          <p:cNvSpPr/>
          <p:nvPr/>
        </p:nvSpPr>
        <p:spPr>
          <a:xfrm>
            <a:off x="5195307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310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7" name="직사각형 126"/>
          <p:cNvSpPr/>
          <p:nvPr/>
        </p:nvSpPr>
        <p:spPr>
          <a:xfrm>
            <a:off x="5946018" y="2308110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전체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7374283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6609941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TextBox 129"/>
          <p:cNvSpPr txBox="1"/>
          <p:nvPr/>
        </p:nvSpPr>
        <p:spPr>
          <a:xfrm>
            <a:off x="5019838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36" name="직사각형 135"/>
          <p:cNvSpPr/>
          <p:nvPr/>
        </p:nvSpPr>
        <p:spPr>
          <a:xfrm>
            <a:off x="7932978" y="2312878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8631946" y="5405254"/>
            <a:ext cx="3560054" cy="940360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9803428" y="609357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0505576" y="609357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8631946" y="5464047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42" name="표 1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213316"/>
              </p:ext>
            </p:extLst>
          </p:nvPr>
        </p:nvGraphicFramePr>
        <p:xfrm>
          <a:off x="8693123" y="5805090"/>
          <a:ext cx="3430317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963"/>
                <a:gridCol w="291335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3" name="타원 142"/>
          <p:cNvSpPr/>
          <p:nvPr/>
        </p:nvSpPr>
        <p:spPr>
          <a:xfrm>
            <a:off x="8568832" y="529509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9280737" y="5821735"/>
            <a:ext cx="281085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5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8625119" y="5637287"/>
            <a:ext cx="162897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항목의 삭제 사유를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4249436" y="5154659"/>
            <a:ext cx="4093394" cy="142923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TextBox 158"/>
          <p:cNvSpPr txBox="1"/>
          <p:nvPr/>
        </p:nvSpPr>
        <p:spPr>
          <a:xfrm>
            <a:off x="4278329" y="5209517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50077" y="5712826"/>
            <a:ext cx="8146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63" name="표 1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21480"/>
              </p:ext>
            </p:extLst>
          </p:nvPr>
        </p:nvGraphicFramePr>
        <p:xfrm>
          <a:off x="4326580" y="5898107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/>
                        <a:t>아이템 이름</a:t>
                      </a:r>
                      <a:endParaRPr lang="ko-KR" altLang="en-US" sz="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err="1" smtClean="0"/>
                        <a:t>버서커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ko-KR" altLang="en-US" sz="600" dirty="0" err="1" smtClean="0"/>
                        <a:t>이모탈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ko-KR" altLang="en-US" sz="600" dirty="0" err="1" smtClean="0"/>
                        <a:t>아머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en-US" altLang="ko-KR" sz="600" dirty="0" smtClean="0"/>
                        <a:t>1</a:t>
                      </a:r>
                      <a:r>
                        <a:rPr lang="ko-KR" altLang="en-US" sz="600" dirty="0" smtClean="0"/>
                        <a:t>성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" name="직사각형 163"/>
          <p:cNvSpPr/>
          <p:nvPr/>
        </p:nvSpPr>
        <p:spPr>
          <a:xfrm>
            <a:off x="8185689" y="5878116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5" name="직선 연결선 164"/>
          <p:cNvCxnSpPr/>
          <p:nvPr/>
        </p:nvCxnSpPr>
        <p:spPr>
          <a:xfrm>
            <a:off x="4317894" y="5690386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직사각형 165"/>
          <p:cNvSpPr/>
          <p:nvPr/>
        </p:nvSpPr>
        <p:spPr>
          <a:xfrm>
            <a:off x="8186111" y="5879969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68" name="꺾인 연결선 167"/>
          <p:cNvCxnSpPr>
            <a:stCxn id="228" idx="4"/>
            <a:endCxn id="137" idx="0"/>
          </p:cNvCxnSpPr>
          <p:nvPr/>
        </p:nvCxnSpPr>
        <p:spPr>
          <a:xfrm rot="16200000" flipH="1">
            <a:off x="8321982" y="3315262"/>
            <a:ext cx="1425721" cy="2754261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36" idx="0"/>
            <a:endCxn id="87" idx="0"/>
          </p:cNvCxnSpPr>
          <p:nvPr/>
        </p:nvCxnSpPr>
        <p:spPr>
          <a:xfrm rot="16200000" flipH="1" flipV="1">
            <a:off x="3986984" y="233018"/>
            <a:ext cx="2050911" cy="6210629"/>
          </a:xfrm>
          <a:prstGeom prst="bentConnector3">
            <a:avLst>
              <a:gd name="adj1" fmla="val -1114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표 170"/>
          <p:cNvGraphicFramePr>
            <a:graphicFrameLocks noGrp="1"/>
          </p:cNvGraphicFramePr>
          <p:nvPr>
            <p:extLst/>
          </p:nvPr>
        </p:nvGraphicFramePr>
        <p:xfrm>
          <a:off x="4326580" y="5425466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검색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2" name="직사각형 171"/>
          <p:cNvSpPr/>
          <p:nvPr/>
        </p:nvSpPr>
        <p:spPr>
          <a:xfrm>
            <a:off x="7671488" y="5451524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375540" y="5447518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아이템 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5825629" y="219146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8" name="타원 107"/>
          <p:cNvSpPr/>
          <p:nvPr/>
        </p:nvSpPr>
        <p:spPr>
          <a:xfrm>
            <a:off x="4178964" y="508211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오른쪽 중괄호 108"/>
          <p:cNvSpPr/>
          <p:nvPr/>
        </p:nvSpPr>
        <p:spPr>
          <a:xfrm flipH="1">
            <a:off x="1217131" y="2502785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타원 109"/>
          <p:cNvSpPr/>
          <p:nvPr/>
        </p:nvSpPr>
        <p:spPr>
          <a:xfrm>
            <a:off x="1015750" y="300137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1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25</a:t>
            </a:r>
            <a:endParaRPr lang="ko-KR" altLang="en-US" dirty="0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71215" y="4363789"/>
            <a:ext cx="3671820" cy="173642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모서리가 둥근 직사각형 89"/>
          <p:cNvSpPr/>
          <p:nvPr/>
        </p:nvSpPr>
        <p:spPr>
          <a:xfrm>
            <a:off x="1084680" y="5875435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93" name="Picture 2" descr="close, cross, delete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098" y="442287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모서리가 둥근 직사각형 101"/>
          <p:cNvSpPr/>
          <p:nvPr/>
        </p:nvSpPr>
        <p:spPr>
          <a:xfrm>
            <a:off x="1786828" y="587543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416" y="442972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지급 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12" name="표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9498"/>
              </p:ext>
            </p:extLst>
          </p:nvPr>
        </p:nvGraphicFramePr>
        <p:xfrm>
          <a:off x="140397" y="4624010"/>
          <a:ext cx="3536293" cy="11612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679563"/>
                <a:gridCol w="822116"/>
                <a:gridCol w="521537"/>
                <a:gridCol w="980143"/>
              </a:tblGrid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지급 품목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강화수치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수량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2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225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" name="타원 112"/>
          <p:cNvSpPr/>
          <p:nvPr/>
        </p:nvSpPr>
        <p:spPr>
          <a:xfrm>
            <a:off x="2409" y="432730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2733854" y="4897924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718828" y="5135312"/>
            <a:ext cx="2557497" cy="1245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운영 처리 사유를 입력  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3212339" y="4683632"/>
            <a:ext cx="369552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724728" y="4676495"/>
            <a:ext cx="242680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1383187" y="5361674"/>
            <a:ext cx="2242874" cy="1524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23" name="직사각형 122"/>
          <p:cNvSpPr/>
          <p:nvPr/>
        </p:nvSpPr>
        <p:spPr>
          <a:xfrm>
            <a:off x="1376647" y="5613881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32" name="꺾인 연결선 131"/>
          <p:cNvCxnSpPr>
            <a:stCxn id="116" idx="3"/>
            <a:endCxn id="162" idx="1"/>
          </p:cNvCxnSpPr>
          <p:nvPr/>
        </p:nvCxnSpPr>
        <p:spPr>
          <a:xfrm>
            <a:off x="3581891" y="4752718"/>
            <a:ext cx="668186" cy="1060136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타원형 설명선 222"/>
          <p:cNvSpPr/>
          <p:nvPr/>
        </p:nvSpPr>
        <p:spPr>
          <a:xfrm>
            <a:off x="4178964" y="151084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24" name="표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45784"/>
              </p:ext>
            </p:extLst>
          </p:nvPr>
        </p:nvGraphicFramePr>
        <p:xfrm>
          <a:off x="9071704" y="4048544"/>
          <a:ext cx="2847082" cy="38157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72092"/>
                <a:gridCol w="653143"/>
                <a:gridCol w="755779"/>
                <a:gridCol w="66606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1004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지급 사유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아이템 복구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이벤트 지급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점검 보상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" name="TextBox 224"/>
          <p:cNvSpPr txBox="1"/>
          <p:nvPr/>
        </p:nvSpPr>
        <p:spPr>
          <a:xfrm>
            <a:off x="9107689" y="3870505"/>
            <a:ext cx="12105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▼ 지급 처리 </a:t>
            </a:r>
            <a:r>
              <a:rPr lang="ko-KR" altLang="en-US" sz="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스트링</a:t>
            </a:r>
            <a:r>
              <a:rPr lang="ko-KR" altLang="en-US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코드</a:t>
            </a:r>
            <a:endParaRPr lang="ko-KR" alt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727732" y="4889954"/>
            <a:ext cx="848037" cy="136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8" name="타원형 설명선 227"/>
          <p:cNvSpPr/>
          <p:nvPr/>
        </p:nvSpPr>
        <p:spPr>
          <a:xfrm>
            <a:off x="7571588" y="38148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375065" y="1834001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219284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3048811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3878338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0" name="타원형 설명선 99"/>
          <p:cNvSpPr/>
          <p:nvPr/>
        </p:nvSpPr>
        <p:spPr>
          <a:xfrm>
            <a:off x="1297064" y="1921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4" name="타원형 설명선 233"/>
          <p:cNvSpPr/>
          <p:nvPr/>
        </p:nvSpPr>
        <p:spPr>
          <a:xfrm>
            <a:off x="1288103" y="16966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35" name="직선 연결선 234"/>
          <p:cNvCxnSpPr/>
          <p:nvPr/>
        </p:nvCxnSpPr>
        <p:spPr>
          <a:xfrm flipV="1">
            <a:off x="1365304" y="1954649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1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직사각형 5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5" name="직사각형 54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76" name="직사각형 75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7" name="직사각형 7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9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TextBox 97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1361446" y="2048606"/>
            <a:ext cx="780006" cy="1296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2184136" y="2049677"/>
            <a:ext cx="873157" cy="13413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bg1"/>
                </a:solidFill>
              </a:rPr>
              <a:t> 삭제 기록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14" name="직선 연결선 113"/>
          <p:cNvCxnSpPr/>
          <p:nvPr/>
        </p:nvCxnSpPr>
        <p:spPr>
          <a:xfrm flipV="1">
            <a:off x="1365304" y="2178390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인벤토리에 삭제된 항목의 복구 기능은 없습니다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 (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협의사항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인벤토리 삭제 기록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삭제된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일 동안의 모든 삭제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8" name="직사각형 127"/>
          <p:cNvSpPr/>
          <p:nvPr/>
        </p:nvSpPr>
        <p:spPr>
          <a:xfrm>
            <a:off x="7895998" y="2311470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7131656" y="2311936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35157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인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인벤토리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삭제 기록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오른쪽 중괄호 46"/>
          <p:cNvSpPr/>
          <p:nvPr/>
        </p:nvSpPr>
        <p:spPr>
          <a:xfrm flipH="1">
            <a:off x="1217131" y="2502785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타원 47"/>
          <p:cNvSpPr/>
          <p:nvPr/>
        </p:nvSpPr>
        <p:spPr>
          <a:xfrm>
            <a:off x="1015750" y="3001377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488676" y="2309238"/>
            <a:ext cx="615117" cy="11534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아이템명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4924352" y="23114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55" y="23023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직사각형 61"/>
          <p:cNvSpPr/>
          <p:nvPr/>
        </p:nvSpPr>
        <p:spPr>
          <a:xfrm>
            <a:off x="5746158" y="23151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161" y="23059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5570689" y="227634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5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26</a:t>
            </a:r>
            <a:endParaRPr lang="ko-KR" altLang="en-US" dirty="0"/>
          </a:p>
        </p:txBody>
      </p:sp>
      <p:sp>
        <p:nvSpPr>
          <p:cNvPr id="115" name="직사각형 114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375065" y="1834001"/>
            <a:ext cx="780006" cy="12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버서커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219284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데몬헌터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048811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아칸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878338" y="1834001"/>
            <a:ext cx="780006" cy="129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나이트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22" name="직선 연결선 121"/>
          <p:cNvCxnSpPr/>
          <p:nvPr/>
        </p:nvCxnSpPr>
        <p:spPr>
          <a:xfrm flipV="1">
            <a:off x="1365304" y="1954649"/>
            <a:ext cx="6926363" cy="2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타원형 설명선 44"/>
          <p:cNvSpPr/>
          <p:nvPr/>
        </p:nvSpPr>
        <p:spPr>
          <a:xfrm>
            <a:off x="2011766" y="192627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23" name="표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773406"/>
              </p:ext>
            </p:extLst>
          </p:nvPr>
        </p:nvGraphicFramePr>
        <p:xfrm>
          <a:off x="1383188" y="2478689"/>
          <a:ext cx="7035307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408"/>
                <a:gridCol w="734992"/>
                <a:gridCol w="793102"/>
                <a:gridCol w="951722"/>
                <a:gridCol w="670882"/>
                <a:gridCol w="580106"/>
                <a:gridCol w="521665"/>
                <a:gridCol w="1320205"/>
                <a:gridCol w="102422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태그분류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등급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강화단계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삭제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복구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장신구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가디언</a:t>
                      </a:r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 링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 gridSpan="9"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재료 </a:t>
                      </a: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기타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latin typeface="+mn-ea"/>
                          <a:ea typeface="+mn-ea"/>
                        </a:rPr>
                        <a:t>아이템 </a:t>
                      </a:r>
                      <a:r>
                        <a:rPr lang="ko-KR" altLang="en-US" sz="600" b="0" dirty="0" err="1" smtClean="0">
                          <a:latin typeface="+mn-ea"/>
                          <a:ea typeface="+mn-ea"/>
                        </a:rPr>
                        <a:t>증가권</a:t>
                      </a:r>
                      <a:endParaRPr lang="ko-KR" altLang="en-US" sz="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0000000000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복구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직사각형 4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8" name="직사각형 4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61" name="직사각형 60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7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1" name="직선 연결선 80"/>
          <p:cNvCxnSpPr/>
          <p:nvPr/>
        </p:nvCxnSpPr>
        <p:spPr>
          <a:xfrm>
            <a:off x="1210428" y="1566542"/>
            <a:ext cx="728617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7732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친구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친구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맺은 친구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친구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표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22264"/>
              </p:ext>
            </p:extLst>
          </p:nvPr>
        </p:nvGraphicFramePr>
        <p:xfrm>
          <a:off x="1320062" y="1943723"/>
          <a:ext cx="7065973" cy="9612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579"/>
                <a:gridCol w="1355792"/>
                <a:gridCol w="1250302"/>
                <a:gridCol w="2023650"/>
                <a:gridCol w="202365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친구 닉네임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en-US" altLang="ko-KR" sz="7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친구 맺은 날짜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삭제 여부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latin typeface="+mn-ea"/>
                          <a:ea typeface="+mn-ea"/>
                        </a:rPr>
                        <a:t>열정맨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189XJS9JSXN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등록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199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latin typeface="+mn-ea"/>
                          <a:ea typeface="+mn-ea"/>
                        </a:rPr>
                        <a:t>뉴비걸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89AUV19VAJ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삭제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5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latin typeface="+mn-ea"/>
                          <a:ea typeface="+mn-ea"/>
                        </a:rPr>
                        <a:t>홍길동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7HVIAU8123K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등록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오른쪽 중괄호 38"/>
          <p:cNvSpPr/>
          <p:nvPr/>
        </p:nvSpPr>
        <p:spPr>
          <a:xfrm flipH="1">
            <a:off x="1189468" y="1929377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988087" y="2427969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27</a:t>
            </a:r>
            <a:endParaRPr lang="ko-KR" altLang="en-US" dirty="0"/>
          </a:p>
        </p:txBody>
      </p:sp>
      <p:sp>
        <p:nvSpPr>
          <p:cNvPr id="93" name="타원형 설명선 92"/>
          <p:cNvSpPr/>
          <p:nvPr/>
        </p:nvSpPr>
        <p:spPr>
          <a:xfrm>
            <a:off x="4936816" y="154407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2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직사각형 4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1" name="직사각형 5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6" name="직사각형 55"/>
          <p:cNvSpPr/>
          <p:nvPr/>
        </p:nvSpPr>
        <p:spPr>
          <a:xfrm>
            <a:off x="1248071" y="1778882"/>
            <a:ext cx="7220484" cy="438545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7" name="직사각형 5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rgbClr val="002060"/>
                </a:solidFill>
              </a:rPr>
              <a:t>회원 정보 관리</a:t>
            </a:r>
            <a:endParaRPr lang="ko-KR" altLang="en-US" sz="600" dirty="0">
              <a:solidFill>
                <a:srgbClr val="002060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6148357" y="1330208"/>
            <a:ext cx="2348248" cy="15749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검색된 회원 </a:t>
            </a:r>
            <a:r>
              <a:rPr lang="en-US" altLang="ko-KR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            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 %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 ID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2352197" y="1328197"/>
            <a:ext cx="2049226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242461" y="1328197"/>
            <a:ext cx="1064860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</a:t>
            </a:r>
            <a:r>
              <a:rPr lang="en-US" altLang="ko-KR" sz="600" dirty="0" smtClean="0">
                <a:solidFill>
                  <a:schemeClr val="bg2">
                    <a:lumMod val="75000"/>
                  </a:schemeClr>
                </a:solidFill>
              </a:rPr>
              <a:t>       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▼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423863" y="1327231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pic>
        <p:nvPicPr>
          <p:cNvPr id="84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60" y="1348106"/>
            <a:ext cx="129663" cy="12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직사각형 84"/>
          <p:cNvSpPr/>
          <p:nvPr/>
        </p:nvSpPr>
        <p:spPr>
          <a:xfrm>
            <a:off x="1938129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재화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2643131" y="1632512"/>
            <a:ext cx="902217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보유 스킬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1242461" y="163251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기본 정보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571185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우편함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270411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 smtClean="0">
                <a:solidFill>
                  <a:schemeClr val="bg1"/>
                </a:solidFill>
              </a:rPr>
              <a:t>인벤토리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963390" y="1634022"/>
            <a:ext cx="669834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친구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5659798" y="1631164"/>
            <a:ext cx="669834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조력자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24</a:t>
            </a:fld>
            <a:endParaRPr lang="ko-KR" altLang="en-US"/>
          </a:p>
        </p:txBody>
      </p:sp>
      <p:graphicFrame>
        <p:nvGraphicFramePr>
          <p:cNvPr id="46" name="표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257782"/>
              </p:ext>
            </p:extLst>
          </p:nvPr>
        </p:nvGraphicFramePr>
        <p:xfrm>
          <a:off x="1320062" y="1943723"/>
          <a:ext cx="7051893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579"/>
                <a:gridCol w="1085204"/>
                <a:gridCol w="961053"/>
                <a:gridCol w="895739"/>
                <a:gridCol w="2380903"/>
                <a:gridCol w="1316415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조력자 이름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등급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레벨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획득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소환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생성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일시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조력자 </a:t>
                      </a: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Code</a:t>
                      </a:r>
                      <a:endParaRPr lang="ko-KR" altLang="en-US" sz="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24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포효하는 </a:t>
                      </a:r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헤르케리움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100408001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파멸의 </a:t>
                      </a:r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보이드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25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100508001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90788">
                <a:tc gridSpan="6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엘베토</a:t>
                      </a:r>
                      <a:endParaRPr lang="ko-KR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2</a:t>
                      </a:r>
                      <a:endParaRPr lang="ko-KR" altLang="en-US" sz="600" u="none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30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>
                          <a:latin typeface="+mn-ea"/>
                          <a:ea typeface="+mn-ea"/>
                        </a:rPr>
                        <a:t>100208001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8" name="타원 47"/>
          <p:cNvSpPr/>
          <p:nvPr/>
        </p:nvSpPr>
        <p:spPr>
          <a:xfrm>
            <a:off x="988087" y="2427969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타원형 설명선 97"/>
          <p:cNvSpPr/>
          <p:nvPr/>
        </p:nvSpPr>
        <p:spPr>
          <a:xfrm>
            <a:off x="5639819" y="150099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9" name="표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02209"/>
              </p:ext>
            </p:extLst>
          </p:nvPr>
        </p:nvGraphicFramePr>
        <p:xfrm>
          <a:off x="8967216" y="389575"/>
          <a:ext cx="31275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조력자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획득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생성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획득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소환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생성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조력자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오른쪽 중괄호 46"/>
          <p:cNvSpPr/>
          <p:nvPr/>
        </p:nvSpPr>
        <p:spPr>
          <a:xfrm flipH="1">
            <a:off x="1161475" y="1929377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236587" y="127965"/>
            <a:ext cx="1914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조력자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354033" y="1631164"/>
            <a:ext cx="669834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보석함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3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64263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회원 제재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982482" y="3060019"/>
            <a:ext cx="1574470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개별 제재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smtClean="0">
                <a:solidFill>
                  <a:schemeClr val="tx2">
                    <a:lumMod val="75000"/>
                  </a:schemeClr>
                </a:solidFill>
              </a:rPr>
              <a:t>일괄 제재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직사각형 131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직사각형 13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137" name="직사각형 136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44" name="직사각형 143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회원 제재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369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제재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32118"/>
              </p:ext>
            </p:extLst>
          </p:nvPr>
        </p:nvGraphicFramePr>
        <p:xfrm>
          <a:off x="8967216" y="389575"/>
          <a:ext cx="3127545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제재 관리 메뉴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개별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제재 처리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새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7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7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체크 항목의 제재 해제 기능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제재된 유저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제재 유저 리스트 중 최근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300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개 기본 노출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수준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- 1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주일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07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- 1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30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-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영구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제재 코드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= 09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※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첨부 파일은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txt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파일을 첨부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검색 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C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D)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검색한 회원이 존재 하지 않는 경우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출력되는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051511"/>
              </p:ext>
            </p:extLst>
          </p:nvPr>
        </p:nvGraphicFramePr>
        <p:xfrm>
          <a:off x="1219811" y="1465596"/>
          <a:ext cx="722500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59"/>
                <a:gridCol w="639519"/>
                <a:gridCol w="1060255"/>
                <a:gridCol w="795850"/>
                <a:gridCol w="1110343"/>
                <a:gridCol w="1884783"/>
                <a:gridCol w="893220"/>
                <a:gridCol w="534972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User ID Code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날짜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사유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제재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000,000,000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>
                          <a:latin typeface="+mn-ea"/>
                          <a:ea typeface="+mn-ea"/>
                        </a:rPr>
                        <a:t>9AKSDVIVDKJ</a:t>
                      </a:r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우리동네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YYYY-MM-DD</a:t>
                      </a:r>
                      <a:r>
                        <a:rPr lang="en-US" altLang="ko-KR" sz="600" baseline="0" dirty="0" smtClean="0"/>
                        <a:t> 00:00:00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욕설 및 비방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07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000,000,000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>
                          <a:solidFill>
                            <a:schemeClr val="tx1"/>
                          </a:solidFill>
                        </a:rPr>
                        <a:t>192SJVNNDVK</a:t>
                      </a:r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음악대장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YYYY-MM-DD</a:t>
                      </a:r>
                      <a:r>
                        <a:rPr lang="en-US" altLang="ko-KR" sz="600" baseline="0" dirty="0" smtClean="0"/>
                        <a:t> 00:00:00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불법 프로그램 사용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09</a:t>
                      </a: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 </a:t>
                      </a:r>
                    </a:p>
                  </a:txBody>
                  <a:tcPr anchor="ctr"/>
                </a:tc>
              </a:tr>
              <a:tr h="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최근 리스트 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300(</a:t>
                      </a:r>
                      <a:r>
                        <a:rPr lang="ko-KR" altLang="en-US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기본</a:t>
                      </a:r>
                      <a:r>
                        <a:rPr lang="en-US" altLang="ko-KR" sz="6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 - </a:t>
                      </a:r>
                      <a:endParaRPr lang="ko-KR" altLang="en-US" sz="6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5" name="직사각형 64"/>
          <p:cNvSpPr/>
          <p:nvPr/>
        </p:nvSpPr>
        <p:spPr>
          <a:xfrm>
            <a:off x="6676527" y="132663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213136" y="1314975"/>
            <a:ext cx="775705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개별</a:t>
            </a:r>
            <a:r>
              <a:rPr lang="en-US" altLang="ko-KR" sz="600" dirty="0" smtClean="0">
                <a:solidFill>
                  <a:schemeClr val="bg1"/>
                </a:solidFill>
              </a:rPr>
              <a:t>/</a:t>
            </a:r>
            <a:r>
              <a:rPr lang="ko-KR" altLang="en-US" sz="600" smtClean="0">
                <a:solidFill>
                  <a:schemeClr val="bg1"/>
                </a:solidFill>
              </a:rPr>
              <a:t>일괄 제재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356780" y="1325496"/>
            <a:ext cx="1088031" cy="111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체크 항목 제재 해제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1199233" y="2438375"/>
            <a:ext cx="3671820" cy="128905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1290528" y="353770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7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244" y="251777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모서리가 둥근 직사각형 79"/>
          <p:cNvSpPr/>
          <p:nvPr/>
        </p:nvSpPr>
        <p:spPr>
          <a:xfrm>
            <a:off x="4177958" y="3531603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99233" y="250509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제재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2" name="표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08684"/>
              </p:ext>
            </p:extLst>
          </p:nvPr>
        </p:nvGraphicFramePr>
        <p:xfrm>
          <a:off x="1268415" y="2702417"/>
          <a:ext cx="3536291" cy="774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2934"/>
                <a:gridCol w="3003357"/>
              </a:tblGrid>
              <a:tr h="20434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일괄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◎ 개별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4349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○ 일괄 처리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25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제재 수준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1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주일                    </a:t>
                      </a:r>
                      <a:r>
                        <a:rPr lang="en-US" altLang="ko-KR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 </a:t>
                      </a:r>
                      <a:r>
                        <a:rPr lang="ko-KR" altLang="en-US" sz="600" b="1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달                      영구</a:t>
                      </a:r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3" name="직사각형 82"/>
          <p:cNvSpPr/>
          <p:nvPr/>
        </p:nvSpPr>
        <p:spPr>
          <a:xfrm>
            <a:off x="1846785" y="3131985"/>
            <a:ext cx="2897689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30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400504" y="2739555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766270" y="2735171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2400685" y="2936224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3762565" y="2936224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3" name="타원 92"/>
          <p:cNvSpPr/>
          <p:nvPr/>
        </p:nvSpPr>
        <p:spPr>
          <a:xfrm>
            <a:off x="1142134" y="239880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5085659" y="2438375"/>
            <a:ext cx="3671820" cy="301114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7" name="표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43854"/>
              </p:ext>
            </p:extLst>
          </p:nvPr>
        </p:nvGraphicFramePr>
        <p:xfrm>
          <a:off x="5214014" y="2702818"/>
          <a:ext cx="3415110" cy="2464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58"/>
                <a:gridCol w="599388"/>
                <a:gridCol w="599388"/>
                <a:gridCol w="599388"/>
                <a:gridCol w="59938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Google ID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OurTown@gmail.com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latin typeface="+mn-ea"/>
                          <a:ea typeface="+mn-ea"/>
                        </a:rPr>
                        <a:t>우리동네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latin typeface="+mn-ea"/>
                          <a:ea typeface="+mn-ea"/>
                        </a:rPr>
                        <a:t>9AKSDVIVDKJ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버서커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데몬헌터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나이트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777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Act</a:t>
                      </a:r>
                      <a:r>
                        <a:rPr lang="en-US" altLang="ko-KR" sz="600" baseline="0" dirty="0" smtClean="0"/>
                        <a:t> 8 – 10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15,454,015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/>
                        <a:t>녹스짱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1005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8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20" y="248905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직사각형 99"/>
          <p:cNvSpPr/>
          <p:nvPr/>
        </p:nvSpPr>
        <p:spPr>
          <a:xfrm>
            <a:off x="6527911" y="5210132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3" name="타원 102"/>
          <p:cNvSpPr/>
          <p:nvPr/>
        </p:nvSpPr>
        <p:spPr>
          <a:xfrm>
            <a:off x="5014047" y="2406500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D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14682" y="2501553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상세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242640" y="1314406"/>
            <a:ext cx="651966" cy="1275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닉네임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906563" y="1324848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모서리가 둥근 직사각형 56"/>
          <p:cNvSpPr/>
          <p:nvPr/>
        </p:nvSpPr>
        <p:spPr>
          <a:xfrm>
            <a:off x="1211992" y="3895274"/>
            <a:ext cx="3113085" cy="8782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직사각형 57"/>
          <p:cNvSpPr/>
          <p:nvPr/>
        </p:nvSpPr>
        <p:spPr>
          <a:xfrm>
            <a:off x="2274078" y="4151248"/>
            <a:ext cx="1430809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360628" y="4150282"/>
            <a:ext cx="909068" cy="1548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닉네임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756864" y="4150282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69300" y="393489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126" y="394562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/>
          </p:nvPr>
        </p:nvGraphicFramePr>
        <p:xfrm>
          <a:off x="1360628" y="4369302"/>
          <a:ext cx="2842235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865"/>
                <a:gridCol w="19953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검색 결과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sng" dirty="0" smtClean="0"/>
                        <a:t>1111111111111111111111111</a:t>
                      </a:r>
                      <a:endParaRPr lang="ko-KR" altLang="en-US" sz="600" u="sng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4" name="모서리가 둥근 직사각형 63"/>
          <p:cNvSpPr/>
          <p:nvPr/>
        </p:nvSpPr>
        <p:spPr>
          <a:xfrm>
            <a:off x="2386621" y="5437571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2664947" y="604640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67" name="모서리가 둥근 직사각형 66"/>
          <p:cNvSpPr/>
          <p:nvPr/>
        </p:nvSpPr>
        <p:spPr>
          <a:xfrm>
            <a:off x="3367095" y="604640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26029" y="5764583"/>
            <a:ext cx="10294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검색된 회원이 없습니다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타원 70"/>
          <p:cNvSpPr/>
          <p:nvPr/>
        </p:nvSpPr>
        <p:spPr>
          <a:xfrm>
            <a:off x="2318496" y="536377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C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227" y="546475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01816" y="4554906"/>
            <a:ext cx="17059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smtClean="0"/>
              <a:t>검색 결과 항목을 클릭 하시면 선택 됩니다</a:t>
            </a:r>
            <a:r>
              <a:rPr lang="en-US" altLang="ko-KR" sz="600" dirty="0" smtClean="0"/>
              <a:t>.</a:t>
            </a:r>
            <a:endParaRPr lang="ko-KR" altLang="en-US" sz="600"/>
          </a:p>
        </p:txBody>
      </p:sp>
      <p:sp>
        <p:nvSpPr>
          <p:cNvPr id="75" name="타원형 설명선 74"/>
          <p:cNvSpPr/>
          <p:nvPr/>
        </p:nvSpPr>
        <p:spPr>
          <a:xfrm>
            <a:off x="174250" y="101782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타원형 설명선 75"/>
          <p:cNvSpPr/>
          <p:nvPr/>
        </p:nvSpPr>
        <p:spPr>
          <a:xfrm>
            <a:off x="1082239" y="12104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5" name="타원형 설명선 84"/>
          <p:cNvSpPr/>
          <p:nvPr/>
        </p:nvSpPr>
        <p:spPr>
          <a:xfrm>
            <a:off x="5107710" y="119009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6" name="오른쪽 중괄호 85"/>
          <p:cNvSpPr/>
          <p:nvPr/>
        </p:nvSpPr>
        <p:spPr>
          <a:xfrm flipH="1">
            <a:off x="1047505" y="1468665"/>
            <a:ext cx="151728" cy="7218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타원 86"/>
          <p:cNvSpPr/>
          <p:nvPr/>
        </p:nvSpPr>
        <p:spPr>
          <a:xfrm>
            <a:off x="930272" y="1765066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8" name="타원형 설명선 87"/>
          <p:cNvSpPr/>
          <p:nvPr/>
        </p:nvSpPr>
        <p:spPr>
          <a:xfrm>
            <a:off x="7239488" y="118026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94" name="꺾인 연결선 93"/>
          <p:cNvCxnSpPr>
            <a:stCxn id="69" idx="2"/>
            <a:endCxn id="77" idx="0"/>
          </p:cNvCxnSpPr>
          <p:nvPr/>
        </p:nvCxnSpPr>
        <p:spPr>
          <a:xfrm rot="16200000" flipH="1">
            <a:off x="1811184" y="1214416"/>
            <a:ext cx="1013764" cy="1434154"/>
          </a:xfrm>
          <a:prstGeom prst="bentConnector3">
            <a:avLst>
              <a:gd name="adj1" fmla="val 88182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98"/>
          <p:cNvCxnSpPr>
            <a:stCxn id="90" idx="3"/>
            <a:endCxn id="57" idx="3"/>
          </p:cNvCxnSpPr>
          <p:nvPr/>
        </p:nvCxnSpPr>
        <p:spPr>
          <a:xfrm flipH="1">
            <a:off x="4325077" y="2803571"/>
            <a:ext cx="78045" cy="1530836"/>
          </a:xfrm>
          <a:prstGeom prst="bentConnector3">
            <a:avLst>
              <a:gd name="adj1" fmla="val -292908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endCxn id="95" idx="0"/>
          </p:cNvCxnSpPr>
          <p:nvPr/>
        </p:nvCxnSpPr>
        <p:spPr>
          <a:xfrm>
            <a:off x="3099279" y="1716604"/>
            <a:ext cx="3822290" cy="72177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60" idx="2"/>
            <a:endCxn id="64" idx="0"/>
          </p:cNvCxnSpPr>
          <p:nvPr/>
        </p:nvCxnSpPr>
        <p:spPr>
          <a:xfrm rot="5400000">
            <a:off x="3094066" y="4551772"/>
            <a:ext cx="1132489" cy="639109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93596" y="5005715"/>
            <a:ext cx="1253869" cy="184666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&lt;&lt;</a:t>
            </a:r>
            <a:r>
              <a:rPr lang="ko-KR" altLang="en-US" sz="600" smtClean="0"/>
              <a:t>검색된 회원이 없을 경우</a:t>
            </a:r>
            <a:r>
              <a:rPr lang="en-US" altLang="ko-KR" sz="600" dirty="0" smtClean="0"/>
              <a:t>&gt;&gt;</a:t>
            </a:r>
            <a:endParaRPr lang="ko-KR" altLang="en-US" sz="600"/>
          </a:p>
        </p:txBody>
      </p:sp>
      <p:sp>
        <p:nvSpPr>
          <p:cNvPr id="104" name="타원형 설명선 103"/>
          <p:cNvSpPr/>
          <p:nvPr/>
        </p:nvSpPr>
        <p:spPr>
          <a:xfrm>
            <a:off x="1666728" y="404954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9" name="타원 108"/>
          <p:cNvSpPr/>
          <p:nvPr/>
        </p:nvSpPr>
        <p:spPr>
          <a:xfrm>
            <a:off x="1142133" y="383624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3678821" y="132352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824" y="131440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직사각형 111"/>
          <p:cNvSpPr/>
          <p:nvPr/>
        </p:nvSpPr>
        <p:spPr>
          <a:xfrm>
            <a:off x="4500627" y="132715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630" y="131803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TextBox 113"/>
          <p:cNvSpPr txBox="1"/>
          <p:nvPr/>
        </p:nvSpPr>
        <p:spPr>
          <a:xfrm>
            <a:off x="4325158" y="1288390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9319468" y="3874323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9597794" y="448316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10299942" y="448316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9758876" y="4201335"/>
            <a:ext cx="102944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체크된 </a:t>
            </a:r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항목이 없습니다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074" y="390150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모서리가 둥근 직사각형 119"/>
          <p:cNvSpPr/>
          <p:nvPr/>
        </p:nvSpPr>
        <p:spPr>
          <a:xfrm>
            <a:off x="9345808" y="4912861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9624134" y="552169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10326282" y="552169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9630166" y="5245483"/>
            <a:ext cx="13917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체크한 항목의 제재를 </a:t>
            </a:r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해제 합니다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4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0414" y="494004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5" name="꺾인 연결선 124"/>
          <p:cNvCxnSpPr>
            <a:stCxn id="72" idx="3"/>
            <a:endCxn id="115" idx="1"/>
          </p:cNvCxnSpPr>
          <p:nvPr/>
        </p:nvCxnSpPr>
        <p:spPr>
          <a:xfrm>
            <a:off x="8444811" y="1381296"/>
            <a:ext cx="874657" cy="2918888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72" idx="3"/>
            <a:endCxn id="120" idx="1"/>
          </p:cNvCxnSpPr>
          <p:nvPr/>
        </p:nvCxnSpPr>
        <p:spPr>
          <a:xfrm>
            <a:off x="8444811" y="1381296"/>
            <a:ext cx="900997" cy="3957426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29</a:t>
            </a:r>
            <a:endParaRPr lang="ko-KR" altLang="en-US" dirty="0"/>
          </a:p>
        </p:txBody>
      </p:sp>
      <p:sp>
        <p:nvSpPr>
          <p:cNvPr id="6" name="타원 5"/>
          <p:cNvSpPr/>
          <p:nvPr/>
        </p:nvSpPr>
        <p:spPr>
          <a:xfrm>
            <a:off x="1889828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타원 128"/>
          <p:cNvSpPr/>
          <p:nvPr/>
        </p:nvSpPr>
        <p:spPr>
          <a:xfrm>
            <a:off x="2635021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타원 129"/>
          <p:cNvSpPr/>
          <p:nvPr/>
        </p:nvSpPr>
        <p:spPr>
          <a:xfrm>
            <a:off x="3340753" y="3353414"/>
            <a:ext cx="99013" cy="8953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타원 130"/>
          <p:cNvSpPr/>
          <p:nvPr/>
        </p:nvSpPr>
        <p:spPr>
          <a:xfrm flipH="1" flipV="1">
            <a:off x="1913549" y="3375320"/>
            <a:ext cx="50562" cy="4572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직사각형 14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9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023337" y="2546785"/>
            <a:ext cx="149271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공지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직사각형 28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1" name="직사각형 29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295" name="직사각형 294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301" name="직사각형 30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4" name="TextBox 303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공지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0438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9943"/>
              </p:ext>
            </p:extLst>
          </p:nvPr>
        </p:nvGraphicFramePr>
        <p:xfrm>
          <a:off x="8967216" y="389575"/>
          <a:ext cx="312754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공지 글자 수 제한 </a:t>
                      </a:r>
                      <a:r>
                        <a:rPr kumimoji="1" lang="en-US" altLang="ko-KR" sz="600" b="1" kern="0" baseline="0" dirty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130</a:t>
                      </a:r>
                      <a:r>
                        <a:rPr kumimoji="1" lang="ko-KR" altLang="en-US" sz="600" b="1" kern="0" baseline="0" smtClean="0">
                          <a:solidFill>
                            <a:srgbClr val="00B050"/>
                          </a:solidFill>
                          <a:latin typeface="+mj-ea"/>
                          <a:ea typeface="+mn-ea"/>
                          <a:cs typeface="+mn-cs"/>
                        </a:rPr>
                        <a:t>자 이내로 협의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공지관리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메뉴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등록한 공지 내용과 노출 시간의 구간 정보 보기 및 수정 가능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공지 상태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3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가지 형태로 정보 노출이되며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노출 시간의 구간 정보와 오늘 날짜 정보의 비교 기준에 따라 분류 처리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관리 새창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노출 구간을 추가하는 기능의 버튼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클릭한 항목의 하단으로 필드가 새로 생성이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항목 생성의 최대 가능 수는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20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개로 제한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공지 노출 구간을 삭제하는 기능의 버튼 입니다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클릭한 항목의 필드가 삭제 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공지 명칭을 입력합니다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..&gt;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통합 배너 팝업에 공지 클릭 시 이동시킬 웹 링크 주소를 입력합니다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11139"/>
              </p:ext>
            </p:extLst>
          </p:nvPr>
        </p:nvGraphicFramePr>
        <p:xfrm>
          <a:off x="1222753" y="1478622"/>
          <a:ext cx="7220019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157"/>
                <a:gridCol w="1891862"/>
                <a:gridCol w="1174531"/>
                <a:gridCol w="1367741"/>
                <a:gridCol w="1367741"/>
                <a:gridCol w="953987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공지 내용 및 관리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공지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 날짜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웹 링크 주소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sng" dirty="0" smtClean="0">
                          <a:solidFill>
                            <a:schemeClr val="tx1"/>
                          </a:solidFill>
                        </a:rPr>
                        <a:t>보기</a:t>
                      </a:r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예약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http://cafe.naver.com/sevenknights/14781622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김도성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0" u="none" dirty="0" smtClean="0">
                          <a:solidFill>
                            <a:schemeClr val="tx1"/>
                          </a:solidFill>
                        </a:rPr>
                        <a:t>종료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7730326" y="1326102"/>
            <a:ext cx="712447" cy="1142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공지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3" name="타원형 설명선 52"/>
          <p:cNvSpPr/>
          <p:nvPr/>
        </p:nvSpPr>
        <p:spPr>
          <a:xfrm>
            <a:off x="174250" y="120290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타원형 설명선 54"/>
          <p:cNvSpPr/>
          <p:nvPr/>
        </p:nvSpPr>
        <p:spPr>
          <a:xfrm>
            <a:off x="2643873" y="158943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타원형 설명선 55"/>
          <p:cNvSpPr/>
          <p:nvPr/>
        </p:nvSpPr>
        <p:spPr>
          <a:xfrm>
            <a:off x="5255056" y="158917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9" name="꺾인 연결선 58"/>
          <p:cNvCxnSpPr>
            <a:stCxn id="55" idx="6"/>
          </p:cNvCxnSpPr>
          <p:nvPr/>
        </p:nvCxnSpPr>
        <p:spPr>
          <a:xfrm>
            <a:off x="2816120" y="1671792"/>
            <a:ext cx="250990" cy="27202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형 설명선 59"/>
          <p:cNvSpPr/>
          <p:nvPr/>
        </p:nvSpPr>
        <p:spPr>
          <a:xfrm>
            <a:off x="7587913" y="119313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1" name="꺾인 연결선 60"/>
          <p:cNvCxnSpPr>
            <a:stCxn id="60" idx="4"/>
          </p:cNvCxnSpPr>
          <p:nvPr/>
        </p:nvCxnSpPr>
        <p:spPr>
          <a:xfrm rot="5400000">
            <a:off x="5040061" y="1512933"/>
            <a:ext cx="2789073" cy="2478881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31</a:t>
            </a:r>
            <a:endParaRPr lang="ko-KR" altLang="en-US" dirty="0"/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806310" y="1943820"/>
            <a:ext cx="4256095" cy="4406180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0" name="모서리가 둥근 직사각형 159"/>
          <p:cNvSpPr/>
          <p:nvPr/>
        </p:nvSpPr>
        <p:spPr>
          <a:xfrm>
            <a:off x="2130122" y="616832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16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64" y="199824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2" name="모서리가 둥근 직사각형 161"/>
          <p:cNvSpPr/>
          <p:nvPr/>
        </p:nvSpPr>
        <p:spPr>
          <a:xfrm>
            <a:off x="2832270" y="616832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856353" y="2051168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4" name="타원 163"/>
          <p:cNvSpPr/>
          <p:nvPr/>
        </p:nvSpPr>
        <p:spPr>
          <a:xfrm>
            <a:off x="754712" y="188793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65" name="표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929267"/>
              </p:ext>
            </p:extLst>
          </p:nvPr>
        </p:nvGraphicFramePr>
        <p:xfrm>
          <a:off x="1203518" y="2267571"/>
          <a:ext cx="341415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453"/>
                <a:gridCol w="2777705"/>
              </a:tblGrid>
              <a:tr h="162312">
                <a:tc rowSpan="8">
                  <a:txBody>
                    <a:bodyPr/>
                    <a:lstStyle/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노출 </a:t>
                      </a:r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구간</a:t>
                      </a:r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23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582397"/>
              </p:ext>
            </p:extLst>
          </p:nvPr>
        </p:nvGraphicFramePr>
        <p:xfrm>
          <a:off x="1203518" y="4213746"/>
          <a:ext cx="3571336" cy="18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한국어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영어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일본어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중국어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1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기타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7" name="직사각형 166"/>
          <p:cNvSpPr/>
          <p:nvPr/>
        </p:nvSpPr>
        <p:spPr>
          <a:xfrm>
            <a:off x="1924243" y="230271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590" y="2299200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직사각형 168"/>
          <p:cNvSpPr/>
          <p:nvPr/>
        </p:nvSpPr>
        <p:spPr>
          <a:xfrm>
            <a:off x="2645052" y="229779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1" name="TextBox 170"/>
          <p:cNvSpPr txBox="1"/>
          <p:nvPr/>
        </p:nvSpPr>
        <p:spPr>
          <a:xfrm>
            <a:off x="2981299" y="226350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75" name="직사각형 174"/>
          <p:cNvSpPr/>
          <p:nvPr/>
        </p:nvSpPr>
        <p:spPr>
          <a:xfrm>
            <a:off x="2842734" y="229680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6" name="직사각형 175"/>
          <p:cNvSpPr/>
          <p:nvPr/>
        </p:nvSpPr>
        <p:spPr>
          <a:xfrm>
            <a:off x="3152856" y="2300639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203" y="2297129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" name="직사각형 177"/>
          <p:cNvSpPr/>
          <p:nvPr/>
        </p:nvSpPr>
        <p:spPr>
          <a:xfrm>
            <a:off x="3873665" y="229572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9" name="직사각형 178"/>
          <p:cNvSpPr/>
          <p:nvPr/>
        </p:nvSpPr>
        <p:spPr>
          <a:xfrm>
            <a:off x="4071347" y="229473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0" name="직사각형 179"/>
          <p:cNvSpPr/>
          <p:nvPr/>
        </p:nvSpPr>
        <p:spPr>
          <a:xfrm>
            <a:off x="1922348" y="248896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695" y="2485455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직사각형 181"/>
          <p:cNvSpPr/>
          <p:nvPr/>
        </p:nvSpPr>
        <p:spPr>
          <a:xfrm>
            <a:off x="2643157" y="248405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3" name="TextBox 182"/>
          <p:cNvSpPr txBox="1"/>
          <p:nvPr/>
        </p:nvSpPr>
        <p:spPr>
          <a:xfrm>
            <a:off x="2979404" y="2449756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84" name="직사각형 183"/>
          <p:cNvSpPr/>
          <p:nvPr/>
        </p:nvSpPr>
        <p:spPr>
          <a:xfrm>
            <a:off x="2840839" y="248306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5" name="직사각형 184"/>
          <p:cNvSpPr/>
          <p:nvPr/>
        </p:nvSpPr>
        <p:spPr>
          <a:xfrm>
            <a:off x="3150961" y="2486894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308" y="248338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7" name="직사각형 186"/>
          <p:cNvSpPr/>
          <p:nvPr/>
        </p:nvSpPr>
        <p:spPr>
          <a:xfrm>
            <a:off x="3871770" y="2481980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직사각형 187"/>
          <p:cNvSpPr/>
          <p:nvPr/>
        </p:nvSpPr>
        <p:spPr>
          <a:xfrm>
            <a:off x="4069452" y="248099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9" name="직사각형 188"/>
          <p:cNvSpPr/>
          <p:nvPr/>
        </p:nvSpPr>
        <p:spPr>
          <a:xfrm>
            <a:off x="4675699" y="2328003"/>
            <a:ext cx="80778" cy="123273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4676120" y="2329856"/>
            <a:ext cx="72821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1923318" y="266713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665" y="266362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직사각형 192"/>
          <p:cNvSpPr/>
          <p:nvPr/>
        </p:nvSpPr>
        <p:spPr>
          <a:xfrm>
            <a:off x="2644127" y="266222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4" name="TextBox 193"/>
          <p:cNvSpPr txBox="1"/>
          <p:nvPr/>
        </p:nvSpPr>
        <p:spPr>
          <a:xfrm>
            <a:off x="2980374" y="2627928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95" name="직사각형 194"/>
          <p:cNvSpPr/>
          <p:nvPr/>
        </p:nvSpPr>
        <p:spPr>
          <a:xfrm>
            <a:off x="2841809" y="266123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3151931" y="266506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9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278" y="26615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8" name="직사각형 197"/>
          <p:cNvSpPr/>
          <p:nvPr/>
        </p:nvSpPr>
        <p:spPr>
          <a:xfrm>
            <a:off x="3872740" y="266015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9" name="직사각형 198"/>
          <p:cNvSpPr/>
          <p:nvPr/>
        </p:nvSpPr>
        <p:spPr>
          <a:xfrm>
            <a:off x="4070422" y="265916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0" name="직사각형 199"/>
          <p:cNvSpPr/>
          <p:nvPr/>
        </p:nvSpPr>
        <p:spPr>
          <a:xfrm>
            <a:off x="1921423" y="285339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770" y="284988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2" name="직사각형 201"/>
          <p:cNvSpPr/>
          <p:nvPr/>
        </p:nvSpPr>
        <p:spPr>
          <a:xfrm>
            <a:off x="2642232" y="284847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3" name="TextBox 202"/>
          <p:cNvSpPr txBox="1"/>
          <p:nvPr/>
        </p:nvSpPr>
        <p:spPr>
          <a:xfrm>
            <a:off x="2978479" y="2814183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04" name="직사각형 203"/>
          <p:cNvSpPr/>
          <p:nvPr/>
        </p:nvSpPr>
        <p:spPr>
          <a:xfrm>
            <a:off x="2839914" y="2847489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직사각형 204"/>
          <p:cNvSpPr/>
          <p:nvPr/>
        </p:nvSpPr>
        <p:spPr>
          <a:xfrm>
            <a:off x="3150036" y="285132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6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383" y="284781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" name="직사각형 206"/>
          <p:cNvSpPr/>
          <p:nvPr/>
        </p:nvSpPr>
        <p:spPr>
          <a:xfrm>
            <a:off x="3870845" y="284640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8" name="직사각형 207"/>
          <p:cNvSpPr/>
          <p:nvPr/>
        </p:nvSpPr>
        <p:spPr>
          <a:xfrm>
            <a:off x="4068527" y="284541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9" name="직사각형 208"/>
          <p:cNvSpPr/>
          <p:nvPr/>
        </p:nvSpPr>
        <p:spPr>
          <a:xfrm>
            <a:off x="1924131" y="302876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78" y="3025251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" name="직사각형 210"/>
          <p:cNvSpPr/>
          <p:nvPr/>
        </p:nvSpPr>
        <p:spPr>
          <a:xfrm>
            <a:off x="2644940" y="302384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2" name="TextBox 211"/>
          <p:cNvSpPr txBox="1"/>
          <p:nvPr/>
        </p:nvSpPr>
        <p:spPr>
          <a:xfrm>
            <a:off x="2981187" y="2989552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13" name="직사각형 212"/>
          <p:cNvSpPr/>
          <p:nvPr/>
        </p:nvSpPr>
        <p:spPr>
          <a:xfrm>
            <a:off x="2842622" y="3022858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4" name="직사각형 213"/>
          <p:cNvSpPr/>
          <p:nvPr/>
        </p:nvSpPr>
        <p:spPr>
          <a:xfrm>
            <a:off x="3152744" y="302669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5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91" y="3023180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직사각형 215"/>
          <p:cNvSpPr/>
          <p:nvPr/>
        </p:nvSpPr>
        <p:spPr>
          <a:xfrm>
            <a:off x="3873553" y="302177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7" name="직사각형 216"/>
          <p:cNvSpPr/>
          <p:nvPr/>
        </p:nvSpPr>
        <p:spPr>
          <a:xfrm>
            <a:off x="4071235" y="302078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8" name="직사각형 217"/>
          <p:cNvSpPr/>
          <p:nvPr/>
        </p:nvSpPr>
        <p:spPr>
          <a:xfrm>
            <a:off x="1922236" y="321501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583" y="321150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0" name="직사각형 219"/>
          <p:cNvSpPr/>
          <p:nvPr/>
        </p:nvSpPr>
        <p:spPr>
          <a:xfrm>
            <a:off x="2643045" y="321010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1" name="TextBox 220"/>
          <p:cNvSpPr txBox="1"/>
          <p:nvPr/>
        </p:nvSpPr>
        <p:spPr>
          <a:xfrm>
            <a:off x="2979292" y="3175807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22" name="직사각형 221"/>
          <p:cNvSpPr/>
          <p:nvPr/>
        </p:nvSpPr>
        <p:spPr>
          <a:xfrm>
            <a:off x="2840727" y="320911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3" name="직사각형 222"/>
          <p:cNvSpPr/>
          <p:nvPr/>
        </p:nvSpPr>
        <p:spPr>
          <a:xfrm>
            <a:off x="3150849" y="321294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196" y="3209435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" name="직사각형 224"/>
          <p:cNvSpPr/>
          <p:nvPr/>
        </p:nvSpPr>
        <p:spPr>
          <a:xfrm>
            <a:off x="3871658" y="320803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6" name="직사각형 225"/>
          <p:cNvSpPr/>
          <p:nvPr/>
        </p:nvSpPr>
        <p:spPr>
          <a:xfrm>
            <a:off x="4069340" y="320704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7" name="직사각형 226"/>
          <p:cNvSpPr/>
          <p:nvPr/>
        </p:nvSpPr>
        <p:spPr>
          <a:xfrm>
            <a:off x="1923206" y="339318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8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53" y="338967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9" name="직사각형 228"/>
          <p:cNvSpPr/>
          <p:nvPr/>
        </p:nvSpPr>
        <p:spPr>
          <a:xfrm>
            <a:off x="2644015" y="338827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0" name="TextBox 229"/>
          <p:cNvSpPr txBox="1"/>
          <p:nvPr/>
        </p:nvSpPr>
        <p:spPr>
          <a:xfrm>
            <a:off x="2980262" y="3353979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231" name="직사각형 230"/>
          <p:cNvSpPr/>
          <p:nvPr/>
        </p:nvSpPr>
        <p:spPr>
          <a:xfrm>
            <a:off x="2841697" y="338728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2" name="직사각형 231"/>
          <p:cNvSpPr/>
          <p:nvPr/>
        </p:nvSpPr>
        <p:spPr>
          <a:xfrm>
            <a:off x="3151819" y="339111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3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166" y="338760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4" name="직사각형 233"/>
          <p:cNvSpPr/>
          <p:nvPr/>
        </p:nvSpPr>
        <p:spPr>
          <a:xfrm>
            <a:off x="3872628" y="338620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5" name="직사각형 234"/>
          <p:cNvSpPr/>
          <p:nvPr/>
        </p:nvSpPr>
        <p:spPr>
          <a:xfrm>
            <a:off x="4070310" y="3385214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3" name="직사각형 262"/>
          <p:cNvSpPr/>
          <p:nvPr/>
        </p:nvSpPr>
        <p:spPr>
          <a:xfrm>
            <a:off x="1924243" y="425565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64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179" y="2292725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5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794" y="2294737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575" y="2473880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190" y="2470141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8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491" y="2664263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9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106" y="2666275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0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887" y="2845418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1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02" y="2841679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2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189" y="3030489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3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804" y="3032501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4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585" y="3211644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5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200" y="3207905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501" y="3402027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7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6" y="3404039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4" name="직사각형 283"/>
          <p:cNvSpPr/>
          <p:nvPr/>
        </p:nvSpPr>
        <p:spPr>
          <a:xfrm>
            <a:off x="1927412" y="462652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927412" y="4980588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1919455" y="5364071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1927412" y="5733804"/>
            <a:ext cx="2782739" cy="29101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600" dirty="0" smtClean="0">
                <a:solidFill>
                  <a:schemeClr val="bg1">
                    <a:lumMod val="50000"/>
                  </a:schemeClr>
                </a:solidFill>
              </a:rPr>
              <a:t>130</a:t>
            </a:r>
            <a:r>
              <a:rPr lang="ko-KR" altLang="en-US" sz="600" smtClean="0">
                <a:solidFill>
                  <a:schemeClr val="bg1">
                    <a:lumMod val="50000"/>
                  </a:schemeClr>
                </a:solidFill>
              </a:rPr>
              <a:t>자 이내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8" name="타원형 설명선 287"/>
          <p:cNvSpPr/>
          <p:nvPr/>
        </p:nvSpPr>
        <p:spPr>
          <a:xfrm>
            <a:off x="4129873" y="220794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9" name="타원형 설명선 288"/>
          <p:cNvSpPr/>
          <p:nvPr/>
        </p:nvSpPr>
        <p:spPr>
          <a:xfrm>
            <a:off x="4449927" y="2155189"/>
            <a:ext cx="172247" cy="164706"/>
          </a:xfrm>
          <a:prstGeom prst="wedgeEllipseCallout">
            <a:avLst>
              <a:gd name="adj1" fmla="val -25125"/>
              <a:gd name="adj2" fmla="val 69483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311" name="표 3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2507"/>
              </p:ext>
            </p:extLst>
          </p:nvPr>
        </p:nvGraphicFramePr>
        <p:xfrm>
          <a:off x="1199842" y="3999328"/>
          <a:ext cx="3571336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1679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웹링크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주소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2" name="직사각형 311"/>
          <p:cNvSpPr/>
          <p:nvPr/>
        </p:nvSpPr>
        <p:spPr>
          <a:xfrm>
            <a:off x="1924243" y="4009257"/>
            <a:ext cx="2782739" cy="132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웹 링크 주소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3" name="타원형 설명선 312"/>
          <p:cNvSpPr/>
          <p:nvPr/>
        </p:nvSpPr>
        <p:spPr>
          <a:xfrm>
            <a:off x="1968775" y="3821759"/>
            <a:ext cx="172247" cy="123612"/>
          </a:xfrm>
          <a:prstGeom prst="wedgeEllipseCallout">
            <a:avLst>
              <a:gd name="adj1" fmla="val -25125"/>
              <a:gd name="adj2" fmla="val 69483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1923206" y="358407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0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53" y="358056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직사각형 150"/>
          <p:cNvSpPr/>
          <p:nvPr/>
        </p:nvSpPr>
        <p:spPr>
          <a:xfrm>
            <a:off x="2644015" y="357916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2" name="TextBox 151"/>
          <p:cNvSpPr txBox="1"/>
          <p:nvPr/>
        </p:nvSpPr>
        <p:spPr>
          <a:xfrm>
            <a:off x="2980262" y="3544867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53" name="직사각형 152"/>
          <p:cNvSpPr/>
          <p:nvPr/>
        </p:nvSpPr>
        <p:spPr>
          <a:xfrm>
            <a:off x="2841697" y="3578173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4" name="직사각형 153"/>
          <p:cNvSpPr/>
          <p:nvPr/>
        </p:nvSpPr>
        <p:spPr>
          <a:xfrm>
            <a:off x="3151819" y="3582005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5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166" y="3578495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6" name="직사각형 155"/>
          <p:cNvSpPr/>
          <p:nvPr/>
        </p:nvSpPr>
        <p:spPr>
          <a:xfrm>
            <a:off x="3872628" y="3577091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5" name="직사각형 244"/>
          <p:cNvSpPr/>
          <p:nvPr/>
        </p:nvSpPr>
        <p:spPr>
          <a:xfrm>
            <a:off x="4070310" y="3576102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6" name="Picture 2" descr="add, circle, more, plu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501" y="3592915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4" descr="cancel, close, cross, delete, exit, remove, trash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6" y="3594927"/>
            <a:ext cx="123478" cy="12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8" name="표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182964"/>
              </p:ext>
            </p:extLst>
          </p:nvPr>
        </p:nvGraphicFramePr>
        <p:xfrm>
          <a:off x="1199842" y="3765993"/>
          <a:ext cx="3571336" cy="18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105"/>
                <a:gridCol w="2927231"/>
              </a:tblGrid>
              <a:tr h="1679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공지 명칭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9" name="직사각형 248"/>
          <p:cNvSpPr/>
          <p:nvPr/>
        </p:nvSpPr>
        <p:spPr>
          <a:xfrm>
            <a:off x="1924243" y="3775922"/>
            <a:ext cx="2782739" cy="132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공지 명칭 입력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0" name="타원형 설명선 249"/>
          <p:cNvSpPr/>
          <p:nvPr/>
        </p:nvSpPr>
        <p:spPr>
          <a:xfrm>
            <a:off x="3520284" y="3649491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1" name="타원형 설명선 250"/>
          <p:cNvSpPr/>
          <p:nvPr/>
        </p:nvSpPr>
        <p:spPr>
          <a:xfrm>
            <a:off x="3535088" y="390853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29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653044" y="2546785"/>
            <a:ext cx="2233304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일괄 지급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삭제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654908" y="696815"/>
            <a:ext cx="55605" cy="52738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10513" y="637150"/>
            <a:ext cx="16594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A. Index</a:t>
            </a: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서비스 구조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C.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로그인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등록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권한 </a:t>
            </a:r>
            <a:r>
              <a:rPr lang="ko-KR" altLang="en-US" sz="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미승인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상태 화면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정보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제재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공지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관리</a:t>
            </a:r>
            <a:endParaRPr lang="en-US" altLang="ko-KR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계정 이동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 코드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통계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</a:t>
            </a: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ko-KR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587" y="127965"/>
            <a:ext cx="7409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A. Index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4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직사각형 89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직사각형 90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7" name="직사각형 9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일괄 지급</a:t>
            </a:r>
            <a:r>
              <a:rPr lang="en-US" altLang="ko-KR" sz="600" b="1" dirty="0" smtClean="0">
                <a:solidFill>
                  <a:srgbClr val="002060"/>
                </a:solidFill>
              </a:rPr>
              <a:t>/</a:t>
            </a:r>
            <a:r>
              <a:rPr lang="ko-KR" altLang="en-US" sz="600" b="1" dirty="0" smtClean="0">
                <a:solidFill>
                  <a:srgbClr val="002060"/>
                </a:solidFill>
              </a:rPr>
              <a:t>삭제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87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48044"/>
              </p:ext>
            </p:extLst>
          </p:nvPr>
        </p:nvGraphicFramePr>
        <p:xfrm>
          <a:off x="8967216" y="389575"/>
          <a:ext cx="3127545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지급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삭제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지급 선택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대상자 직접입력 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닉네임을 입력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최소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명에서 최대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명까지 입력이 가능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처리항목의 아이템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 시 품목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 위치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지급은 우편함으로만 가능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처리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 후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설정화면에서 입력한 항목이 반영되고 하단의 로그 리스트에 등록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직접 입력 처리의 대상자 보기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엑셀로 대상자를 등록 할 경우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링크 클릭 시 윈도우 탐색창 실행 후 엑셀 파일 다운로드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품목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뒷장 참고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품목 검색 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아이템명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아이템코드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3)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입력한 대상자 정보 표기 </a:t>
                      </a:r>
                      <a:r>
                        <a:rPr lang="ko-KR" altLang="en-US" sz="600" b="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03" name="표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552439"/>
              </p:ext>
            </p:extLst>
          </p:nvPr>
        </p:nvGraphicFramePr>
        <p:xfrm>
          <a:off x="1320064" y="4901020"/>
          <a:ext cx="704404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980"/>
                <a:gridCol w="560394"/>
                <a:gridCol w="1565358"/>
                <a:gridCol w="739228"/>
                <a:gridCol w="1109205"/>
                <a:gridCol w="426623"/>
                <a:gridCol w="699304"/>
                <a:gridCol w="560395"/>
                <a:gridCol w="105955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/>
                        <a:t>처리 사유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항목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수량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 및 건수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직접 입력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/>
                        <a:t>점검지연으로 인한 유저 보상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1111111111111111111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u="none" dirty="0" smtClean="0"/>
                        <a:t>VVIP </a:t>
                      </a:r>
                      <a:r>
                        <a:rPr lang="ko-KR" altLang="en-US" sz="600" u="none" dirty="0" smtClean="0"/>
                        <a:t>유저 보상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10,000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/>
                        <a:t>GM</a:t>
                      </a:r>
                      <a:r>
                        <a:rPr lang="ko-KR" altLang="en-US" sz="600" u="none" dirty="0" smtClean="0"/>
                        <a:t> 이벤트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젬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/>
                        <a:t>GM</a:t>
                      </a:r>
                      <a:r>
                        <a:rPr lang="ko-KR" altLang="en-US" sz="600" u="none" dirty="0" smtClean="0"/>
                        <a:t> 이벤트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골드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5" name="TextBox 124"/>
          <p:cNvSpPr txBox="1"/>
          <p:nvPr/>
        </p:nvSpPr>
        <p:spPr>
          <a:xfrm>
            <a:off x="5863496" y="4450248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8553751" y="5078042"/>
            <a:ext cx="2366421" cy="155995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7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8600" y="5146979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" name="TextBox 137"/>
          <p:cNvSpPr txBox="1"/>
          <p:nvPr/>
        </p:nvSpPr>
        <p:spPr>
          <a:xfrm>
            <a:off x="8562190" y="5189859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보기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8739140" y="5426863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9775515" y="5426863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8739140" y="561358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9775515" y="561358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8739140" y="579778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9775515" y="579778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8739140" y="59845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9775515" y="59845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8739140" y="618806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9775515" y="6188068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9437311" y="642960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7195245" y="4756760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7988129" y="4759796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5612106" y="476237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109" y="4753256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6264801" y="4737625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13" name="직사각형 112"/>
          <p:cNvSpPr/>
          <p:nvPr/>
        </p:nvSpPr>
        <p:spPr>
          <a:xfrm>
            <a:off x="6433912" y="476600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915" y="475688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타원형 설명선 115"/>
          <p:cNvSpPr/>
          <p:nvPr/>
        </p:nvSpPr>
        <p:spPr>
          <a:xfrm>
            <a:off x="165293" y="144476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7" name="타원형 설명선 116"/>
          <p:cNvSpPr/>
          <p:nvPr/>
        </p:nvSpPr>
        <p:spPr>
          <a:xfrm>
            <a:off x="1125411" y="124963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40" name="타원형 설명선 139"/>
          <p:cNvSpPr/>
          <p:nvPr/>
        </p:nvSpPr>
        <p:spPr>
          <a:xfrm>
            <a:off x="5998950" y="497852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2" name="타원형 설명선 151"/>
          <p:cNvSpPr/>
          <p:nvPr/>
        </p:nvSpPr>
        <p:spPr>
          <a:xfrm>
            <a:off x="1620721" y="534442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54" name="꺾인 연결선 153"/>
          <p:cNvCxnSpPr>
            <a:stCxn id="140" idx="4"/>
            <a:endCxn id="136" idx="1"/>
          </p:cNvCxnSpPr>
          <p:nvPr/>
        </p:nvCxnSpPr>
        <p:spPr>
          <a:xfrm rot="16200000" flipH="1">
            <a:off x="6962020" y="4266286"/>
            <a:ext cx="714785" cy="2468677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타원 155"/>
          <p:cNvSpPr/>
          <p:nvPr/>
        </p:nvSpPr>
        <p:spPr>
          <a:xfrm>
            <a:off x="8486356" y="5025152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8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33</a:t>
            </a:r>
            <a:endParaRPr lang="ko-KR" altLang="en-US" dirty="0"/>
          </a:p>
        </p:txBody>
      </p:sp>
      <p:graphicFrame>
        <p:nvGraphicFramePr>
          <p:cNvPr id="105" name="표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49060"/>
              </p:ext>
            </p:extLst>
          </p:nvPr>
        </p:nvGraphicFramePr>
        <p:xfrm>
          <a:off x="1320062" y="1532568"/>
          <a:ext cx="7125381" cy="276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00"/>
                <a:gridCol w="929396"/>
                <a:gridCol w="3579063"/>
                <a:gridCol w="712446"/>
                <a:gridCol w="1320976"/>
              </a:tblGrid>
              <a:tr h="25094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대상자 </a:t>
                      </a:r>
                      <a:endParaRPr lang="en-US" altLang="ko-KR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◎ 직접 입력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팀명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○ 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txt 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파일 첨부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항목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◎ 아이템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smtClean="0"/>
                        <a:t>위치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우편함 </a:t>
                      </a:r>
                      <a:r>
                        <a:rPr lang="en-US" altLang="ko-KR" sz="600" dirty="0" smtClean="0"/>
                        <a:t>(</a:t>
                      </a:r>
                      <a:r>
                        <a:rPr lang="ko-KR" altLang="en-US" sz="600" smtClean="0"/>
                        <a:t>인벤토리로 지급 불가</a:t>
                      </a:r>
                      <a:r>
                        <a:rPr lang="en-US" altLang="ko-KR" sz="600" dirty="0" smtClean="0"/>
                        <a:t>)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젬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골드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열쇠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트로피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9" name="직사각형 118"/>
          <p:cNvSpPr/>
          <p:nvPr/>
        </p:nvSpPr>
        <p:spPr>
          <a:xfrm>
            <a:off x="2894664" y="2340970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운영 처리 사유를 입력 합니다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354845" y="3104707"/>
            <a:ext cx="618139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품목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94664" y="3107216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995424" y="3089464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306138" y="3105393"/>
            <a:ext cx="718077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2894664" y="2086764"/>
            <a:ext cx="2405328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5342727" y="2082380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894664" y="159366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2894664" y="183566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3939779" y="159500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939779" y="18370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979963" y="159001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4979963" y="183202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020147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6020147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060331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7060331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2810921" y="408177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21635" y="3357202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810921" y="332665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3121635" y="3595028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810921" y="3592611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121635" y="3860983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810921" y="3838647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3121635" y="410701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2894664" y="2596878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 smtClean="0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메시지 내용을 입력 합니다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ko-KR" altLang="en-US" sz="60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894664" y="2857758"/>
            <a:ext cx="398244" cy="12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7642782" y="4338761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87" name="직사각형 186"/>
          <p:cNvSpPr/>
          <p:nvPr/>
        </p:nvSpPr>
        <p:spPr>
          <a:xfrm flipV="1">
            <a:off x="1320062" y="4613648"/>
            <a:ext cx="7127375" cy="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8" name="타원형 설명선 187"/>
          <p:cNvSpPr/>
          <p:nvPr/>
        </p:nvSpPr>
        <p:spPr>
          <a:xfrm>
            <a:off x="1805410" y="158479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9" name="타원형 설명선 188"/>
          <p:cNvSpPr/>
          <p:nvPr/>
        </p:nvSpPr>
        <p:spPr>
          <a:xfrm>
            <a:off x="6293452" y="29400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0" name="타원형 설명선 189"/>
          <p:cNvSpPr/>
          <p:nvPr/>
        </p:nvSpPr>
        <p:spPr>
          <a:xfrm>
            <a:off x="4219063" y="298605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1" name="타원형 설명선 190"/>
          <p:cNvSpPr/>
          <p:nvPr/>
        </p:nvSpPr>
        <p:spPr>
          <a:xfrm>
            <a:off x="7572002" y="371082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직사각형 80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직사각형 81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0" name="직사각형 89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일괄 지급</a:t>
            </a:r>
            <a:r>
              <a:rPr lang="en-US" altLang="ko-KR" sz="600" b="1" dirty="0" smtClean="0">
                <a:solidFill>
                  <a:srgbClr val="002060"/>
                </a:solidFill>
              </a:rPr>
              <a:t>/</a:t>
            </a:r>
            <a:r>
              <a:rPr lang="ko-KR" altLang="en-US" sz="600" b="1" dirty="0" smtClean="0">
                <a:solidFill>
                  <a:srgbClr val="002060"/>
                </a:solidFill>
              </a:rPr>
              <a:t>삭제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일괄 지급</a:t>
            </a:r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삭제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지급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일괄 삭제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20874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지급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삭제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일괄 삭제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ko-KR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일괄 </a:t>
                      </a:r>
                      <a:r>
                        <a:rPr lang="ko-KR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삭제의 </a:t>
                      </a:r>
                      <a:r>
                        <a:rPr lang="ko-KR" altLang="en-US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위치는</a:t>
                      </a:r>
                      <a:r>
                        <a:rPr lang="ko-KR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우편함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인벤토리 사용 유지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협의사항</a:t>
                      </a:r>
                      <a:r>
                        <a:rPr lang="en-US" altLang="ko-KR" sz="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en-US" altLang="ko-KR" sz="1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삭제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위치 선택 항목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일괄 삭제의 위치를 선택 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표 111"/>
          <p:cNvGraphicFramePr>
            <a:graphicFrameLocks noGrp="1"/>
          </p:cNvGraphicFramePr>
          <p:nvPr>
            <p:extLst/>
          </p:nvPr>
        </p:nvGraphicFramePr>
        <p:xfrm>
          <a:off x="1320062" y="1532568"/>
          <a:ext cx="7125381" cy="2760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00"/>
                <a:gridCol w="929396"/>
                <a:gridCol w="3579063"/>
                <a:gridCol w="712446"/>
                <a:gridCol w="1320976"/>
              </a:tblGrid>
              <a:tr h="250944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대상자 </a:t>
                      </a:r>
                      <a:endParaRPr lang="en-US" altLang="ko-KR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분류</a:t>
                      </a:r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◎ 직접 입력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팀명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○ </a:t>
                      </a:r>
                      <a:r>
                        <a:rPr lang="en-US" altLang="ko-KR" sz="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txt </a:t>
                      </a:r>
                      <a:r>
                        <a:rPr lang="ko-KR" altLang="en-US" sz="600" b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파일 첨부</a:t>
                      </a: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b="1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사유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메시지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0944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처리 </a:t>
                      </a:r>
                      <a:endParaRPr lang="en-US" altLang="ko-KR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항목</a:t>
                      </a:r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◎ 아이템 </a:t>
                      </a:r>
                      <a:r>
                        <a:rPr lang="en-US" altLang="ko-KR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600" b="1" u="none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선수카드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dirty="0" smtClean="0"/>
                        <a:t>위치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우편함 </a:t>
                      </a:r>
                      <a:r>
                        <a:rPr lang="en-US" altLang="ko-KR" sz="600" dirty="0" smtClean="0"/>
                        <a:t>  </a:t>
                      </a:r>
                      <a:r>
                        <a:rPr lang="ko-KR" altLang="en-US" sz="600" smtClean="0"/>
                        <a:t>○ 인벤토리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스타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골드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마일리지</a:t>
                      </a:r>
                      <a:endParaRPr lang="ko-KR" altLang="en-US" sz="600" b="1" u="none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094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○ 친구포인트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3" name="직사각형 112"/>
          <p:cNvSpPr/>
          <p:nvPr/>
        </p:nvSpPr>
        <p:spPr>
          <a:xfrm>
            <a:off x="2894664" y="2340970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운영 처리 사유를 입력 합니다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354845" y="3104707"/>
            <a:ext cx="618139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품목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94664" y="3107216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995424" y="3089464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5306138" y="3105393"/>
            <a:ext cx="718077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2894664" y="2086764"/>
            <a:ext cx="2405328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42727" y="2082380"/>
            <a:ext cx="636852" cy="1368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선택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2894664" y="159366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2894664" y="183566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3939779" y="159500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3939779" y="183701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4979963" y="1590016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979963" y="1832021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6020147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6020147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7060331" y="1584799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7060331" y="1826804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7642782" y="4338761"/>
            <a:ext cx="787316" cy="13625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3" name="타원형 설명선 82"/>
          <p:cNvSpPr/>
          <p:nvPr/>
        </p:nvSpPr>
        <p:spPr>
          <a:xfrm>
            <a:off x="2027011" y="12098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4" name="타원형 설명선 83"/>
          <p:cNvSpPr/>
          <p:nvPr/>
        </p:nvSpPr>
        <p:spPr>
          <a:xfrm>
            <a:off x="6495400" y="299228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34</a:t>
            </a:r>
            <a:endParaRPr lang="ko-KR" alt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2810921" y="4081770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3121635" y="3357202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810921" y="332665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3121635" y="3595028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810921" y="3592611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3121635" y="3860983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810921" y="3838647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수량</a:t>
            </a:r>
            <a:endParaRPr lang="ko-KR" altLang="en-US" sz="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3121635" y="4107019"/>
            <a:ext cx="130619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65" name="표 164"/>
          <p:cNvGraphicFramePr>
            <a:graphicFrameLocks noGrp="1"/>
          </p:cNvGraphicFramePr>
          <p:nvPr>
            <p:extLst/>
          </p:nvPr>
        </p:nvGraphicFramePr>
        <p:xfrm>
          <a:off x="1344499" y="4895143"/>
          <a:ext cx="704404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980"/>
                <a:gridCol w="560394"/>
                <a:gridCol w="1677555"/>
                <a:gridCol w="751715"/>
                <a:gridCol w="984521"/>
                <a:gridCol w="426623"/>
                <a:gridCol w="699304"/>
                <a:gridCol w="560395"/>
                <a:gridCol w="1059555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분류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/>
                        <a:t>처리 사유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 항목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수량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 및 건수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처리일자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직접 입력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1111111111111111111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10,000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/>
                        <a:t>엑셀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엑셀 다운로드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6" name="직사각형 165"/>
          <p:cNvSpPr/>
          <p:nvPr/>
        </p:nvSpPr>
        <p:spPr>
          <a:xfrm>
            <a:off x="7221815" y="4741466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7" name="직사각형 166"/>
          <p:cNvSpPr/>
          <p:nvPr/>
        </p:nvSpPr>
        <p:spPr>
          <a:xfrm>
            <a:off x="8014699" y="4744502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5638676" y="4747076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9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679" y="4737962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" name="TextBox 169"/>
          <p:cNvSpPr txBox="1"/>
          <p:nvPr/>
        </p:nvSpPr>
        <p:spPr>
          <a:xfrm>
            <a:off x="6291371" y="472233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71" name="직사각형 170"/>
          <p:cNvSpPr/>
          <p:nvPr/>
        </p:nvSpPr>
        <p:spPr>
          <a:xfrm>
            <a:off x="6460482" y="475070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485" y="474159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직사각형 172"/>
          <p:cNvSpPr/>
          <p:nvPr/>
        </p:nvSpPr>
        <p:spPr>
          <a:xfrm flipV="1">
            <a:off x="1320062" y="4613648"/>
            <a:ext cx="7127375" cy="14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8" name="직사각형 177"/>
          <p:cNvSpPr/>
          <p:nvPr/>
        </p:nvSpPr>
        <p:spPr>
          <a:xfrm>
            <a:off x="2894664" y="2596878"/>
            <a:ext cx="5234120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 smtClean="0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메시지 내용을 입력 합니다</a:t>
            </a:r>
            <a:r>
              <a:rPr lang="en-US" altLang="ko-KR" sz="6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자 내 입력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2894664" y="2857758"/>
            <a:ext cx="398244" cy="12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7688551" y="5005655"/>
            <a:ext cx="4093394" cy="1486197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698" y="5097038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" name="TextBox 181"/>
          <p:cNvSpPr txBox="1"/>
          <p:nvPr/>
        </p:nvSpPr>
        <p:spPr>
          <a:xfrm>
            <a:off x="7717444" y="511747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7689192" y="5620781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품목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84" name="표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95020"/>
              </p:ext>
            </p:extLst>
          </p:nvPr>
        </p:nvGraphicFramePr>
        <p:xfrm>
          <a:off x="7765695" y="5806062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코드정보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품목 이름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 </a:t>
                      </a:r>
                      <a:r>
                        <a:rPr lang="ko-KR" altLang="en-US" sz="600" dirty="0" smtClean="0"/>
                        <a:t>성 무기 </a:t>
                      </a:r>
                      <a:r>
                        <a:rPr lang="ko-KR" altLang="en-US" sz="60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5" name="직사각형 184"/>
          <p:cNvSpPr/>
          <p:nvPr/>
        </p:nvSpPr>
        <p:spPr>
          <a:xfrm>
            <a:off x="11624804" y="5786071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86" name="직선 연결선 185"/>
          <p:cNvCxnSpPr/>
          <p:nvPr/>
        </p:nvCxnSpPr>
        <p:spPr>
          <a:xfrm>
            <a:off x="7757009" y="5598341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직사각형 186"/>
          <p:cNvSpPr/>
          <p:nvPr/>
        </p:nvSpPr>
        <p:spPr>
          <a:xfrm>
            <a:off x="11625226" y="5787924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88" name="표 187"/>
          <p:cNvGraphicFramePr>
            <a:graphicFrameLocks noGrp="1"/>
          </p:cNvGraphicFramePr>
          <p:nvPr>
            <p:extLst/>
          </p:nvPr>
        </p:nvGraphicFramePr>
        <p:xfrm>
          <a:off x="7755091" y="5333798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9" name="직사각형 188"/>
          <p:cNvSpPr/>
          <p:nvPr/>
        </p:nvSpPr>
        <p:spPr>
          <a:xfrm>
            <a:off x="11099999" y="5359856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8804051" y="5355850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7783923" y="5356608"/>
            <a:ext cx="962105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</a:rPr>
              <a:t>아이템                 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2" name="타원 191"/>
          <p:cNvSpPr/>
          <p:nvPr/>
        </p:nvSpPr>
        <p:spPr>
          <a:xfrm>
            <a:off x="7642782" y="493330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3" name="타원형 설명선 192"/>
          <p:cNvSpPr/>
          <p:nvPr/>
        </p:nvSpPr>
        <p:spPr>
          <a:xfrm>
            <a:off x="8259443" y="52470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1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32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811740" y="2546785"/>
            <a:ext cx="1915910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이벤트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1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직사각형 68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3" name="직사각형 7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81" name="직사각형 80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이벤트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567755"/>
              </p:ext>
            </p:extLst>
          </p:nvPr>
        </p:nvGraphicFramePr>
        <p:xfrm>
          <a:off x="8967216" y="389575"/>
          <a:ext cx="312754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관리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상태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등록한 이벤트 기간에 따라 상태 정보 값이 표기 됨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내용 보기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이벤트 등록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/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수정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TextBox 70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이벤트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74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790844"/>
              </p:ext>
            </p:extLst>
          </p:nvPr>
        </p:nvGraphicFramePr>
        <p:xfrm>
          <a:off x="1222754" y="1478622"/>
          <a:ext cx="7221761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296"/>
                <a:gridCol w="533400"/>
                <a:gridCol w="476250"/>
                <a:gridCol w="1473200"/>
                <a:gridCol w="787400"/>
                <a:gridCol w="793750"/>
                <a:gridCol w="869950"/>
                <a:gridCol w="406400"/>
                <a:gridCol w="275033"/>
                <a:gridCol w="652068"/>
                <a:gridCol w="317500"/>
                <a:gridCol w="316514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타입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상태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제목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tx1"/>
                          </a:solidFill>
                        </a:rPr>
                        <a:t>인게임 메시지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배너 이미지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팝업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이벤트 기간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보상 아이템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개수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등록 날짜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smtClean="0">
                          <a:solidFill>
                            <a:schemeClr val="tx1"/>
                          </a:solidFill>
                        </a:rPr>
                        <a:t>표시순서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 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예정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년에 </a:t>
                      </a: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번 드리는 </a:t>
                      </a: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대박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이벤트 입니다</a:t>
                      </a:r>
                      <a:r>
                        <a:rPr lang="en-US" altLang="ko-KR" sz="500" u="sng" dirty="0" smtClean="0">
                          <a:solidFill>
                            <a:schemeClr val="tx1"/>
                          </a:solidFill>
                        </a:rPr>
                        <a:t>~~~~</a:t>
                      </a: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http://static.nox.com/www/u/2017/0718/eventbanner_20170718.gif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http://static.nox.com/www/u/2017/0718/eventImage_20170718.gif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김택훈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종료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http://static.nox.com/www/u/2017/0715/eventbanner_20170715.gif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http://static.nox.com/www/u/2017/0715/eventImage_20170715.gif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98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타입</a:t>
                      </a:r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500" b="1" u="none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중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푸쉬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오전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YYYY-MM-DD</a:t>
                      </a:r>
                      <a:r>
                        <a:rPr lang="en-US" altLang="ko-KR" sz="500" u="none" baseline="0" dirty="0" smtClean="0">
                          <a:solidFill>
                            <a:schemeClr val="tx1"/>
                          </a:solidFill>
                        </a:rPr>
                        <a:t> 00:00:00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dirty="0" err="1" smtClean="0">
                          <a:solidFill>
                            <a:schemeClr val="tx1"/>
                          </a:solidFill>
                        </a:rPr>
                        <a:t>아이템명</a:t>
                      </a: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500" u="none" dirty="0" smtClean="0">
                          <a:solidFill>
                            <a:schemeClr val="tx1"/>
                          </a:solidFill>
                        </a:rPr>
                        <a:t>아이템코드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0" u="none" dirty="0" smtClean="0">
                          <a:solidFill>
                            <a:schemeClr val="tx1"/>
                          </a:solidFill>
                        </a:rPr>
                        <a:t>진행 중</a:t>
                      </a:r>
                    </a:p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err="1" smtClean="0">
                          <a:solidFill>
                            <a:schemeClr val="tx1"/>
                          </a:solidFill>
                        </a:rPr>
                        <a:t>푸쉬</a:t>
                      </a:r>
                      <a:r>
                        <a:rPr lang="ko-KR" altLang="en-US" sz="500" u="sng" dirty="0" smtClean="0">
                          <a:solidFill>
                            <a:schemeClr val="tx1"/>
                          </a:solidFill>
                        </a:rPr>
                        <a:t> 오후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7730326" y="1326102"/>
            <a:ext cx="712447" cy="1142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이벤트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1225639" y="3084502"/>
            <a:ext cx="4256095" cy="2206981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2716972" y="509899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86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144" y="3177814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모서리가 둥근 직사각형 86"/>
          <p:cNvSpPr/>
          <p:nvPr/>
        </p:nvSpPr>
        <p:spPr>
          <a:xfrm>
            <a:off x="3419120" y="509898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214420" y="3201717"/>
            <a:ext cx="94448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이벤트 등록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수정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9" name="표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06148"/>
              </p:ext>
            </p:extLst>
          </p:nvPr>
        </p:nvGraphicFramePr>
        <p:xfrm>
          <a:off x="1225640" y="3410066"/>
          <a:ext cx="4084882" cy="1647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071"/>
                <a:gridCol w="702944"/>
                <a:gridCol w="970461"/>
                <a:gridCol w="836703"/>
                <a:gridCol w="836703"/>
              </a:tblGrid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이벤트 제목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메시지 타입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◎ 직접입력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ko-KR" altLang="en-US" sz="600" b="1" u="none" dirty="0" err="1" smtClean="0">
                          <a:solidFill>
                            <a:schemeClr val="tx1"/>
                          </a:solidFill>
                        </a:rPr>
                        <a:t>스트링</a:t>
                      </a:r>
                      <a:r>
                        <a:rPr lang="ko-KR" altLang="en-US" sz="600" b="1" u="none" dirty="0" smtClean="0">
                          <a:solidFill>
                            <a:schemeClr val="tx1"/>
                          </a:solidFill>
                        </a:rPr>
                        <a:t> 코드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이벤트 타입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표시순서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웹 링크 주소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배너 이미지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팝업 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URL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이벤트 기간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30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u="none" dirty="0" smtClean="0">
                          <a:solidFill>
                            <a:schemeClr val="tx1"/>
                          </a:solidFill>
                        </a:rPr>
                        <a:t>보상 아이템</a:t>
                      </a:r>
                      <a:endParaRPr lang="ko-KR" altLang="en-US" sz="5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6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" name="직사각형 89"/>
          <p:cNvSpPr/>
          <p:nvPr/>
        </p:nvSpPr>
        <p:spPr>
          <a:xfrm>
            <a:off x="2008597" y="3976399"/>
            <a:ext cx="1410523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b="1" dirty="0">
                <a:solidFill>
                  <a:schemeClr val="tx1"/>
                </a:solidFill>
              </a:rPr>
              <a:t> </a:t>
            </a:r>
            <a:r>
              <a:rPr lang="en-US" altLang="ko-KR" sz="500" b="1" dirty="0" smtClean="0">
                <a:solidFill>
                  <a:schemeClr val="tx1"/>
                </a:solidFill>
              </a:rPr>
              <a:t>                                                   </a:t>
            </a:r>
            <a:r>
              <a:rPr lang="ko-KR" altLang="en-US" sz="500" b="1" smtClean="0">
                <a:solidFill>
                  <a:schemeClr val="tx1"/>
                </a:solidFill>
              </a:rPr>
              <a:t>▼</a:t>
            </a:r>
            <a:endParaRPr lang="ko-KR" altLang="en-US" sz="500" b="1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2008597" y="4727490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944" y="4723980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직사각형 97"/>
          <p:cNvSpPr/>
          <p:nvPr/>
        </p:nvSpPr>
        <p:spPr>
          <a:xfrm>
            <a:off x="2729406" y="472257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3065653" y="4688281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100" name="직사각형 99"/>
          <p:cNvSpPr/>
          <p:nvPr/>
        </p:nvSpPr>
        <p:spPr>
          <a:xfrm>
            <a:off x="2927088" y="4721587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직사각형 100"/>
          <p:cNvSpPr/>
          <p:nvPr/>
        </p:nvSpPr>
        <p:spPr>
          <a:xfrm>
            <a:off x="3237210" y="4725419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557" y="4721909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직사각형 107"/>
          <p:cNvSpPr/>
          <p:nvPr/>
        </p:nvSpPr>
        <p:spPr>
          <a:xfrm>
            <a:off x="3958019" y="4720505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직사각형 126"/>
          <p:cNvSpPr/>
          <p:nvPr/>
        </p:nvSpPr>
        <p:spPr>
          <a:xfrm>
            <a:off x="4155701" y="4719516"/>
            <a:ext cx="168337" cy="11197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직사각형 127"/>
          <p:cNvSpPr/>
          <p:nvPr/>
        </p:nvSpPr>
        <p:spPr>
          <a:xfrm>
            <a:off x="2006584" y="3432456"/>
            <a:ext cx="278755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b="1" dirty="0" smtClean="0">
                <a:solidFill>
                  <a:schemeClr val="tx1"/>
                </a:solidFill>
              </a:rPr>
              <a:t>1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년에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1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번 드리는 </a:t>
            </a:r>
            <a:r>
              <a:rPr lang="ko-KR" altLang="en-US" sz="600" b="1" dirty="0" err="1" smtClean="0">
                <a:solidFill>
                  <a:schemeClr val="tx1"/>
                </a:solidFill>
              </a:rPr>
              <a:t>대박</a:t>
            </a:r>
            <a:r>
              <a:rPr lang="ko-KR" altLang="en-US" sz="600" b="1" dirty="0" smtClean="0">
                <a:solidFill>
                  <a:schemeClr val="tx1"/>
                </a:solidFill>
              </a:rPr>
              <a:t> 이벤트 입니다</a:t>
            </a:r>
            <a:r>
              <a:rPr lang="en-US" altLang="ko-KR" sz="600" b="1" dirty="0" smtClean="0">
                <a:solidFill>
                  <a:schemeClr val="tx1"/>
                </a:solidFill>
              </a:rPr>
              <a:t>~~~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4625235" y="5098989"/>
            <a:ext cx="4093394" cy="142923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0" name="표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44129"/>
              </p:ext>
            </p:extLst>
          </p:nvPr>
        </p:nvGraphicFramePr>
        <p:xfrm>
          <a:off x="4695024" y="5348874"/>
          <a:ext cx="3772483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검색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1" name="직사각형 130"/>
          <p:cNvSpPr/>
          <p:nvPr/>
        </p:nvSpPr>
        <p:spPr>
          <a:xfrm>
            <a:off x="8039932" y="5374932"/>
            <a:ext cx="369552" cy="12878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625876" y="5657156"/>
            <a:ext cx="81464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리스트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134" name="표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70730"/>
              </p:ext>
            </p:extLst>
          </p:nvPr>
        </p:nvGraphicFramePr>
        <p:xfrm>
          <a:off x="4702379" y="5842437"/>
          <a:ext cx="3772483" cy="5723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004"/>
                <a:gridCol w="2748479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아이템 코드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/>
                        <a:t>아이템 이름</a:t>
                      </a:r>
                      <a:endParaRPr lang="ko-KR" altLang="en-US" sz="6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0000000000</a:t>
                      </a:r>
                      <a:endParaRPr lang="ko-KR" altLang="en-US" sz="600" b="1" u="sng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dirty="0" smtClean="0"/>
                        <a:t>4~7</a:t>
                      </a:r>
                      <a:r>
                        <a:rPr lang="ko-KR" altLang="en-US" sz="600" baseline="0" dirty="0" smtClean="0"/>
                        <a:t> 성 무기 </a:t>
                      </a:r>
                      <a:r>
                        <a:rPr lang="ko-KR" altLang="en-US" sz="600" baseline="0" dirty="0" err="1" smtClean="0"/>
                        <a:t>뽑기권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검색된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자연어 검색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상품의 결과에 따라 리스트수가 확장 됨 </a:t>
                      </a:r>
                      <a:r>
                        <a:rPr lang="en-US" altLang="ko-KR" sz="600" b="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 </a:t>
                      </a:r>
                      <a:endParaRPr lang="ko-KR" altLang="en-US" sz="600" b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5" name="직사각형 134"/>
          <p:cNvSpPr/>
          <p:nvPr/>
        </p:nvSpPr>
        <p:spPr>
          <a:xfrm>
            <a:off x="8561488" y="5822446"/>
            <a:ext cx="82857" cy="59032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cxnSp>
        <p:nvCxnSpPr>
          <p:cNvPr id="136" name="직선 연결선 135"/>
          <p:cNvCxnSpPr/>
          <p:nvPr/>
        </p:nvCxnSpPr>
        <p:spPr>
          <a:xfrm>
            <a:off x="4693693" y="5634716"/>
            <a:ext cx="381243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직사각형 136"/>
          <p:cNvSpPr/>
          <p:nvPr/>
        </p:nvSpPr>
        <p:spPr>
          <a:xfrm>
            <a:off x="8561910" y="5824299"/>
            <a:ext cx="82468" cy="29016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5743984" y="5370926"/>
            <a:ext cx="2263853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아이템 이름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633049" y="514797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3315099" y="4891501"/>
            <a:ext cx="592377" cy="1381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아이템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2008598" y="4894010"/>
            <a:ext cx="1286606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4196925" y="4890276"/>
            <a:ext cx="603952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07476" y="4876293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/>
              <a:t>수량</a:t>
            </a:r>
            <a:endParaRPr lang="ko-KR" altLang="en-US" sz="600" dirty="0"/>
          </a:p>
        </p:txBody>
      </p:sp>
      <p:sp>
        <p:nvSpPr>
          <p:cNvPr id="57" name="타원형 설명선 56"/>
          <p:cNvSpPr/>
          <p:nvPr/>
        </p:nvSpPr>
        <p:spPr>
          <a:xfrm>
            <a:off x="150463" y="160299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타원형 설명선 57"/>
          <p:cNvSpPr/>
          <p:nvPr/>
        </p:nvSpPr>
        <p:spPr>
          <a:xfrm>
            <a:off x="7645203" y="120435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타원형 설명선 58"/>
          <p:cNvSpPr/>
          <p:nvPr/>
        </p:nvSpPr>
        <p:spPr>
          <a:xfrm>
            <a:off x="2936386" y="152064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0" name="타원형 설명선 59"/>
          <p:cNvSpPr/>
          <p:nvPr/>
        </p:nvSpPr>
        <p:spPr>
          <a:xfrm>
            <a:off x="2135349" y="152064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1" name="꺾인 연결선 60"/>
          <p:cNvCxnSpPr>
            <a:stCxn id="59" idx="4"/>
            <a:endCxn id="76" idx="0"/>
          </p:cNvCxnSpPr>
          <p:nvPr/>
        </p:nvCxnSpPr>
        <p:spPr>
          <a:xfrm rot="16200000" flipH="1">
            <a:off x="2488522" y="2219337"/>
            <a:ext cx="1399152" cy="331177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타원 61"/>
          <p:cNvSpPr/>
          <p:nvPr/>
        </p:nvSpPr>
        <p:spPr>
          <a:xfrm>
            <a:off x="1142134" y="3028717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63" name="꺾인 연결선 62"/>
          <p:cNvCxnSpPr>
            <a:stCxn id="75" idx="3"/>
            <a:endCxn id="76" idx="3"/>
          </p:cNvCxnSpPr>
          <p:nvPr/>
        </p:nvCxnSpPr>
        <p:spPr>
          <a:xfrm flipH="1">
            <a:off x="5481734" y="1383203"/>
            <a:ext cx="2961039" cy="2804790"/>
          </a:xfrm>
          <a:prstGeom prst="bentConnector3">
            <a:avLst>
              <a:gd name="adj1" fmla="val -772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stCxn id="140" idx="2"/>
            <a:endCxn id="133" idx="1"/>
          </p:cNvCxnSpPr>
          <p:nvPr/>
        </p:nvCxnSpPr>
        <p:spPr>
          <a:xfrm rot="16200000" flipH="1">
            <a:off x="3754827" y="4886134"/>
            <a:ext cx="727511" cy="1014588"/>
          </a:xfrm>
          <a:prstGeom prst="bentConnector2">
            <a:avLst/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36</a:t>
            </a:r>
            <a:endParaRPr lang="ko-KR" altLang="en-US" dirty="0"/>
          </a:p>
        </p:txBody>
      </p:sp>
      <p:sp>
        <p:nvSpPr>
          <p:cNvPr id="70" name="직사각형 69"/>
          <p:cNvSpPr/>
          <p:nvPr/>
        </p:nvSpPr>
        <p:spPr>
          <a:xfrm>
            <a:off x="2732476" y="3610026"/>
            <a:ext cx="2242874" cy="1413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사용자에게 </a:t>
            </a:r>
            <a:r>
              <a:rPr lang="ko-KR" altLang="en-US" sz="600" dirty="0" err="1">
                <a:solidFill>
                  <a:schemeClr val="bg1">
                    <a:lumMod val="75000"/>
                  </a:schemeClr>
                </a:solidFill>
              </a:rPr>
              <a:t>노티될</a:t>
            </a:r>
            <a:r>
              <a:rPr lang="ko-KR" altLang="en-US" sz="600" dirty="0">
                <a:solidFill>
                  <a:schemeClr val="bg1">
                    <a:lumMod val="75000"/>
                  </a:schemeClr>
                </a:solidFill>
              </a:rPr>
              <a:t> 메시지 </a:t>
            </a:r>
            <a:r>
              <a:rPr lang="ko-KR" altLang="en-US" sz="600" dirty="0" smtClean="0">
                <a:solidFill>
                  <a:schemeClr val="bg1">
                    <a:lumMod val="75000"/>
                  </a:schemeClr>
                </a:solidFill>
              </a:rPr>
              <a:t>내용 입력 </a:t>
            </a:r>
            <a:r>
              <a:rPr lang="en-US" altLang="ko-KR" sz="600" dirty="0">
                <a:solidFill>
                  <a:schemeClr val="bg1">
                    <a:lumMod val="75000"/>
                  </a:schemeClr>
                </a:solidFill>
              </a:rPr>
              <a:t>/ 30</a:t>
            </a:r>
            <a:r>
              <a:rPr lang="ko-KR" altLang="en-US" sz="600">
                <a:solidFill>
                  <a:schemeClr val="bg1">
                    <a:lumMod val="75000"/>
                  </a:schemeClr>
                </a:solidFill>
              </a:rPr>
              <a:t>자 내 입력</a:t>
            </a:r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2735120" y="3796433"/>
            <a:ext cx="39824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001857" y="4156132"/>
            <a:ext cx="3278168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600" dirty="0">
                <a:solidFill>
                  <a:schemeClr val="tx1"/>
                </a:solidFill>
              </a:rPr>
              <a:t>http://cafe.naver.com/sevenknights/14781622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2008598" y="4518545"/>
            <a:ext cx="3278168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>
                <a:solidFill>
                  <a:schemeClr val="tx1"/>
                </a:solidFill>
              </a:rPr>
              <a:t>http://</a:t>
            </a:r>
            <a:r>
              <a:rPr lang="en-US" altLang="ko-KR" sz="600" dirty="0" smtClean="0">
                <a:solidFill>
                  <a:schemeClr val="tx1"/>
                </a:solidFill>
              </a:rPr>
              <a:t>static.nox.com/www/u/2017/0718/eventImage_20170718.gif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001857" y="4355926"/>
            <a:ext cx="3278168" cy="13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>
                <a:solidFill>
                  <a:schemeClr val="tx1"/>
                </a:solidFill>
              </a:rPr>
              <a:t>http://</a:t>
            </a:r>
            <a:r>
              <a:rPr lang="en-US" altLang="ko-KR" sz="600" dirty="0" smtClean="0">
                <a:solidFill>
                  <a:schemeClr val="tx1"/>
                </a:solidFill>
              </a:rPr>
              <a:t>static.nox.com/www/u/2017/0718/eventbanner_20170718.gif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2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34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959221" y="2546785"/>
            <a:ext cx="1620957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계정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이동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18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직사각형 7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직사각형 79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</p:txBody>
      </p:sp>
      <p:sp>
        <p:nvSpPr>
          <p:cNvPr id="99" name="직사각형 98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118" name="직사각형 11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계정 이동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142134" y="1064340"/>
            <a:ext cx="193033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계정 정보 이동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서로 다른 계정과 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1:1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 이동합니다</a:t>
            </a:r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6587" y="127965"/>
            <a:ext cx="10262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계정 이동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52782"/>
              </p:ext>
            </p:extLst>
          </p:nvPr>
        </p:nvGraphicFramePr>
        <p:xfrm>
          <a:off x="8967216" y="389575"/>
          <a:ext cx="312754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 교환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회원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의 회원 검색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교환하기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1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에서 계정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 정보 이동합니다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검색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검색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SELECT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항목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Guest ID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Google ID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ko-KR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닉네임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ea"/>
                          <a:ea typeface="+mn-ea"/>
                        </a:rPr>
                        <a:t> -Unique User ID Code</a:t>
                      </a:r>
                      <a:endParaRPr lang="en-US" altLang="ko-KR" sz="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회원 상세 정보 </a:t>
                      </a:r>
                      <a:r>
                        <a:rPr lang="ko-KR" altLang="en-US" sz="600" b="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표 45"/>
          <p:cNvGraphicFramePr>
            <a:graphicFrameLocks noGrp="1"/>
          </p:cNvGraphicFramePr>
          <p:nvPr>
            <p:extLst/>
          </p:nvPr>
        </p:nvGraphicFramePr>
        <p:xfrm>
          <a:off x="1222754" y="1315975"/>
          <a:ext cx="7068588" cy="253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5107"/>
                <a:gridCol w="2350513"/>
                <a:gridCol w="757325"/>
                <a:gridCol w="2367342"/>
                <a:gridCol w="858301"/>
              </a:tblGrid>
              <a:tr h="2538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모서리가 둥근 직사각형 46"/>
          <p:cNvSpPr/>
          <p:nvPr/>
        </p:nvSpPr>
        <p:spPr>
          <a:xfrm>
            <a:off x="7504980" y="1374476"/>
            <a:ext cx="725906" cy="136800"/>
          </a:xfrm>
          <a:prstGeom prst="roundRect">
            <a:avLst>
              <a:gd name="adj" fmla="val 4947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이동하기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3660553" y="1376594"/>
            <a:ext cx="605964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회원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016804" y="1376594"/>
            <a:ext cx="16116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767594" y="1383151"/>
            <a:ext cx="605964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회원 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5123845" y="1383151"/>
            <a:ext cx="16116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926148"/>
              </p:ext>
            </p:extLst>
          </p:nvPr>
        </p:nvGraphicFramePr>
        <p:xfrm>
          <a:off x="1248092" y="2043806"/>
          <a:ext cx="704325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5553"/>
                <a:gridCol w="1237706"/>
                <a:gridCol w="1923085"/>
                <a:gridCol w="1583453"/>
                <a:gridCol w="158345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운영자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처리 날짜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baseline="0" smtClean="0">
                          <a:solidFill>
                            <a:schemeClr val="tx1"/>
                          </a:solidFill>
                        </a:rPr>
                        <a:t>계정</a:t>
                      </a:r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/>
                        <a:t>김택훈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/>
                        <a:t>YYYY-MM-DD</a:t>
                      </a:r>
                      <a:r>
                        <a:rPr lang="en-US" altLang="ko-KR" sz="600" u="none" baseline="0" dirty="0" smtClean="0"/>
                        <a:t> 00:00:00</a:t>
                      </a:r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1KDJV9D3819DZ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Change@gmail.com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6" name="직사각형 65"/>
          <p:cNvSpPr/>
          <p:nvPr/>
        </p:nvSpPr>
        <p:spPr>
          <a:xfrm>
            <a:off x="4861673" y="1895821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7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6" y="1886707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5514368" y="1871076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9" name="직사각형 68"/>
          <p:cNvSpPr/>
          <p:nvPr/>
        </p:nvSpPr>
        <p:spPr>
          <a:xfrm>
            <a:off x="5683479" y="1899452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2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482" y="1890338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직사각형 75"/>
          <p:cNvSpPr/>
          <p:nvPr/>
        </p:nvSpPr>
        <p:spPr>
          <a:xfrm>
            <a:off x="7921790" y="1887556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401197" y="1884247"/>
            <a:ext cx="701823" cy="1093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Guest ID</a:t>
            </a:r>
            <a:r>
              <a:rPr lang="ko-KR" altLang="en-US" sz="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▼</a:t>
            </a:r>
            <a:endParaRPr lang="ko-KR" alt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151826" y="1885772"/>
            <a:ext cx="742334" cy="1115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1286157" y="3015844"/>
            <a:ext cx="3113085" cy="878266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사각형 81"/>
          <p:cNvSpPr/>
          <p:nvPr/>
        </p:nvSpPr>
        <p:spPr>
          <a:xfrm>
            <a:off x="2348243" y="3271818"/>
            <a:ext cx="1430809" cy="15383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700" dirty="0"/>
              <a:t>Guest1SVJSDFU1</a:t>
            </a:r>
            <a:endParaRPr lang="ko-KR" altLang="en-US" sz="700" dirty="0"/>
          </a:p>
        </p:txBody>
      </p:sp>
      <p:sp>
        <p:nvSpPr>
          <p:cNvPr id="83" name="직사각형 82"/>
          <p:cNvSpPr/>
          <p:nvPr/>
        </p:nvSpPr>
        <p:spPr>
          <a:xfrm>
            <a:off x="1386261" y="3279076"/>
            <a:ext cx="942089" cy="15605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Guest ID</a:t>
            </a:r>
            <a:r>
              <a:rPr lang="ko-KR" altLang="en-US" sz="600" dirty="0" smtClean="0">
                <a:solidFill>
                  <a:schemeClr val="tx1"/>
                </a:solidFill>
              </a:rPr>
              <a:t>    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</a:t>
            </a:r>
            <a:r>
              <a:rPr lang="ko-KR" altLang="en-US" sz="600" dirty="0" smtClean="0">
                <a:solidFill>
                  <a:schemeClr val="tx1"/>
                </a:solidFill>
              </a:rPr>
              <a:t>▼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3831029" y="3270852"/>
            <a:ext cx="445999" cy="154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343465" y="3055464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검색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6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291" y="3066196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7" name="표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06750"/>
              </p:ext>
            </p:extLst>
          </p:nvPr>
        </p:nvGraphicFramePr>
        <p:xfrm>
          <a:off x="1434793" y="3489872"/>
          <a:ext cx="2842235" cy="190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865"/>
                <a:gridCol w="1995370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검색 결과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strike="noStrike" dirty="0" smtClean="0"/>
                        <a:t>1KDJV9D3819DZ</a:t>
                      </a:r>
                      <a:endParaRPr lang="ko-KR" altLang="en-US" sz="600" u="sng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707502" y="3675476"/>
            <a:ext cx="27016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검색 결과 항목은 </a:t>
            </a:r>
            <a:r>
              <a:rPr lang="en-US" altLang="ko-KR" sz="600" dirty="0">
                <a:latin typeface="+mn-ea"/>
              </a:rPr>
              <a:t>Unique User ID Code</a:t>
            </a:r>
            <a:r>
              <a:rPr lang="ko-KR" altLang="en-US" sz="600" dirty="0" smtClean="0"/>
              <a:t> 며</a:t>
            </a:r>
            <a:r>
              <a:rPr lang="en-US" altLang="ko-KR" sz="600" dirty="0" smtClean="0"/>
              <a:t>, </a:t>
            </a:r>
            <a:r>
              <a:rPr lang="ko-KR" altLang="en-US" sz="600" dirty="0" smtClean="0"/>
              <a:t>클릭 하시면 선택 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14" name="직사각형 13"/>
          <p:cNvSpPr/>
          <p:nvPr/>
        </p:nvSpPr>
        <p:spPr>
          <a:xfrm>
            <a:off x="1233974" y="1716406"/>
            <a:ext cx="7059181" cy="3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타원형 설명선 97"/>
          <p:cNvSpPr/>
          <p:nvPr/>
        </p:nvSpPr>
        <p:spPr>
          <a:xfrm>
            <a:off x="179080" y="180341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타원 99"/>
          <p:cNvSpPr/>
          <p:nvPr/>
        </p:nvSpPr>
        <p:spPr>
          <a:xfrm>
            <a:off x="1214014" y="292431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2" name="타원형 설명선 101"/>
          <p:cNvSpPr/>
          <p:nvPr/>
        </p:nvSpPr>
        <p:spPr>
          <a:xfrm>
            <a:off x="3599228" y="124847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타원형 설명선 102"/>
          <p:cNvSpPr/>
          <p:nvPr/>
        </p:nvSpPr>
        <p:spPr>
          <a:xfrm>
            <a:off x="6707138" y="126703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8805811" y="3468249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9419418" y="401378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029616" y="3769763"/>
            <a:ext cx="142859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선택한 계정으로 이동하시겠습니까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0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417" y="349543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" name="타원형 설명선 110"/>
          <p:cNvSpPr/>
          <p:nvPr/>
        </p:nvSpPr>
        <p:spPr>
          <a:xfrm>
            <a:off x="7449898" y="12568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8834261" y="4481792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9447868" y="502732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9322164" y="4773170"/>
            <a:ext cx="8755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빈 항목이 있습니다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6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867" y="4508975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7" name="꺾인 연결선 116"/>
          <p:cNvCxnSpPr>
            <a:stCxn id="48" idx="2"/>
            <a:endCxn id="81" idx="0"/>
          </p:cNvCxnSpPr>
          <p:nvPr/>
        </p:nvCxnSpPr>
        <p:spPr>
          <a:xfrm rot="5400000">
            <a:off x="2651893" y="1704202"/>
            <a:ext cx="1502450" cy="1120835"/>
          </a:xfrm>
          <a:prstGeom prst="bentConnector3">
            <a:avLst>
              <a:gd name="adj1" fmla="val 82111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꺾인 연결선 118"/>
          <p:cNvCxnSpPr>
            <a:stCxn id="55" idx="2"/>
            <a:endCxn id="81" idx="0"/>
          </p:cNvCxnSpPr>
          <p:nvPr/>
        </p:nvCxnSpPr>
        <p:spPr>
          <a:xfrm rot="5400000">
            <a:off x="4208692" y="153959"/>
            <a:ext cx="1495893" cy="4227876"/>
          </a:xfrm>
          <a:prstGeom prst="bentConnector3">
            <a:avLst>
              <a:gd name="adj1" fmla="val 87501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타원형 설명선 127"/>
          <p:cNvSpPr/>
          <p:nvPr/>
        </p:nvSpPr>
        <p:spPr>
          <a:xfrm>
            <a:off x="1298775" y="320620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29" name="꺾인 연결선 128"/>
          <p:cNvCxnSpPr>
            <a:endCxn id="127" idx="0"/>
          </p:cNvCxnSpPr>
          <p:nvPr/>
        </p:nvCxnSpPr>
        <p:spPr>
          <a:xfrm rot="16200000" flipH="1">
            <a:off x="5868267" y="2445482"/>
            <a:ext cx="653574" cy="530957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꺾인 연결선 136"/>
          <p:cNvCxnSpPr>
            <a:stCxn id="47" idx="3"/>
            <a:endCxn id="104" idx="1"/>
          </p:cNvCxnSpPr>
          <p:nvPr/>
        </p:nvCxnSpPr>
        <p:spPr>
          <a:xfrm>
            <a:off x="8230886" y="1442876"/>
            <a:ext cx="574925" cy="2451234"/>
          </a:xfrm>
          <a:prstGeom prst="bentConnector3">
            <a:avLst>
              <a:gd name="adj1" fmla="val 50000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>
            <a:stCxn id="47" idx="3"/>
            <a:endCxn id="112" idx="1"/>
          </p:cNvCxnSpPr>
          <p:nvPr/>
        </p:nvCxnSpPr>
        <p:spPr>
          <a:xfrm>
            <a:off x="8230886" y="1442876"/>
            <a:ext cx="603375" cy="3464777"/>
          </a:xfrm>
          <a:prstGeom prst="bentConnector3">
            <a:avLst>
              <a:gd name="adj1" fmla="val 28616"/>
            </a:avLst>
          </a:prstGeom>
          <a:ln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r>
              <a:rPr lang="en-US" altLang="ko-KR" dirty="0" smtClean="0"/>
              <a:t>38</a:t>
            </a:r>
            <a:endParaRPr lang="ko-KR" altLang="en-US" dirty="0"/>
          </a:p>
        </p:txBody>
      </p:sp>
      <p:sp>
        <p:nvSpPr>
          <p:cNvPr id="127" name="모서리가 둥근 직사각형 126"/>
          <p:cNvSpPr/>
          <p:nvPr/>
        </p:nvSpPr>
        <p:spPr>
          <a:xfrm>
            <a:off x="4624623" y="3037748"/>
            <a:ext cx="3671820" cy="3011145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0" name="표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07798"/>
              </p:ext>
            </p:extLst>
          </p:nvPr>
        </p:nvGraphicFramePr>
        <p:xfrm>
          <a:off x="4752978" y="3302191"/>
          <a:ext cx="3415110" cy="2464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58"/>
                <a:gridCol w="599388"/>
                <a:gridCol w="599388"/>
                <a:gridCol w="599388"/>
                <a:gridCol w="599388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Guest</a:t>
                      </a:r>
                      <a:r>
                        <a:rPr lang="en-US" altLang="ko-KR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ID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/>
                        <a:t>Guest1SVJSDFU1</a:t>
                      </a:r>
                      <a:endParaRPr lang="ko-KR" altLang="en-US" sz="600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닉네임 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>
                          <a:latin typeface="+mn-ea"/>
                          <a:ea typeface="+mn-ea"/>
                        </a:rPr>
                        <a:t>녹스신입생</a:t>
                      </a:r>
                      <a:endParaRPr lang="ko-KR" altLang="en-US" sz="6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u="none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Unique User ID Code</a:t>
                      </a:r>
                      <a:endParaRPr lang="ko-KR" altLang="en-US" sz="600" b="1" u="non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strike="noStrike" dirty="0" smtClean="0"/>
                        <a:t>1KDJV9D3819DZ</a:t>
                      </a:r>
                      <a:endParaRPr lang="ko-KR" altLang="en-US" sz="600" u="none" strike="noStrike" dirty="0" smtClean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최근 접속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YYYY-MM-DD 00:00:00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탈퇴 일시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캐릭터 레벨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버서커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데몬헌터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나이트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수호자 레벨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계정공통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최종 스테이지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Act</a:t>
                      </a:r>
                      <a:r>
                        <a:rPr lang="en-US" altLang="ko-KR" sz="600" baseline="0" dirty="0" smtClean="0"/>
                        <a:t> 2 – 10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VIP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포인트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4,015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가입 길드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err="1" smtClean="0"/>
                        <a:t>녹스를위해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개인 결투장 순위</a:t>
                      </a:r>
                      <a:endParaRPr lang="ko-KR" altLang="en-US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1,789,012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1" name="Picture 2" descr="close, cross, delet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884" y="308842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직사각형 132"/>
          <p:cNvSpPr/>
          <p:nvPr/>
        </p:nvSpPr>
        <p:spPr>
          <a:xfrm>
            <a:off x="6066875" y="5809505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653646" y="3100926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회원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상세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타원 100"/>
          <p:cNvSpPr/>
          <p:nvPr/>
        </p:nvSpPr>
        <p:spPr>
          <a:xfrm>
            <a:off x="4552653" y="2967285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28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36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664267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상품 코드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직사각형 84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6" name="직사각형 85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 dirty="0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 smtClean="0"/>
              <a:t>-                           </a:t>
            </a:r>
            <a:endParaRPr lang="ko-KR" altLang="ko-KR" dirty="0"/>
          </a:p>
        </p:txBody>
      </p:sp>
      <p:sp>
        <p:nvSpPr>
          <p:cNvPr id="96" name="직사각형 9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상품코드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 코드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37</a:t>
            </a:fld>
            <a:endParaRPr lang="ko-KR" altLang="en-US"/>
          </a:p>
        </p:txBody>
      </p:sp>
      <p:graphicFrame>
        <p:nvGraphicFramePr>
          <p:cNvPr id="69" name="표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7115"/>
              </p:ext>
            </p:extLst>
          </p:nvPr>
        </p:nvGraphicFramePr>
        <p:xfrm>
          <a:off x="1219809" y="1465596"/>
          <a:ext cx="722500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1931"/>
                <a:gridCol w="3478086"/>
                <a:gridCol w="1078642"/>
                <a:gridCol w="836343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파일명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메모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GoodsInfo.XML</a:t>
                      </a:r>
                      <a:endParaRPr lang="ko-KR" altLang="en-US" sz="600" u="sng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12/25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크리스마스 업데이트 상품 코드 파일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2016/12/25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아무개</a:t>
                      </a:r>
                      <a:endParaRPr lang="ko-KR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0" name="직사각형 69"/>
          <p:cNvSpPr/>
          <p:nvPr/>
        </p:nvSpPr>
        <p:spPr>
          <a:xfrm>
            <a:off x="7433005" y="1320971"/>
            <a:ext cx="1011807" cy="108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엑셀 파일 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153464" y="1269559"/>
            <a:ext cx="224452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2">
                    <a:lumMod val="75000"/>
                  </a:schemeClr>
                </a:solidFill>
              </a:rPr>
              <a:t>※ </a:t>
            </a:r>
            <a:r>
              <a:rPr lang="ko-KR" altLang="en-US" sz="700" smtClean="0">
                <a:solidFill>
                  <a:schemeClr val="tx2">
                    <a:lumMod val="75000"/>
                  </a:schemeClr>
                </a:solidFill>
              </a:rPr>
              <a:t>최신버전의 아이템코드 엑셀 파일을 등록 합니다</a:t>
            </a:r>
            <a:r>
              <a:rPr lang="en-US" altLang="ko-KR" sz="7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ko-KR" altLang="en-US" sz="7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4993149" y="2249143"/>
            <a:ext cx="3451662" cy="1498214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5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284" y="2286151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/>
          <p:cNvSpPr txBox="1"/>
          <p:nvPr/>
        </p:nvSpPr>
        <p:spPr>
          <a:xfrm>
            <a:off x="5022172" y="2535890"/>
            <a:ext cx="10038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상품코드 </a:t>
            </a:r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엑셀파일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5975630" y="336675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6638528" y="336798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7689567" y="2835423"/>
            <a:ext cx="531855" cy="1074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파일 찾기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131028" y="2833459"/>
            <a:ext cx="2532147" cy="1116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131028" y="3015822"/>
            <a:ext cx="3090394" cy="20869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/>
            </a:pPr>
            <a:r>
              <a:rPr lang="en-US" altLang="ko-KR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12/25 </a:t>
            </a:r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크리스마스 업데이트 </a:t>
            </a:r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아이템코드 파일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82" name="직선 연결선 81"/>
          <p:cNvCxnSpPr/>
          <p:nvPr/>
        </p:nvCxnSpPr>
        <p:spPr>
          <a:xfrm>
            <a:off x="5114200" y="2747692"/>
            <a:ext cx="321001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꺾인 연결선 82"/>
          <p:cNvCxnSpPr>
            <a:stCxn id="70" idx="2"/>
            <a:endCxn id="74" idx="0"/>
          </p:cNvCxnSpPr>
          <p:nvPr/>
        </p:nvCxnSpPr>
        <p:spPr>
          <a:xfrm rot="5400000">
            <a:off x="6918859" y="1229093"/>
            <a:ext cx="820172" cy="1219929"/>
          </a:xfrm>
          <a:prstGeom prst="bentConnector3">
            <a:avLst>
              <a:gd name="adj1" fmla="val 69151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타원 89"/>
          <p:cNvSpPr/>
          <p:nvPr/>
        </p:nvSpPr>
        <p:spPr>
          <a:xfrm>
            <a:off x="4915249" y="220379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5039011" y="4140486"/>
            <a:ext cx="1908267" cy="8517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모서리가 둥근 직사각형 91"/>
          <p:cNvSpPr/>
          <p:nvPr/>
        </p:nvSpPr>
        <p:spPr>
          <a:xfrm>
            <a:off x="5638181" y="4742119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262816" y="4442000"/>
            <a:ext cx="130676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메모는 </a:t>
            </a:r>
            <a:r>
              <a:rPr lang="en-US" altLang="ko-KR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</a:t>
            </a:r>
            <a:r>
              <a:rPr lang="ko-KR" altLang="en-US" sz="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자 이내 입력해 주세요</a:t>
            </a:r>
            <a:endParaRPr lang="ko-KR" altLang="en-US" sz="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4993149" y="408113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B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5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17" y="4167669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타원형 설명선 41"/>
          <p:cNvSpPr/>
          <p:nvPr/>
        </p:nvSpPr>
        <p:spPr>
          <a:xfrm>
            <a:off x="1839015" y="14651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타원형 설명선 42"/>
          <p:cNvSpPr/>
          <p:nvPr/>
        </p:nvSpPr>
        <p:spPr>
          <a:xfrm>
            <a:off x="3711024" y="146514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4" name="타원형 설명선 43"/>
          <p:cNvSpPr/>
          <p:nvPr/>
        </p:nvSpPr>
        <p:spPr>
          <a:xfrm>
            <a:off x="7388150" y="118461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타원형 설명선 44"/>
          <p:cNvSpPr/>
          <p:nvPr/>
        </p:nvSpPr>
        <p:spPr>
          <a:xfrm>
            <a:off x="6570076" y="148377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타원형 설명선 45"/>
          <p:cNvSpPr/>
          <p:nvPr/>
        </p:nvSpPr>
        <p:spPr>
          <a:xfrm>
            <a:off x="7623603" y="149973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7" name="타원형 설명선 46"/>
          <p:cNvSpPr/>
          <p:nvPr/>
        </p:nvSpPr>
        <p:spPr>
          <a:xfrm>
            <a:off x="5888431" y="322860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8" name="타원형 설명선 47"/>
          <p:cNvSpPr/>
          <p:nvPr/>
        </p:nvSpPr>
        <p:spPr>
          <a:xfrm>
            <a:off x="5001373" y="297745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9" name="타원형 설명선 48"/>
          <p:cNvSpPr/>
          <p:nvPr/>
        </p:nvSpPr>
        <p:spPr>
          <a:xfrm>
            <a:off x="7602368" y="2708223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720051"/>
              </p:ext>
            </p:extLst>
          </p:nvPr>
        </p:nvGraphicFramePr>
        <p:xfrm>
          <a:off x="8975398" y="388520"/>
          <a:ext cx="3127545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*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새로운 상품 아이템으로 업데이트된 엑셀파일을 등록할 경우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기존에 등록된 엑셀파일을 엎어서 등록되도록 처리 합니다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엑셀 파일 등록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등록된 파일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해당 파일을 다운받습니다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등록된 파일이 없으면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NULL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상태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파일 등록 시 해당 파일에 대한 간단한 메모 입력이 가능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30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자 이내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158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 등록 일자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파일 등록자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파일 업로드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새창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화면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윈도우 탐색기를 실행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메모 내용 입력 상자 입니다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자 이내 제한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30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자 이상 입력 후 확인 버튼 클릭 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경고창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B)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참고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8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닫히고 파일 업로드가 완료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.(DB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에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XML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업로드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236587" y="127965"/>
            <a:ext cx="12891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상품 코드 관리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2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38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5023344" y="2546785"/>
            <a:ext cx="149271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통계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35" name="직사각형 34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통계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134" y="106434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통계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6587" y="127965"/>
            <a:ext cx="10711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통계 관리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93306" y="127965"/>
            <a:ext cx="12009637" cy="648743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lumMod val="75000"/>
                <a:alpha val="30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미정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58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587" y="127965"/>
            <a:ext cx="11160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서비스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구조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1979412" y="704054"/>
            <a:ext cx="8693036" cy="280493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NOX - </a:t>
            </a:r>
            <a:r>
              <a:rPr lang="ko-KR" altLang="en-US" sz="1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운영툴</a:t>
            </a:r>
            <a:endParaRPr lang="ko-KR" altLang="en-US" sz="100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912404" y="1355125"/>
            <a:ext cx="1045712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1. </a:t>
            </a:r>
            <a:r>
              <a:rPr lang="ko-KR" altLang="en-US" sz="700" b="1" dirty="0" smtClean="0"/>
              <a:t>회원 정보 관리</a:t>
            </a:r>
            <a:endParaRPr lang="ko-KR" altLang="en-US" sz="700" b="1" dirty="0"/>
          </a:p>
        </p:txBody>
      </p:sp>
      <p:sp>
        <p:nvSpPr>
          <p:cNvPr id="57" name="직사각형 56"/>
          <p:cNvSpPr/>
          <p:nvPr/>
        </p:nvSpPr>
        <p:spPr>
          <a:xfrm>
            <a:off x="912404" y="1661827"/>
            <a:ext cx="1045712" cy="4673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기본 정보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1-2.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보유 재화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결재 </a:t>
            </a:r>
            <a:r>
              <a:rPr lang="ko-KR" altLang="en-US" sz="600" dirty="0">
                <a:solidFill>
                  <a:schemeClr val="tx1"/>
                </a:solidFill>
              </a:rPr>
              <a:t>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젬</a:t>
            </a:r>
            <a:r>
              <a:rPr lang="ko-KR" altLang="en-US" sz="600" dirty="0" smtClean="0">
                <a:solidFill>
                  <a:schemeClr val="tx1"/>
                </a:solidFill>
              </a:rPr>
              <a:t>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골드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열쇠 </a:t>
            </a:r>
            <a:r>
              <a:rPr lang="ko-KR" altLang="en-US" sz="600" dirty="0">
                <a:solidFill>
                  <a:schemeClr val="tx1"/>
                </a:solidFill>
              </a:rPr>
              <a:t>변동 내역</a:t>
            </a:r>
            <a:endParaRPr lang="en-US" altLang="ko-KR" sz="6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dirty="0" smtClean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smtClean="0">
                <a:solidFill>
                  <a:schemeClr val="tx1"/>
                </a:solidFill>
              </a:rPr>
              <a:t>트로피 </a:t>
            </a:r>
            <a:r>
              <a:rPr lang="ko-KR" altLang="en-US" sz="600" dirty="0">
                <a:solidFill>
                  <a:schemeClr val="tx1"/>
                </a:solidFill>
              </a:rPr>
              <a:t>변동 </a:t>
            </a:r>
            <a:r>
              <a:rPr lang="ko-KR" altLang="en-US" sz="600" dirty="0" smtClean="0">
                <a:solidFill>
                  <a:schemeClr val="tx1"/>
                </a:solidFill>
              </a:rPr>
              <a:t>내역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1-3.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보유 스킬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버서커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데몬헌터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아칸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smtClean="0">
                <a:solidFill>
                  <a:schemeClr val="tx1"/>
                </a:solidFill>
              </a:rPr>
              <a:t>나이트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 </a:t>
            </a:r>
            <a:r>
              <a:rPr lang="en-US" altLang="ko-KR" sz="600" dirty="0" smtClean="0">
                <a:solidFill>
                  <a:schemeClr val="tx1"/>
                </a:solidFill>
              </a:rPr>
              <a:t>- </a:t>
            </a:r>
            <a:r>
              <a:rPr lang="ko-KR" altLang="en-US" sz="600" dirty="0" smtClean="0">
                <a:solidFill>
                  <a:schemeClr val="tx1"/>
                </a:solidFill>
              </a:rPr>
              <a:t>수호자 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패시브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 </a:t>
            </a:r>
            <a:r>
              <a:rPr lang="ko-KR" altLang="en-US" sz="600" dirty="0" smtClean="0">
                <a:solidFill>
                  <a:schemeClr val="tx1"/>
                </a:solidFill>
              </a:rPr>
              <a:t>스킬 구매 포인트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1-4.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우편함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smtClean="0">
                <a:solidFill>
                  <a:schemeClr val="tx1"/>
                </a:solidFill>
              </a:rPr>
              <a:t>우편함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smtClean="0">
                <a:solidFill>
                  <a:schemeClr val="tx1"/>
                </a:solidFill>
              </a:rPr>
              <a:t>우편함 삭제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삭제후</a:t>
            </a:r>
            <a:r>
              <a:rPr lang="ko-KR" altLang="en-US" sz="600" dirty="0" smtClean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+30</a:t>
            </a:r>
            <a:r>
              <a:rPr lang="ko-KR" altLang="en-US" sz="600" dirty="0" smtClean="0">
                <a:solidFill>
                  <a:schemeClr val="tx1"/>
                </a:solidFill>
              </a:rPr>
              <a:t>일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1-5. </a:t>
            </a:r>
            <a:r>
              <a:rPr lang="ko-KR" altLang="en-US" sz="600" b="1" dirty="0" err="1" smtClean="0">
                <a:solidFill>
                  <a:schemeClr val="tx1"/>
                </a:solidFill>
              </a:rPr>
              <a:t>인벤토리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>
                <a:solidFill>
                  <a:schemeClr val="tx1"/>
                </a:solidFill>
              </a:rPr>
              <a:t>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인벤토리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-</a:t>
            </a:r>
            <a:r>
              <a:rPr lang="ko-KR" altLang="en-US" sz="600" dirty="0" err="1" smtClean="0">
                <a:solidFill>
                  <a:schemeClr val="tx1"/>
                </a:solidFill>
              </a:rPr>
              <a:t>인벤토리</a:t>
            </a:r>
            <a:r>
              <a:rPr lang="ko-KR" altLang="en-US" sz="600" dirty="0" smtClean="0">
                <a:solidFill>
                  <a:schemeClr val="tx1"/>
                </a:solidFill>
              </a:rPr>
              <a:t> 삭제 기록</a:t>
            </a:r>
            <a:endParaRPr lang="en-US" altLang="ko-KR" sz="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1-6.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친구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1-7.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조력자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1-8.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보석함</a:t>
            </a:r>
            <a:endParaRPr lang="ko-KR" altLang="en-US" sz="600" b="1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76" name="꺾인 연결선 75"/>
          <p:cNvCxnSpPr>
            <a:stCxn id="54" idx="2"/>
            <a:endCxn id="55" idx="0"/>
          </p:cNvCxnSpPr>
          <p:nvPr/>
        </p:nvCxnSpPr>
        <p:spPr>
          <a:xfrm rot="5400000">
            <a:off x="3695306" y="-1275499"/>
            <a:ext cx="370578" cy="4890670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2023966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2. </a:t>
            </a:r>
            <a:r>
              <a:rPr lang="ko-KR" altLang="en-US" sz="700" b="1" smtClean="0"/>
              <a:t>회원 제재 관리</a:t>
            </a:r>
            <a:endParaRPr lang="ko-KR" altLang="en-US" sz="700" b="1" dirty="0"/>
          </a:p>
        </p:txBody>
      </p:sp>
      <p:sp>
        <p:nvSpPr>
          <p:cNvPr id="63" name="직사각형 62"/>
          <p:cNvSpPr/>
          <p:nvPr/>
        </p:nvSpPr>
        <p:spPr>
          <a:xfrm>
            <a:off x="2023966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>
                <a:solidFill>
                  <a:schemeClr val="tx1"/>
                </a:solidFill>
              </a:rPr>
              <a:t>2</a:t>
            </a:r>
            <a:r>
              <a:rPr lang="en-US" altLang="ko-KR" sz="600" b="1" dirty="0" smtClean="0">
                <a:solidFill>
                  <a:schemeClr val="tx1"/>
                </a:solidFill>
              </a:rPr>
              <a:t>-1. </a:t>
            </a:r>
            <a:r>
              <a:rPr lang="ko-KR" altLang="en-US" sz="600" b="1" smtClean="0">
                <a:solidFill>
                  <a:schemeClr val="tx1"/>
                </a:solidFill>
              </a:rPr>
              <a:t>개별</a:t>
            </a:r>
            <a:r>
              <a:rPr lang="en-US" altLang="ko-KR" sz="600" b="1" dirty="0" smtClean="0">
                <a:solidFill>
                  <a:schemeClr val="tx1"/>
                </a:solidFill>
              </a:rPr>
              <a:t>*</a:t>
            </a:r>
            <a:r>
              <a:rPr lang="ko-KR" altLang="en-US" sz="600" b="1" smtClean="0">
                <a:solidFill>
                  <a:schemeClr val="tx1"/>
                </a:solidFill>
              </a:rPr>
              <a:t>일괄 제재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095271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3. </a:t>
            </a:r>
            <a:r>
              <a:rPr lang="ko-KR" altLang="en-US" sz="700" b="1" smtClean="0"/>
              <a:t>공지 관리</a:t>
            </a:r>
            <a:endParaRPr lang="ko-KR" altLang="en-US" sz="700" b="1" dirty="0"/>
          </a:p>
        </p:txBody>
      </p:sp>
      <p:sp>
        <p:nvSpPr>
          <p:cNvPr id="75" name="직사각형 74"/>
          <p:cNvSpPr/>
          <p:nvPr/>
        </p:nvSpPr>
        <p:spPr>
          <a:xfrm>
            <a:off x="3095271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3-1. </a:t>
            </a:r>
            <a:r>
              <a:rPr lang="ko-KR" altLang="en-US" sz="600" b="1" smtClean="0">
                <a:solidFill>
                  <a:schemeClr val="tx1"/>
                </a:solidFill>
              </a:rPr>
              <a:t>공지 리스트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</a:t>
            </a:r>
            <a:r>
              <a:rPr lang="ko-KR" altLang="en-US" sz="600" b="1" smtClean="0">
                <a:solidFill>
                  <a:schemeClr val="tx1"/>
                </a:solidFill>
              </a:rPr>
              <a:t>등록</a:t>
            </a:r>
            <a:r>
              <a:rPr lang="en-US" altLang="ko-KR" sz="600" b="1" dirty="0" smtClean="0">
                <a:solidFill>
                  <a:schemeClr val="tx1"/>
                </a:solidFill>
              </a:rPr>
              <a:t>(</a:t>
            </a:r>
            <a:r>
              <a:rPr lang="ko-KR" altLang="en-US" sz="600" b="1" smtClean="0">
                <a:solidFill>
                  <a:schemeClr val="tx1"/>
                </a:solidFill>
              </a:rPr>
              <a:t>다국어</a:t>
            </a:r>
            <a:r>
              <a:rPr lang="en-US" altLang="ko-KR" sz="600" b="1" dirty="0" smtClean="0">
                <a:solidFill>
                  <a:schemeClr val="tx1"/>
                </a:solidFill>
              </a:rPr>
              <a:t>)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166576" y="1355125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4. </a:t>
            </a:r>
            <a:r>
              <a:rPr lang="ko-KR" altLang="en-US" sz="700" b="1" smtClean="0"/>
              <a:t>일괄 지급</a:t>
            </a:r>
            <a:r>
              <a:rPr lang="en-US" altLang="ko-KR" sz="700" b="1" dirty="0" smtClean="0"/>
              <a:t>/</a:t>
            </a:r>
            <a:r>
              <a:rPr lang="ko-KR" altLang="en-US" sz="700" b="1" smtClean="0"/>
              <a:t>삭제</a:t>
            </a:r>
            <a:endParaRPr lang="ko-KR" altLang="en-US" sz="700" b="1" dirty="0"/>
          </a:p>
        </p:txBody>
      </p:sp>
      <p:sp>
        <p:nvSpPr>
          <p:cNvPr id="78" name="직사각형 77"/>
          <p:cNvSpPr/>
          <p:nvPr/>
        </p:nvSpPr>
        <p:spPr>
          <a:xfrm>
            <a:off x="4166576" y="1661828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4-1. </a:t>
            </a:r>
            <a:r>
              <a:rPr lang="ko-KR" altLang="en-US" sz="600" b="1" smtClean="0">
                <a:solidFill>
                  <a:schemeClr val="tx1"/>
                </a:solidFill>
              </a:rPr>
              <a:t>일괄 지급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4-2. </a:t>
            </a:r>
            <a:r>
              <a:rPr lang="ko-KR" altLang="en-US" sz="600" b="1" smtClean="0">
                <a:solidFill>
                  <a:schemeClr val="tx1"/>
                </a:solidFill>
              </a:rPr>
              <a:t>일괄 삭제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232130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5. </a:t>
            </a:r>
            <a:r>
              <a:rPr lang="ko-KR" altLang="en-US" sz="700" b="1" smtClean="0"/>
              <a:t>이벤트 관리</a:t>
            </a:r>
            <a:endParaRPr lang="ko-KR" altLang="en-US" sz="700" b="1" dirty="0"/>
          </a:p>
        </p:txBody>
      </p:sp>
      <p:sp>
        <p:nvSpPr>
          <p:cNvPr id="80" name="직사각형 79"/>
          <p:cNvSpPr/>
          <p:nvPr/>
        </p:nvSpPr>
        <p:spPr>
          <a:xfrm>
            <a:off x="5232130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5-1. </a:t>
            </a:r>
            <a:r>
              <a:rPr lang="ko-KR" altLang="en-US" sz="600" b="1" smtClean="0">
                <a:solidFill>
                  <a:schemeClr val="tx1"/>
                </a:solidFill>
              </a:rPr>
              <a:t>이벤트 리스트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</a:t>
            </a:r>
            <a:r>
              <a:rPr lang="ko-KR" altLang="en-US" sz="600" b="1" smtClean="0">
                <a:solidFill>
                  <a:schemeClr val="tx1"/>
                </a:solidFill>
              </a:rPr>
              <a:t>등록</a:t>
            </a:r>
            <a:endParaRPr lang="en-US" altLang="ko-KR" sz="600" b="1" dirty="0" smtClean="0">
              <a:solidFill>
                <a:schemeClr val="tx1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286182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/>
              <a:t>6</a:t>
            </a:r>
            <a:r>
              <a:rPr lang="en-US" altLang="ko-KR" sz="700" b="1" dirty="0" smtClean="0"/>
              <a:t>. </a:t>
            </a:r>
            <a:r>
              <a:rPr lang="ko-KR" altLang="en-US" sz="700" b="1" dirty="0" smtClean="0"/>
              <a:t>계정 이동</a:t>
            </a:r>
            <a:endParaRPr lang="ko-KR" altLang="en-US" sz="700" b="1" dirty="0"/>
          </a:p>
        </p:txBody>
      </p:sp>
      <p:sp>
        <p:nvSpPr>
          <p:cNvPr id="82" name="직사각형 81"/>
          <p:cNvSpPr/>
          <p:nvPr/>
        </p:nvSpPr>
        <p:spPr>
          <a:xfrm>
            <a:off x="6286182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6-1.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계정 정보 이동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7334483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/>
              <a:t>7</a:t>
            </a:r>
            <a:r>
              <a:rPr lang="en-US" altLang="ko-KR" sz="700" b="1" dirty="0" smtClean="0"/>
              <a:t>. </a:t>
            </a:r>
            <a:r>
              <a:rPr lang="ko-KR" altLang="en-US" sz="700" b="1" dirty="0" smtClean="0"/>
              <a:t>상품 코드 관리</a:t>
            </a:r>
            <a:endParaRPr lang="ko-KR" altLang="en-US" sz="700" b="1" dirty="0"/>
          </a:p>
        </p:txBody>
      </p:sp>
      <p:sp>
        <p:nvSpPr>
          <p:cNvPr id="84" name="직사각형 83"/>
          <p:cNvSpPr/>
          <p:nvPr/>
        </p:nvSpPr>
        <p:spPr>
          <a:xfrm>
            <a:off x="7334483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7-1.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상품 코드 관리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 파일 등록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8377033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8. </a:t>
            </a:r>
            <a:r>
              <a:rPr lang="ko-KR" altLang="en-US" sz="700" b="1" dirty="0" smtClean="0"/>
              <a:t>통계 관리</a:t>
            </a:r>
            <a:endParaRPr lang="ko-KR" altLang="en-US" sz="700" b="1" dirty="0"/>
          </a:p>
        </p:txBody>
      </p:sp>
      <p:sp>
        <p:nvSpPr>
          <p:cNvPr id="86" name="직사각형 85"/>
          <p:cNvSpPr/>
          <p:nvPr/>
        </p:nvSpPr>
        <p:spPr>
          <a:xfrm>
            <a:off x="8377033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8-1. User Log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통계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sz="600" b="1" dirty="0" smtClean="0">
                <a:solidFill>
                  <a:schemeClr val="tx1"/>
                </a:solidFill>
              </a:rPr>
              <a:t>구매 </a:t>
            </a:r>
            <a:r>
              <a:rPr lang="en-US" altLang="ko-KR" sz="6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600" b="1" dirty="0" smtClean="0">
                <a:solidFill>
                  <a:schemeClr val="tx1"/>
                </a:solidFill>
              </a:rPr>
              <a:t>레벨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9428110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9. </a:t>
            </a:r>
            <a:r>
              <a:rPr lang="ko-KR" altLang="en-US" sz="700" b="1" dirty="0" smtClean="0"/>
              <a:t>점검 상태 관리</a:t>
            </a:r>
            <a:endParaRPr lang="ko-KR" altLang="en-US" sz="700" b="1" dirty="0"/>
          </a:p>
        </p:txBody>
      </p:sp>
      <p:sp>
        <p:nvSpPr>
          <p:cNvPr id="88" name="직사각형 87"/>
          <p:cNvSpPr/>
          <p:nvPr/>
        </p:nvSpPr>
        <p:spPr>
          <a:xfrm>
            <a:off x="9428110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10-1. </a:t>
            </a:r>
            <a:r>
              <a:rPr lang="ko-KR" altLang="en-US" sz="600" b="1" smtClean="0">
                <a:solidFill>
                  <a:schemeClr val="tx1"/>
                </a:solidFill>
              </a:rPr>
              <a:t>점검 관리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10-2. </a:t>
            </a:r>
            <a:r>
              <a:rPr lang="ko-KR" altLang="en-US" sz="600" b="1" smtClean="0">
                <a:solidFill>
                  <a:schemeClr val="tx1"/>
                </a:solidFill>
              </a:rPr>
              <a:t>점검중 게임 접속 허용 계정 관리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97" name="꺾인 연결선 96"/>
          <p:cNvCxnSpPr>
            <a:stCxn id="54" idx="2"/>
            <a:endCxn id="62" idx="0"/>
          </p:cNvCxnSpPr>
          <p:nvPr/>
        </p:nvCxnSpPr>
        <p:spPr>
          <a:xfrm rot="5400000">
            <a:off x="4236613" y="-734192"/>
            <a:ext cx="370578" cy="3808056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8" name="꺾인 연결선 97"/>
          <p:cNvCxnSpPr>
            <a:stCxn id="54" idx="2"/>
            <a:endCxn id="74" idx="0"/>
          </p:cNvCxnSpPr>
          <p:nvPr/>
        </p:nvCxnSpPr>
        <p:spPr>
          <a:xfrm rot="5400000">
            <a:off x="4772266" y="-198539"/>
            <a:ext cx="370578" cy="273675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stCxn id="54" idx="2"/>
            <a:endCxn id="77" idx="0"/>
          </p:cNvCxnSpPr>
          <p:nvPr/>
        </p:nvCxnSpPr>
        <p:spPr>
          <a:xfrm rot="5400000">
            <a:off x="5307918" y="337113"/>
            <a:ext cx="370578" cy="1665446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꺾인 연결선 103"/>
          <p:cNvCxnSpPr>
            <a:stCxn id="54" idx="2"/>
            <a:endCxn id="79" idx="0"/>
          </p:cNvCxnSpPr>
          <p:nvPr/>
        </p:nvCxnSpPr>
        <p:spPr>
          <a:xfrm rot="5400000">
            <a:off x="5840696" y="869889"/>
            <a:ext cx="370577" cy="599892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2" name="꺾인 연결선 121"/>
          <p:cNvCxnSpPr>
            <a:stCxn id="54" idx="2"/>
            <a:endCxn id="81" idx="0"/>
          </p:cNvCxnSpPr>
          <p:nvPr/>
        </p:nvCxnSpPr>
        <p:spPr>
          <a:xfrm rot="16200000" flipH="1">
            <a:off x="6367722" y="942755"/>
            <a:ext cx="370577" cy="454160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54" idx="2"/>
            <a:endCxn id="83" idx="0"/>
          </p:cNvCxnSpPr>
          <p:nvPr/>
        </p:nvCxnSpPr>
        <p:spPr>
          <a:xfrm rot="16200000" flipH="1">
            <a:off x="6891872" y="418604"/>
            <a:ext cx="370577" cy="150246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꺾인 연결선 128"/>
          <p:cNvCxnSpPr>
            <a:stCxn id="54" idx="2"/>
            <a:endCxn id="85" idx="0"/>
          </p:cNvCxnSpPr>
          <p:nvPr/>
        </p:nvCxnSpPr>
        <p:spPr>
          <a:xfrm rot="16200000" flipH="1">
            <a:off x="7413147" y="-102671"/>
            <a:ext cx="370577" cy="2545011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54" idx="2"/>
            <a:endCxn id="87" idx="0"/>
          </p:cNvCxnSpPr>
          <p:nvPr/>
        </p:nvCxnSpPr>
        <p:spPr>
          <a:xfrm rot="16200000" flipH="1">
            <a:off x="7938686" y="-628209"/>
            <a:ext cx="370577" cy="3596088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9" name="직사각형 88"/>
          <p:cNvSpPr/>
          <p:nvPr/>
        </p:nvSpPr>
        <p:spPr>
          <a:xfrm>
            <a:off x="10479187" y="1355124"/>
            <a:ext cx="987816" cy="28610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00" b="1" dirty="0" smtClean="0"/>
              <a:t>10. </a:t>
            </a:r>
            <a:r>
              <a:rPr lang="ko-KR" altLang="en-US" sz="700" b="1" dirty="0" smtClean="0"/>
              <a:t>운영자 관리</a:t>
            </a:r>
            <a:endParaRPr lang="ko-KR" altLang="en-US" sz="700" b="1" dirty="0"/>
          </a:p>
        </p:txBody>
      </p:sp>
      <p:sp>
        <p:nvSpPr>
          <p:cNvPr id="90" name="직사각형 89"/>
          <p:cNvSpPr/>
          <p:nvPr/>
        </p:nvSpPr>
        <p:spPr>
          <a:xfrm>
            <a:off x="10479187" y="1661827"/>
            <a:ext cx="987816" cy="73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11-1. </a:t>
            </a:r>
            <a:r>
              <a:rPr lang="ko-KR" altLang="en-US" sz="600" b="1" smtClean="0">
                <a:solidFill>
                  <a:schemeClr val="tx1"/>
                </a:solidFill>
              </a:rPr>
              <a:t>운영 로그</a:t>
            </a:r>
            <a:endParaRPr lang="en-US" altLang="ko-KR" sz="6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600" b="1" dirty="0" smtClean="0">
                <a:solidFill>
                  <a:schemeClr val="tx1"/>
                </a:solidFill>
              </a:rPr>
              <a:t>11-2.  </a:t>
            </a:r>
            <a:r>
              <a:rPr lang="ko-KR" altLang="en-US" sz="600" b="1" smtClean="0">
                <a:solidFill>
                  <a:schemeClr val="tx1"/>
                </a:solidFill>
              </a:rPr>
              <a:t>운영툴 사용</a:t>
            </a:r>
            <a:r>
              <a:rPr lang="en-US" altLang="ko-KR" sz="600" b="1" dirty="0" smtClean="0">
                <a:solidFill>
                  <a:schemeClr val="tx1"/>
                </a:solidFill>
              </a:rPr>
              <a:t> </a:t>
            </a:r>
            <a:r>
              <a:rPr lang="ko-KR" altLang="en-US" sz="600" b="1" smtClean="0">
                <a:solidFill>
                  <a:schemeClr val="tx1"/>
                </a:solidFill>
              </a:rPr>
              <a:t>권한</a:t>
            </a:r>
            <a:endParaRPr lang="ko-KR" altLang="en-US" sz="600" b="1" dirty="0">
              <a:solidFill>
                <a:schemeClr val="tx1"/>
              </a:solidFill>
            </a:endParaRPr>
          </a:p>
        </p:txBody>
      </p:sp>
      <p:cxnSp>
        <p:nvCxnSpPr>
          <p:cNvPr id="91" name="꺾인 연결선 90"/>
          <p:cNvCxnSpPr>
            <a:stCxn id="54" idx="2"/>
            <a:endCxn id="89" idx="0"/>
          </p:cNvCxnSpPr>
          <p:nvPr/>
        </p:nvCxnSpPr>
        <p:spPr>
          <a:xfrm rot="16200000" flipH="1">
            <a:off x="8464224" y="-1153748"/>
            <a:ext cx="370577" cy="4647165"/>
          </a:xfrm>
          <a:prstGeom prst="bentConnector3">
            <a:avLst>
              <a:gd name="adj1" fmla="val 50000"/>
            </a:avLst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47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40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664270" y="2546785"/>
            <a:ext cx="221086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점검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상태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42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4" name="직사각형 43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8" name="직사각형 47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>
                <a:solidFill>
                  <a:srgbClr val="002060"/>
                </a:solidFill>
              </a:rPr>
              <a:t>점검 상태 관리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41</a:t>
            </a:fld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052426" y="1341361"/>
            <a:ext cx="1973903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중 게임 </a:t>
            </a:r>
            <a:r>
              <a:rPr lang="ko-KR" altLang="en-US" sz="600" dirty="0">
                <a:solidFill>
                  <a:schemeClr val="bg1"/>
                </a:solidFill>
              </a:rPr>
              <a:t>접속 허용 </a:t>
            </a:r>
            <a:r>
              <a:rPr lang="ko-KR" altLang="en-US" sz="600" dirty="0" smtClean="0">
                <a:solidFill>
                  <a:schemeClr val="bg1"/>
                </a:solidFill>
              </a:rPr>
              <a:t>계정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1237040" y="133656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237040" y="1478622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147" name="표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72234"/>
              </p:ext>
            </p:extLst>
          </p:nvPr>
        </p:nvGraphicFramePr>
        <p:xfrm>
          <a:off x="1375572" y="1777022"/>
          <a:ext cx="6952666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8612"/>
                <a:gridCol w="1975220"/>
                <a:gridCol w="1599195"/>
                <a:gridCol w="121963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패치 버전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점검 상태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64</a:t>
                      </a:r>
                      <a:endParaRPr lang="ko-KR" altLang="en-US" sz="6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김택훈</a:t>
                      </a:r>
                      <a:endParaRPr lang="ko-KR" altLang="en-US" sz="6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8" name="직사각형 147"/>
          <p:cNvSpPr/>
          <p:nvPr/>
        </p:nvSpPr>
        <p:spPr>
          <a:xfrm>
            <a:off x="7958687" y="1624503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3659977" y="2569516"/>
            <a:ext cx="2607397" cy="127881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0" name="표 149"/>
          <p:cNvGraphicFramePr>
            <a:graphicFrameLocks noGrp="1"/>
          </p:cNvGraphicFramePr>
          <p:nvPr>
            <p:extLst/>
          </p:nvPr>
        </p:nvGraphicFramePr>
        <p:xfrm>
          <a:off x="3788331" y="3070469"/>
          <a:ext cx="2316503" cy="38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6341"/>
                <a:gridCol w="1610162"/>
              </a:tblGrid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패치 버전 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점검 상태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◎ </a:t>
                      </a:r>
                      <a:r>
                        <a:rPr lang="en-US" altLang="ko-KR" sz="600" dirty="0" smtClean="0"/>
                        <a:t>Y</a:t>
                      </a:r>
                      <a:r>
                        <a:rPr lang="en-US" altLang="ko-KR" sz="600" baseline="0" dirty="0" smtClean="0"/>
                        <a:t>     </a:t>
                      </a:r>
                      <a:r>
                        <a:rPr lang="ko-KR" altLang="en-US" sz="600" baseline="0" dirty="0" smtClean="0"/>
                        <a:t>○</a:t>
                      </a:r>
                      <a:r>
                        <a:rPr lang="ko-KR" altLang="en-US" sz="600" dirty="0" smtClean="0"/>
                        <a:t> </a:t>
                      </a:r>
                      <a:r>
                        <a:rPr lang="en-US" altLang="ko-KR" sz="600" dirty="0" smtClean="0"/>
                        <a:t>N</a:t>
                      </a:r>
                      <a:r>
                        <a:rPr lang="en-US" altLang="ko-KR" sz="600" baseline="0" dirty="0" smtClean="0"/>
                        <a:t> 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603" y="267080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4273246" y="3580973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확인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4936144" y="3582204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취소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704555" y="2861866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관리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4533884" y="3101936"/>
            <a:ext cx="1430473" cy="12210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smtClean="0">
                <a:solidFill>
                  <a:schemeClr val="bg2">
                    <a:lumMod val="75000"/>
                  </a:schemeClr>
                </a:solidFill>
              </a:rPr>
              <a:t>패치 </a:t>
            </a:r>
            <a:r>
              <a:rPr lang="ko-KR" altLang="en-US" sz="600" dirty="0" err="1" smtClean="0">
                <a:solidFill>
                  <a:schemeClr val="bg2">
                    <a:lumMod val="75000"/>
                  </a:schemeClr>
                </a:solidFill>
              </a:rPr>
              <a:t>버전명을</a:t>
            </a:r>
            <a:r>
              <a:rPr lang="ko-KR" altLang="en-US" sz="600" dirty="0" smtClean="0">
                <a:solidFill>
                  <a:schemeClr val="bg2">
                    <a:lumMod val="75000"/>
                  </a:schemeClr>
                </a:solidFill>
              </a:rPr>
              <a:t> 입력</a:t>
            </a:r>
            <a:endParaRPr lang="ko-KR" altLang="en-US" sz="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236587" y="127965"/>
            <a:ext cx="21435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관리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62" name="표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25469"/>
              </p:ext>
            </p:extLst>
          </p:nvPr>
        </p:nvGraphicFramePr>
        <p:xfrm>
          <a:off x="8975398" y="388520"/>
          <a:ext cx="312754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점검 관리 탭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– 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 탭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점검 등록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출력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점검 등록 내용 수정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버전명 및 점검 상태 정보 변경 가능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점검 관리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63" name="꺾인 연결선 162"/>
          <p:cNvCxnSpPr>
            <a:stCxn id="148" idx="2"/>
            <a:endCxn id="149" idx="3"/>
          </p:cNvCxnSpPr>
          <p:nvPr/>
        </p:nvCxnSpPr>
        <p:spPr>
          <a:xfrm rot="5400000">
            <a:off x="6468026" y="1533488"/>
            <a:ext cx="1474786" cy="1876089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타원 163"/>
          <p:cNvSpPr/>
          <p:nvPr/>
        </p:nvSpPr>
        <p:spPr>
          <a:xfrm>
            <a:off x="3577515" y="253395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65" name="꺾인 연결선 164"/>
          <p:cNvCxnSpPr>
            <a:endCxn id="149" idx="1"/>
          </p:cNvCxnSpPr>
          <p:nvPr/>
        </p:nvCxnSpPr>
        <p:spPr>
          <a:xfrm rot="16200000" flipH="1">
            <a:off x="2522273" y="2071220"/>
            <a:ext cx="1151069" cy="1124340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타원형 설명선 165"/>
          <p:cNvSpPr/>
          <p:nvPr/>
        </p:nvSpPr>
        <p:spPr>
          <a:xfrm>
            <a:off x="1122879" y="1240037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7" name="타원형 설명선 166"/>
          <p:cNvSpPr/>
          <p:nvPr/>
        </p:nvSpPr>
        <p:spPr>
          <a:xfrm>
            <a:off x="7817422" y="150897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타원형 설명선 167"/>
          <p:cNvSpPr/>
          <p:nvPr/>
        </p:nvSpPr>
        <p:spPr>
          <a:xfrm>
            <a:off x="2118784" y="184598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직사각형 51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57" name="직사각형 56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>
                <a:solidFill>
                  <a:srgbClr val="002060"/>
                </a:solidFill>
              </a:rPr>
              <a:t>점검 상태 관리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42</a:t>
            </a:fld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846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점검 상태 관리</a:t>
            </a:r>
            <a:endParaRPr lang="ko-KR" altLang="en-US" sz="7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043095" y="1341361"/>
            <a:ext cx="1973903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중 게임 </a:t>
            </a:r>
            <a:r>
              <a:rPr lang="ko-KR" altLang="en-US" sz="600" dirty="0">
                <a:solidFill>
                  <a:schemeClr val="bg1"/>
                </a:solidFill>
              </a:rPr>
              <a:t>접속 허용 </a:t>
            </a:r>
            <a:r>
              <a:rPr lang="ko-KR" altLang="en-US" sz="600" dirty="0" smtClean="0">
                <a:solidFill>
                  <a:schemeClr val="bg1"/>
                </a:solidFill>
              </a:rPr>
              <a:t>계정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237040" y="1336560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점검 관리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1242461" y="147680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1239856" y="1533589"/>
            <a:ext cx="28536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b="1" dirty="0" smtClean="0"/>
              <a:t>※</a:t>
            </a:r>
            <a:r>
              <a:rPr lang="ko-KR" altLang="en-US" sz="600" b="1" smtClean="0"/>
              <a:t> </a:t>
            </a:r>
            <a:r>
              <a:rPr lang="ko-KR" altLang="en-US" sz="600" b="1" dirty="0" err="1" smtClean="0"/>
              <a:t>점검중</a:t>
            </a:r>
            <a:r>
              <a:rPr lang="ko-KR" altLang="en-US" sz="600" b="1" dirty="0" smtClean="0"/>
              <a:t> 게임접속 허용 계정관리 </a:t>
            </a:r>
            <a:r>
              <a:rPr lang="en-US" altLang="ko-KR" sz="600" b="1" dirty="0" smtClean="0"/>
              <a:t>(</a:t>
            </a:r>
            <a:r>
              <a:rPr lang="ko-KR" altLang="en-US" sz="600" b="1" smtClean="0"/>
              <a:t>반드시 운영자의 계정을 등록</a:t>
            </a:r>
            <a:r>
              <a:rPr lang="en-US" altLang="ko-KR" sz="600" b="1" dirty="0" smtClean="0"/>
              <a:t>/</a:t>
            </a:r>
            <a:r>
              <a:rPr lang="ko-KR" altLang="en-US" sz="600" b="1" smtClean="0"/>
              <a:t>관리 할 것</a:t>
            </a:r>
            <a:r>
              <a:rPr lang="en-US" altLang="ko-KR" sz="600" b="1" dirty="0" smtClean="0"/>
              <a:t>)</a:t>
            </a:r>
            <a:endParaRPr lang="ko-KR" altLang="en-US" sz="600" b="1" dirty="0"/>
          </a:p>
        </p:txBody>
      </p:sp>
      <p:sp>
        <p:nvSpPr>
          <p:cNvPr id="146" name="직사각형 145"/>
          <p:cNvSpPr/>
          <p:nvPr/>
        </p:nvSpPr>
        <p:spPr>
          <a:xfrm>
            <a:off x="6764128" y="1572391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accent3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7557012" y="157542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8013260" y="156981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등록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149" name="표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60575"/>
              </p:ext>
            </p:extLst>
          </p:nvPr>
        </p:nvGraphicFramePr>
        <p:xfrm>
          <a:off x="1306681" y="1706626"/>
          <a:ext cx="707613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675"/>
                <a:gridCol w="982113"/>
                <a:gridCol w="1892957"/>
                <a:gridCol w="958357"/>
                <a:gridCol w="1055448"/>
                <a:gridCol w="1693581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운영자명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접속 허용</a:t>
                      </a:r>
                      <a:r>
                        <a:rPr lang="ko-KR" altLang="en-US" sz="600" b="1" baseline="0" dirty="0" smtClean="0">
                          <a:solidFill>
                            <a:schemeClr val="tx1"/>
                          </a:solidFill>
                        </a:rPr>
                        <a:t> 상태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등록일자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김택훈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00000000000000000000 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허용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99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류기현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11111111111111111111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비허용</a:t>
                      </a: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운영자명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98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97</a:t>
                      </a:r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60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" u="none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0" name="직사각형 149"/>
          <p:cNvSpPr/>
          <p:nvPr/>
        </p:nvSpPr>
        <p:spPr>
          <a:xfrm>
            <a:off x="7570081" y="1569817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1778724" y="3482735"/>
            <a:ext cx="3450889" cy="189242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2" name="표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495061"/>
              </p:ext>
            </p:extLst>
          </p:nvPr>
        </p:nvGraphicFramePr>
        <p:xfrm>
          <a:off x="1907080" y="3983686"/>
          <a:ext cx="3238756" cy="739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6609"/>
                <a:gridCol w="2352147"/>
              </a:tblGrid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관리자 </a:t>
                      </a:r>
                      <a:r>
                        <a:rPr lang="en-US" altLang="ko-KR" sz="600" b="1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회사이름과 소속팀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7959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실명 정보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6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접속 허용 선택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>
                          <a:solidFill>
                            <a:schemeClr val="tx1"/>
                          </a:solidFill>
                        </a:rPr>
                        <a:t>◎허용   ○</a:t>
                      </a:r>
                      <a:r>
                        <a:rPr lang="ko-KR" altLang="en-US" sz="600" dirty="0" err="1" smtClean="0">
                          <a:solidFill>
                            <a:schemeClr val="tx1"/>
                          </a:solidFill>
                        </a:rPr>
                        <a:t>비허용</a:t>
                      </a:r>
                      <a:endParaRPr lang="ko-KR" altLang="en-US" sz="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53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375" y="355891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타원 153"/>
          <p:cNvSpPr/>
          <p:nvPr/>
        </p:nvSpPr>
        <p:spPr>
          <a:xfrm>
            <a:off x="1721625" y="3454438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1831818" y="3775092"/>
            <a:ext cx="14478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점검중</a:t>
            </a:r>
            <a:r>
              <a:rPr lang="ko-KR" altLang="en-US" sz="7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게임접속 </a:t>
            </a:r>
            <a:r>
              <a:rPr lang="ko-KR" altLang="en-U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허용 계정관리</a:t>
            </a: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2793198" y="4970187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3456096" y="497141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2818154" y="4003468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2818154" y="4190064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2818154" y="4376180"/>
            <a:ext cx="2157754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7" name="타원형 설명선 166"/>
          <p:cNvSpPr/>
          <p:nvPr/>
        </p:nvSpPr>
        <p:spPr>
          <a:xfrm>
            <a:off x="2103797" y="120652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236587" y="127965"/>
            <a:ext cx="3329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상태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점검 중 게임 접속 허용 계정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9" name="타원형 설명선 168"/>
          <p:cNvSpPr/>
          <p:nvPr/>
        </p:nvSpPr>
        <p:spPr>
          <a:xfrm>
            <a:off x="7959990" y="141018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0" name="타원형 설명선 169"/>
          <p:cNvSpPr/>
          <p:nvPr/>
        </p:nvSpPr>
        <p:spPr>
          <a:xfrm>
            <a:off x="1882463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1" name="타원형 설명선 170"/>
          <p:cNvSpPr/>
          <p:nvPr/>
        </p:nvSpPr>
        <p:spPr>
          <a:xfrm>
            <a:off x="4699373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2" name="타원형 설명선 171"/>
          <p:cNvSpPr/>
          <p:nvPr/>
        </p:nvSpPr>
        <p:spPr>
          <a:xfrm>
            <a:off x="5720175" y="1733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3" name="타원형 설명선 172"/>
          <p:cNvSpPr/>
          <p:nvPr/>
        </p:nvSpPr>
        <p:spPr>
          <a:xfrm>
            <a:off x="6827100" y="1745104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4" name="타원형 설명선 173"/>
          <p:cNvSpPr/>
          <p:nvPr/>
        </p:nvSpPr>
        <p:spPr>
          <a:xfrm>
            <a:off x="2879322" y="173379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175" name="꺾인 연결선 174"/>
          <p:cNvCxnSpPr/>
          <p:nvPr/>
        </p:nvCxnSpPr>
        <p:spPr>
          <a:xfrm rot="5400000">
            <a:off x="1536781" y="2739255"/>
            <a:ext cx="1264206" cy="251578"/>
          </a:xfrm>
          <a:prstGeom prst="bentConnector3">
            <a:avLst>
              <a:gd name="adj1" fmla="val 50000"/>
            </a:avLst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꺾인 연결선 175"/>
          <p:cNvCxnSpPr>
            <a:stCxn id="148" idx="2"/>
            <a:endCxn id="151" idx="3"/>
          </p:cNvCxnSpPr>
          <p:nvPr/>
        </p:nvCxnSpPr>
        <p:spPr>
          <a:xfrm rot="5400000">
            <a:off x="5339077" y="1569990"/>
            <a:ext cx="2749496" cy="2968423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9" name="표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989010"/>
              </p:ext>
            </p:extLst>
          </p:nvPr>
        </p:nvGraphicFramePr>
        <p:xfrm>
          <a:off x="8967216" y="389576"/>
          <a:ext cx="3127545" cy="233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점검중 게임접속</a:t>
                      </a:r>
                      <a:r>
                        <a:rPr lang="ko-KR" altLang="en-US" sz="600" baseline="0" smtClean="0"/>
                        <a:t> 허용 계정관리 탭</a:t>
                      </a:r>
                      <a:r>
                        <a:rPr lang="en-US" altLang="ko-KR" sz="600" baseline="0" dirty="0" smtClean="0"/>
                        <a:t>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등록 버튼</a:t>
                      </a:r>
                      <a:r>
                        <a:rPr lang="en-US" altLang="ko-KR" sz="600" dirty="0" smtClean="0"/>
                        <a:t>&gt;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dirty="0" smtClean="0">
                          <a:sym typeface="Wingdings" panose="05000000000000000000" pitchFamily="2" charset="2"/>
                        </a:rPr>
                        <a:t>계정 등록하기 </a:t>
                      </a:r>
                      <a:r>
                        <a:rPr lang="ko-KR" altLang="en-US" sz="600" dirty="0" err="1" smtClean="0"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dirty="0" smtClean="0">
                          <a:sym typeface="Wingdings" panose="05000000000000000000" pitchFamily="2" charset="2"/>
                        </a:rPr>
                        <a:t> 실행  </a:t>
                      </a:r>
                      <a:r>
                        <a:rPr lang="en-US" altLang="ko-KR" sz="600" dirty="0" smtClean="0"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운영자명</a:t>
                      </a:r>
                      <a:r>
                        <a:rPr lang="en-US" altLang="ko-KR" sz="600" baseline="0" dirty="0" smtClean="0"/>
                        <a:t> </a:t>
                      </a:r>
                      <a:r>
                        <a:rPr lang="ko-KR" altLang="en-US" sz="600" baseline="0" dirty="0" smtClean="0"/>
                        <a:t>정보</a:t>
                      </a:r>
                      <a:r>
                        <a:rPr lang="en-US" altLang="ko-KR" sz="600" baseline="0" dirty="0" smtClean="0"/>
                        <a:t>&gt;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baseline="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aseline="0" dirty="0" smtClean="0">
                          <a:sym typeface="Wingdings" panose="05000000000000000000" pitchFamily="2" charset="2"/>
                        </a:rPr>
                        <a:t>클릭 시 설정 </a:t>
                      </a:r>
                      <a:r>
                        <a:rPr lang="ko-KR" altLang="en-US" sz="600" baseline="0" dirty="0" err="1" smtClean="0"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aseline="0" dirty="0" smtClean="0">
                          <a:sym typeface="Wingdings" panose="05000000000000000000" pitchFamily="2" charset="2"/>
                        </a:rPr>
                        <a:t> 출력 </a:t>
                      </a:r>
                      <a:r>
                        <a:rPr lang="en-US" altLang="ko-KR" sz="600" baseline="0" dirty="0" smtClean="0"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ko-KR" altLang="en-US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그림</a:t>
                      </a:r>
                      <a:r>
                        <a:rPr lang="en-US" altLang="ko-KR" sz="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</a:t>
                      </a:r>
                      <a:endParaRPr lang="ko-KR" alt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관리자 </a:t>
                      </a:r>
                      <a:r>
                        <a:rPr lang="en-US" altLang="ko-KR" sz="600" dirty="0" smtClean="0"/>
                        <a:t>ID&gt;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접속 허용 상태 정보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smtClean="0"/>
                        <a:t>등록자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ko-KR" sz="600" dirty="0" smtClean="0"/>
                        <a:t>&lt;</a:t>
                      </a:r>
                      <a:r>
                        <a:rPr lang="ko-KR" altLang="en-US" sz="600" dirty="0" smtClean="0"/>
                        <a:t>등록일자</a:t>
                      </a:r>
                      <a:r>
                        <a:rPr lang="en-US" altLang="ko-KR" sz="600" dirty="0" smtClean="0"/>
                        <a:t>&gt;</a:t>
                      </a:r>
                      <a:endParaRPr lang="ko-KR" altLang="en-US" sz="600" dirty="0"/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8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43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613243" y="2546785"/>
            <a:ext cx="312906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4875866" y="2546785"/>
            <a:ext cx="1787670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운영자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746045" y="3060019"/>
            <a:ext cx="2047355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운영 로그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smtClean="0">
                <a:solidFill>
                  <a:schemeClr val="tx2">
                    <a:lumMod val="75000"/>
                  </a:schemeClr>
                </a:solidFill>
              </a:rPr>
              <a:t>운영툴 사용 권한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직사각형 92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4" name="직사각형 93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98" name="직사각형 97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점검 상태 관리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운영자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44</a:t>
            </a:fld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운영 로그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>
                <a:solidFill>
                  <a:schemeClr val="bg1"/>
                </a:solidFill>
              </a:rPr>
              <a:t>운영툴</a:t>
            </a:r>
            <a:r>
              <a:rPr lang="ko-KR" altLang="en-US" sz="600" dirty="0">
                <a:solidFill>
                  <a:schemeClr val="bg1"/>
                </a:solidFill>
              </a:rPr>
              <a:t> 사용 권한</a:t>
            </a: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10671"/>
              </p:ext>
            </p:extLst>
          </p:nvPr>
        </p:nvGraphicFramePr>
        <p:xfrm>
          <a:off x="1307773" y="1706005"/>
          <a:ext cx="7096249" cy="311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941"/>
                <a:gridCol w="646122"/>
                <a:gridCol w="863081"/>
                <a:gridCol w="979263"/>
                <a:gridCol w="1279210"/>
                <a:gridCol w="796688"/>
                <a:gridCol w="625180"/>
                <a:gridCol w="773882"/>
                <a:gridCol w="773882"/>
              </a:tblGrid>
              <a:tr h="269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분류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운영자명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누가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처리일자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언제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어떤 메뉴의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어떤 항목의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무엇을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얼마나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분류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어떻게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대상</a:t>
                      </a:r>
                      <a:endParaRPr lang="en-US" altLang="ko-KR" sz="500" b="1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b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누구에게 처리</a:t>
                      </a:r>
                      <a:r>
                        <a:rPr lang="en-US" altLang="ko-KR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 사유</a:t>
                      </a:r>
                      <a:endParaRPr lang="ko-KR" altLang="en-US" sz="5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300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기본 정보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VIP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포인트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/10,000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  <a:endParaRPr lang="ko-KR" altLang="en-US" sz="500" u="sng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299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 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  <a:endParaRPr lang="ko-KR" altLang="en-US" sz="500" u="sng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298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골드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297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젬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296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열쇠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차감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295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보유 재화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트로피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차감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294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우편함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293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우편함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292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정보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인벤토리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291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제재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 제재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닉네임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290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회원 제재 관리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개별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제재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해제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정상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)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10,000</a:t>
                      </a:r>
                      <a:endParaRPr lang="ko-KR" altLang="en-US" sz="5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289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아이템코드</a:t>
                      </a:r>
                      <a:r>
                        <a:rPr lang="en-US" altLang="ko-KR" sz="500" u="none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u="none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수량</a:t>
                      </a:r>
                      <a:endParaRPr lang="ko-KR" altLang="en-US" sz="500" u="none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지급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대상자 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288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지급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50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일괄 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스타</a:t>
                      </a:r>
                      <a:r>
                        <a:rPr lang="en-US" altLang="ko-KR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/100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삭제</a:t>
                      </a:r>
                      <a:endParaRPr lang="ko-KR" altLang="en-US" sz="5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200</a:t>
                      </a:r>
                      <a:endParaRPr lang="ko-KR" altLang="en-US" sz="500" u="sng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보기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500" dirty="0" smtClean="0"/>
                        <a:t>287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/>
                        <a:t>김택훈</a:t>
                      </a:r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4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00" dirty="0" smtClean="0">
                          <a:solidFill>
                            <a:srgbClr val="FF0000"/>
                          </a:solidFill>
                        </a:rPr>
                        <a:t>계정 교환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500" dirty="0" smtClean="0">
                          <a:solidFill>
                            <a:srgbClr val="FF0000"/>
                          </a:solidFill>
                        </a:rPr>
                        <a:t>계정 교환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rgbClr val="FF0000"/>
                          </a:solidFill>
                        </a:rPr>
                        <a:t>vid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500" dirty="0" smtClean="0">
                          <a:solidFill>
                            <a:srgbClr val="FF0000"/>
                          </a:solidFill>
                        </a:rPr>
                        <a:t>vid</a:t>
                      </a:r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500" u="none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4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500" u="none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01316" y="1275310"/>
            <a:ext cx="268054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smtClean="0"/>
              <a:t>지급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삭제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제재</a:t>
            </a:r>
            <a:r>
              <a:rPr lang="en-US" altLang="ko-KR" sz="600" dirty="0" smtClean="0"/>
              <a:t>/</a:t>
            </a:r>
            <a:r>
              <a:rPr lang="ko-KR" altLang="en-US" sz="600" smtClean="0"/>
              <a:t>복구 </a:t>
            </a:r>
            <a:r>
              <a:rPr lang="en-US" altLang="ko-KR" sz="600" dirty="0" smtClean="0"/>
              <a:t>-</a:t>
            </a:r>
            <a:r>
              <a:rPr lang="ko-KR" altLang="en-US" sz="600" smtClean="0"/>
              <a:t> 관리에 대한 주요 운영 로그 확인이 가능 합니다</a:t>
            </a:r>
            <a:r>
              <a:rPr lang="en-US" altLang="ko-KR" sz="600" dirty="0" smtClean="0"/>
              <a:t>.</a:t>
            </a:r>
            <a:endParaRPr lang="ko-KR" altLang="en-US" sz="60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4297532" y="4897653"/>
            <a:ext cx="4015536" cy="897288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0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626" y="4950130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TextBox 100"/>
          <p:cNvSpPr txBox="1"/>
          <p:nvPr/>
        </p:nvSpPr>
        <p:spPr>
          <a:xfrm>
            <a:off x="4326555" y="5040292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처리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사유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5901316" y="5542362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4382391" y="5238290"/>
            <a:ext cx="3742377" cy="186724"/>
          </a:xfrm>
          <a:prstGeom prst="roundRect">
            <a:avLst>
              <a:gd name="adj" fmla="val 21025"/>
            </a:avLst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처리 사유 내용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~~~~~~~~~~~~~~~~~~~~~~~~~~~~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8854947" y="4589506"/>
            <a:ext cx="2366421" cy="155995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1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796" y="4658443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8863386" y="470132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대상자 </a:t>
            </a:r>
            <a:r>
              <a:rPr lang="ko-KR" altLang="en-US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보기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9040336" y="4938327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10076711" y="4938327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9040336" y="512505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10076711" y="512505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9040336" y="5309250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0076711" y="5309250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9040336" y="5495975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0076711" y="5495975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9040336" y="569953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0076711" y="5699532"/>
            <a:ext cx="976109" cy="136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9738507" y="5941068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7241586" y="1559657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accent3">
                    <a:lumMod val="7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8034470" y="1562693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5658447" y="1565267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50" y="1556153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6311142" y="1540522"/>
            <a:ext cx="2295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500" b="1" dirty="0" smtClean="0"/>
              <a:t>~</a:t>
            </a:r>
            <a:endParaRPr lang="ko-KR" altLang="en-US" sz="500" b="1"/>
          </a:p>
        </p:txBody>
      </p:sp>
      <p:sp>
        <p:nvSpPr>
          <p:cNvPr id="63" name="직사각형 62"/>
          <p:cNvSpPr/>
          <p:nvPr/>
        </p:nvSpPr>
        <p:spPr>
          <a:xfrm>
            <a:off x="6480253" y="1568898"/>
            <a:ext cx="559091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4" name="Picture 2" descr="http://www.adminsite.com/_common/_images/icn_calendar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256" y="1559784"/>
            <a:ext cx="111384" cy="11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236587" y="127965"/>
            <a:ext cx="19495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 로그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>
            <p:extLst/>
          </p:nvPr>
        </p:nvGraphicFramePr>
        <p:xfrm>
          <a:off x="8975398" y="388520"/>
          <a:ext cx="31275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7545"/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좌측의 예시는 </a:t>
                      </a:r>
                      <a:r>
                        <a:rPr kumimoji="1" lang="ko-KR" altLang="en-US" sz="600" b="1" kern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운영툴에서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 체크되는 모든 운영로그를 예시로 적용한 화면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7" name="꺾인 연결선 66"/>
          <p:cNvCxnSpPr>
            <a:endCxn id="39" idx="0"/>
          </p:cNvCxnSpPr>
          <p:nvPr/>
        </p:nvCxnSpPr>
        <p:spPr>
          <a:xfrm>
            <a:off x="7461057" y="3915654"/>
            <a:ext cx="2577101" cy="673852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endCxn id="99" idx="0"/>
          </p:cNvCxnSpPr>
          <p:nvPr/>
        </p:nvCxnSpPr>
        <p:spPr>
          <a:xfrm rot="10800000" flipV="1">
            <a:off x="6305300" y="4089555"/>
            <a:ext cx="1604540" cy="808097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1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직사각형 5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8" name="직사각형 57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1080806" y="901560"/>
            <a:ext cx="7562031" cy="55048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69" name="직사각형 68"/>
          <p:cNvSpPr/>
          <p:nvPr/>
        </p:nvSpPr>
        <p:spPr>
          <a:xfrm>
            <a:off x="284159" y="90156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정보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284159" y="109391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회원 제재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84159" y="1286268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공지 관리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4159" y="1479172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일괄 지급</a:t>
            </a:r>
            <a:r>
              <a:rPr lang="en-US" altLang="ko-KR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삭제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4159" y="1673146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이벤트 관리</a:t>
            </a:r>
            <a:endParaRPr lang="ko-KR" altLang="en-US" sz="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84159" y="1865500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계정 이동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84159" y="2057854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아이템 코드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284159" y="22486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bg1">
                    <a:lumMod val="50000"/>
                  </a:schemeClr>
                </a:solidFill>
              </a:rPr>
              <a:t>통계 관리</a:t>
            </a:r>
            <a:endParaRPr lang="ko-KR" alt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84159" y="2441143"/>
            <a:ext cx="787316" cy="1923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>
                <a:solidFill>
                  <a:schemeClr val="bg1">
                    <a:lumMod val="50000"/>
                  </a:schemeClr>
                </a:solidFill>
              </a:rPr>
              <a:t>점검 상태 관리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82422" y="2633351"/>
            <a:ext cx="787316" cy="1923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b="1" dirty="0" smtClean="0">
                <a:solidFill>
                  <a:srgbClr val="002060"/>
                </a:solidFill>
              </a:rPr>
              <a:t>운영자 관리</a:t>
            </a:r>
            <a:endParaRPr lang="ko-KR" altLang="en-US" sz="600" b="1" dirty="0">
              <a:solidFill>
                <a:srgbClr val="00206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45</a:t>
            </a:fld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2134" y="1064340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관리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242461" y="1459976"/>
            <a:ext cx="7233687" cy="48117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7240783" y="1587915"/>
            <a:ext cx="770444" cy="1070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운영자명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8033667" y="1590951"/>
            <a:ext cx="369552" cy="10963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검색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graphicFrame>
        <p:nvGraphicFramePr>
          <p:cNvPr id="34" name="표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74789"/>
              </p:ext>
            </p:extLst>
          </p:nvPr>
        </p:nvGraphicFramePr>
        <p:xfrm>
          <a:off x="1306967" y="1749881"/>
          <a:ext cx="709625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4597"/>
                <a:gridCol w="2184568"/>
                <a:gridCol w="2177784"/>
                <a:gridCol w="1269303"/>
              </a:tblGrid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운영자명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권한 승인 상태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처리일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관리</a:t>
                      </a:r>
                      <a:endParaRPr lang="ko-KR" altLang="en-US" sz="6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김택훈</a:t>
                      </a:r>
                      <a:endParaRPr lang="ko-KR" altLang="en-US" sz="6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  <a:endParaRPr lang="ko-KR" altLang="en-US" sz="600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류기현</a:t>
                      </a:r>
                      <a:endParaRPr lang="ko-KR" altLang="en-US" sz="600" u="non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류기훈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완료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81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강도희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승인 요청</a:t>
                      </a:r>
                      <a:endParaRPr lang="ko-KR" altLang="en-US" sz="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YYYY-MM-DD</a:t>
                      </a:r>
                      <a:r>
                        <a:rPr lang="en-US" altLang="ko-KR" sz="600" u="non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00:00:00</a:t>
                      </a:r>
                      <a:endParaRPr lang="ko-KR" altLang="en-US" sz="600" u="none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sng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관리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3" name="모서리가 둥근 직사각형 42"/>
          <p:cNvSpPr/>
          <p:nvPr/>
        </p:nvSpPr>
        <p:spPr>
          <a:xfrm>
            <a:off x="1311721" y="2766748"/>
            <a:ext cx="3292094" cy="3985412"/>
          </a:xfrm>
          <a:prstGeom prst="roundRect">
            <a:avLst>
              <a:gd name="adj" fmla="val 3490"/>
            </a:avLst>
          </a:prstGeom>
          <a:solidFill>
            <a:schemeClr val="bg2">
              <a:lumMod val="90000"/>
            </a:schemeClr>
          </a:solidFill>
          <a:ln w="3175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9" name="Picture 2" descr="close, cross, delet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19" y="2817602"/>
            <a:ext cx="120461" cy="12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1357574" y="2895783"/>
            <a:ext cx="7248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정보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6" name="표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92551"/>
              </p:ext>
            </p:extLst>
          </p:nvPr>
        </p:nvGraphicFramePr>
        <p:xfrm>
          <a:off x="1434094" y="3095838"/>
          <a:ext cx="3009225" cy="95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6622"/>
                <a:gridCol w="2112603"/>
              </a:tblGrid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아이디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>
                          <a:hlinkClick r:id="rId3"/>
                        </a:rPr>
                        <a:t>kth@joongwongames.com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이름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smtClean="0"/>
                        <a:t>김택훈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소속회사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dirty="0" err="1" smtClean="0"/>
                        <a:t>중원게임즈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소속부서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dirty="0" smtClean="0"/>
                        <a:t>기획팀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90788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전화번호</a:t>
                      </a:r>
                      <a:endParaRPr lang="ko-KR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600" dirty="0" smtClean="0"/>
                        <a:t>010-0000-0000</a:t>
                      </a:r>
                      <a:endParaRPr lang="ko-KR" altLang="en-US" sz="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7" name="타원 66"/>
          <p:cNvSpPr/>
          <p:nvPr/>
        </p:nvSpPr>
        <p:spPr>
          <a:xfrm>
            <a:off x="1284989" y="2667559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69085" y="4038890"/>
            <a:ext cx="169469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□ 해당 운영자를 삭제 합니다</a:t>
            </a:r>
            <a:r>
              <a:rPr lang="en-US" altLang="ko-KR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.(</a:t>
            </a:r>
            <a:r>
              <a:rPr lang="ko-KR" altLang="en-US" sz="6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재가입 필요</a:t>
            </a:r>
            <a:r>
              <a:rPr lang="en-US" altLang="ko-KR" sz="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ko-KR" altLang="en-US" sz="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357574" y="4246770"/>
            <a:ext cx="114807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 메뉴 사용 권한</a:t>
            </a:r>
            <a:endParaRPr lang="ko-KR" altLang="en-US" sz="7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830159"/>
              </p:ext>
            </p:extLst>
          </p:nvPr>
        </p:nvGraphicFramePr>
        <p:xfrm>
          <a:off x="1467585" y="4445144"/>
          <a:ext cx="29757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467"/>
                <a:gridCol w="420736"/>
                <a:gridCol w="420737"/>
                <a:gridCol w="639519"/>
                <a:gridCol w="540274"/>
              </a:tblGrid>
              <a:tr h="1719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읽기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쓰기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정보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제재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공지 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일괄 지급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이벤트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계정 이동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아이템 코드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통계 </a:t>
                      </a: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점검 상태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운영자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◎ 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○ </a:t>
                      </a:r>
                      <a:r>
                        <a:rPr lang="en-US" altLang="ko-KR" sz="600" u="none" baseline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3" name="모서리가 둥근 직사각형 72"/>
          <p:cNvSpPr/>
          <p:nvPr/>
        </p:nvSpPr>
        <p:spPr>
          <a:xfrm>
            <a:off x="2317673" y="6533570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확인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2980571" y="6534801"/>
            <a:ext cx="599300" cy="134635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bg1"/>
                </a:solidFill>
              </a:rPr>
              <a:t>취소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6587" y="127965"/>
            <a:ext cx="24545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관리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사용 권한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타원형 설명선 52"/>
          <p:cNvSpPr/>
          <p:nvPr/>
        </p:nvSpPr>
        <p:spPr>
          <a:xfrm>
            <a:off x="7415894" y="181267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54" name="꺾인 연결선 53"/>
          <p:cNvCxnSpPr>
            <a:stCxn id="53" idx="5"/>
            <a:endCxn id="43" idx="3"/>
          </p:cNvCxnSpPr>
          <p:nvPr/>
        </p:nvCxnSpPr>
        <p:spPr>
          <a:xfrm rot="5400000">
            <a:off x="4680271" y="1876809"/>
            <a:ext cx="2806190" cy="2959101"/>
          </a:xfrm>
          <a:prstGeom prst="bentConnector2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표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27520"/>
              </p:ext>
            </p:extLst>
          </p:nvPr>
        </p:nvGraphicFramePr>
        <p:xfrm>
          <a:off x="8975398" y="388520"/>
          <a:ext cx="312754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0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운영툴 사용 권한 메뉴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관리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클릭 시 그림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A)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실행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60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가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리스트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운영자 등록을 한 모든 사람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순서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최근 처리일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권한 부여일 및 운영자 등록일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순서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정렬 수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모든 리스트</a:t>
                      </a:r>
                      <a:endParaRPr lang="en-US" altLang="ko-KR" sz="600" b="0" kern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운영자 정보 </a:t>
                      </a:r>
                      <a:r>
                        <a:rPr lang="ko-KR" altLang="en-US" sz="600" b="0" kern="120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정보창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1" name="오른쪽 중괄호 60"/>
          <p:cNvSpPr/>
          <p:nvPr/>
        </p:nvSpPr>
        <p:spPr>
          <a:xfrm flipH="1">
            <a:off x="1149609" y="1652330"/>
            <a:ext cx="105986" cy="1071166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타원 61"/>
          <p:cNvSpPr/>
          <p:nvPr/>
        </p:nvSpPr>
        <p:spPr>
          <a:xfrm>
            <a:off x="948228" y="2150922"/>
            <a:ext cx="172247" cy="16470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00" b="1" smtClean="0">
                <a:solidFill>
                  <a:schemeClr val="bg2">
                    <a:lumMod val="25000"/>
                  </a:schemeClr>
                </a:solidFill>
              </a:rPr>
              <a:t>가</a:t>
            </a:r>
            <a:endParaRPr lang="ko-KR" altLang="en-US" sz="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242461" y="1329582"/>
            <a:ext cx="787316" cy="13625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bg1"/>
                </a:solidFill>
              </a:rPr>
              <a:t>운영 로그</a:t>
            </a:r>
            <a:endParaRPr lang="ko-KR" altLang="en-US" sz="600" dirty="0">
              <a:solidFill>
                <a:schemeClr val="bg1"/>
              </a:solidFill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074493" y="1327970"/>
            <a:ext cx="787316" cy="1362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err="1">
                <a:solidFill>
                  <a:schemeClr val="bg1"/>
                </a:solidFill>
              </a:rPr>
              <a:t>운영툴</a:t>
            </a:r>
            <a:r>
              <a:rPr lang="ko-KR" altLang="en-US" sz="600" dirty="0">
                <a:solidFill>
                  <a:schemeClr val="bg1"/>
                </a:solidFill>
              </a:rPr>
              <a:t> 사용 권한</a:t>
            </a:r>
          </a:p>
        </p:txBody>
      </p:sp>
      <p:sp>
        <p:nvSpPr>
          <p:cNvPr id="45" name="타원형 설명선 44"/>
          <p:cNvSpPr/>
          <p:nvPr/>
        </p:nvSpPr>
        <p:spPr>
          <a:xfrm>
            <a:off x="1972192" y="1198195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3787427" y="2546785"/>
            <a:ext cx="3964548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운영자 등록</a:t>
            </a:r>
            <a:r>
              <a:rPr lang="en-US" altLang="ko-KR" sz="2000" b="1" spc="300" dirty="0" smtClean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ko-KR" altLang="en-US" sz="2000" b="1" spc="300" smtClean="0">
                <a:solidFill>
                  <a:schemeClr val="tx2">
                    <a:lumMod val="75000"/>
                  </a:schemeClr>
                </a:solidFill>
              </a:rPr>
              <a:t>로그인 화면 등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6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027091"/>
              </p:ext>
            </p:extLst>
          </p:nvPr>
        </p:nvGraphicFramePr>
        <p:xfrm>
          <a:off x="8967216" y="389575"/>
          <a:ext cx="3127545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※ </a:t>
                      </a:r>
                      <a:r>
                        <a:rPr kumimoji="1" lang="ko-KR" altLang="en-US" sz="600" b="1" kern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운영툴</a:t>
                      </a:r>
                      <a:r>
                        <a:rPr kumimoji="1" lang="ko-KR" altLang="en-US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 로그인 화면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아이디 입력 상자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입력상자 내 디폴트 표기 문구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“e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메일 아이디 입력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마우스 커서 이동 시 삭제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유효한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e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메일 도메인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@donutplay.net , @J1games.com, @joongwongames.com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도메인 외 입력은 모두 예외 처리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비밀번호 입력 상자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입력상자 내 디폴트 표기 문구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: “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비밀번호 입력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로그인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4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등록 페이지 링크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  <a:hlinkClick r:id="rId3" action="ppaction://hlinksldjump"/>
                        </a:rPr>
                        <a:t>P.7 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  <a:hlinkClick r:id="rId3" action="ppaction://hlinksldjump"/>
                        </a:rPr>
                        <a:t>참고</a:t>
                      </a:r>
                      <a:endParaRPr lang="en-US" altLang="ko-KR" sz="600" b="0" baseline="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5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사이트 언어 변환 링크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선택한 언어에 맞는 페이지로 변경</a:t>
                      </a:r>
                      <a:endParaRPr lang="en-US" altLang="ko-KR" sz="600" b="0" baseline="0" dirty="0" smtClean="0">
                        <a:solidFill>
                          <a:schemeClr val="accent2"/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171450" marR="0" indent="-17145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KR(</a:t>
                      </a:r>
                      <a:r>
                        <a:rPr lang="ko-KR" altLang="en-US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기본</a:t>
                      </a:r>
                      <a:r>
                        <a:rPr lang="en-US" altLang="ko-KR" sz="600" b="0" baseline="0" dirty="0" smtClean="0">
                          <a:solidFill>
                            <a:schemeClr val="accent2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■ 예외처리 리스트 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(alert 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처리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1.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로그인 시 아이디 및 비밀번호 입력 오류 예외처리</a:t>
                      </a:r>
                      <a:endParaRPr lang="en-US" altLang="ko-KR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아이디 및 비밀번호를 다시 확인해 주세요</a:t>
                      </a: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”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587" y="127965"/>
            <a:ext cx="16882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운영툴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로그인 화면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46552" y="2433876"/>
            <a:ext cx="11833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b="1" spc="300" dirty="0" smtClean="0"/>
              <a:t>NOX - </a:t>
            </a:r>
            <a:r>
              <a:rPr lang="ko-KR" altLang="en-US" sz="800" b="1" spc="300" dirty="0" err="1" smtClean="0"/>
              <a:t>운영툴</a:t>
            </a:r>
            <a:endParaRPr lang="ko-KR" altLang="en-US" sz="800" b="1" spc="300" dirty="0"/>
          </a:p>
        </p:txBody>
      </p:sp>
      <p:sp>
        <p:nvSpPr>
          <p:cNvPr id="10" name="직사각형 9"/>
          <p:cNvSpPr/>
          <p:nvPr/>
        </p:nvSpPr>
        <p:spPr>
          <a:xfrm>
            <a:off x="3665964" y="2825148"/>
            <a:ext cx="1458554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메일 아이디 입력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665964" y="3091620"/>
            <a:ext cx="1458554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 입력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34070" y="2805955"/>
            <a:ext cx="4539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34069" y="3071680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3002449" y="2690812"/>
            <a:ext cx="29503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3002449" y="3404192"/>
            <a:ext cx="29503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43861" y="3436622"/>
            <a:ext cx="7505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등록 </a:t>
            </a:r>
            <a:endParaRPr lang="ko-KR" altLang="en-US" sz="7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210832" y="2825148"/>
            <a:ext cx="599300" cy="4459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</a:rPr>
              <a:t>로그인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23" name="타원형 설명선 22"/>
          <p:cNvSpPr/>
          <p:nvPr/>
        </p:nvSpPr>
        <p:spPr>
          <a:xfrm>
            <a:off x="5081552" y="2710366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타원형 설명선 24"/>
          <p:cNvSpPr/>
          <p:nvPr/>
        </p:nvSpPr>
        <p:spPr>
          <a:xfrm>
            <a:off x="3540526" y="273739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타원형 설명선 25"/>
          <p:cNvSpPr/>
          <p:nvPr/>
        </p:nvSpPr>
        <p:spPr>
          <a:xfrm>
            <a:off x="3544577" y="300466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타원형 설명선 26"/>
          <p:cNvSpPr/>
          <p:nvPr/>
        </p:nvSpPr>
        <p:spPr>
          <a:xfrm>
            <a:off x="5038394" y="3337128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24800" y="632604"/>
            <a:ext cx="50687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/>
              <a:t>KR / EN</a:t>
            </a:r>
            <a:endParaRPr lang="ko-KR" altLang="en-US" sz="700"/>
          </a:p>
        </p:txBody>
      </p:sp>
      <p:sp>
        <p:nvSpPr>
          <p:cNvPr id="20" name="타원형 설명선 19"/>
          <p:cNvSpPr/>
          <p:nvPr/>
        </p:nvSpPr>
        <p:spPr>
          <a:xfrm>
            <a:off x="7795971" y="510492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1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587" y="127965"/>
            <a:ext cx="24625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운영자 등록 화면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내 정보 화면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8540" y="488053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2238" y="913843"/>
            <a:ext cx="93647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| </a:t>
            </a:r>
            <a:r>
              <a:rPr lang="ko-KR" altLang="en-US" sz="7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운영자 등록 정보</a:t>
            </a:r>
            <a:endParaRPr lang="ko-KR" altLang="en-US" sz="7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546800" y="1113898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2241" y="1354561"/>
            <a:ext cx="582211" cy="2192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아이디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비밀번호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재입력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이름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소속회사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소속부서</a:t>
            </a:r>
            <a:endParaRPr lang="en-US" altLang="ko-K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전화번호</a:t>
            </a:r>
            <a:endParaRPr lang="en-US" altLang="ko-KR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303299" y="1399440"/>
            <a:ext cx="1098057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303299" y="1720620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303299" y="2377521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303299" y="2704311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303299" y="3023382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1303299" y="3341897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1165" y="1399440"/>
            <a:ext cx="21948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회사 </a:t>
            </a:r>
            <a:r>
              <a:rPr lang="en-US" altLang="ko-KR" sz="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메일 계정을 입력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최초 등록 후 변경불가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52525" y="1700079"/>
            <a:ext cx="17283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영문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숫자를 포함한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자리 이상 사용</a:t>
            </a:r>
            <a:r>
              <a:rPr lang="en-US" altLang="ko-KR" sz="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52525" y="2363440"/>
            <a:ext cx="6303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실명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63772" y="2693917"/>
            <a:ext cx="12330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소속한 회사 이름을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352525" y="3004359"/>
            <a:ext cx="1534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소속한 회사의 부서 이름을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2525" y="3321356"/>
            <a:ext cx="7200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7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숫자만 입력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150657" y="4275353"/>
            <a:ext cx="975718" cy="17951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</a:rPr>
              <a:t>확인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1303299" y="2049779"/>
            <a:ext cx="2049226" cy="17951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o-KR" altLang="en-US" sz="7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39" name="직선 연결선 38"/>
          <p:cNvCxnSpPr/>
          <p:nvPr/>
        </p:nvCxnSpPr>
        <p:spPr>
          <a:xfrm>
            <a:off x="5531909" y="1302677"/>
            <a:ext cx="0" cy="241045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58958" y="1280479"/>
            <a:ext cx="1322798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00" dirty="0" smtClean="0"/>
              <a:t>■ 권한 승인 상태 </a:t>
            </a:r>
            <a:r>
              <a:rPr lang="en-US" altLang="ko-KR" sz="700" dirty="0" smtClean="0"/>
              <a:t>: %</a:t>
            </a:r>
            <a:r>
              <a:rPr lang="ko-KR" altLang="en-US" sz="700" smtClean="0"/>
              <a:t>완료</a:t>
            </a:r>
            <a:r>
              <a:rPr lang="en-US" altLang="ko-KR" sz="700" dirty="0" smtClean="0"/>
              <a:t>%</a:t>
            </a:r>
            <a:endParaRPr lang="en-US" altLang="ko-KR" sz="700" dirty="0"/>
          </a:p>
          <a:p>
            <a:pPr>
              <a:lnSpc>
                <a:spcPct val="150000"/>
              </a:lnSpc>
            </a:pPr>
            <a:r>
              <a:rPr lang="ko-KR" altLang="en-US" sz="700" dirty="0" smtClean="0"/>
              <a:t>■ </a:t>
            </a:r>
            <a:r>
              <a:rPr lang="ko-KR" altLang="en-US" sz="700" dirty="0" err="1" smtClean="0"/>
              <a:t>운영툴</a:t>
            </a:r>
            <a:r>
              <a:rPr lang="ko-KR" altLang="en-US" sz="700" dirty="0" smtClean="0"/>
              <a:t> 메뉴 사용 권한</a:t>
            </a:r>
            <a:endParaRPr lang="en-US" altLang="ko-KR" sz="700" dirty="0" smtClean="0"/>
          </a:p>
          <a:p>
            <a:pPr>
              <a:lnSpc>
                <a:spcPct val="150000"/>
              </a:lnSpc>
            </a:pPr>
            <a:endParaRPr lang="ko-KR" altLang="en-US" sz="700" dirty="0"/>
          </a:p>
        </p:txBody>
      </p:sp>
      <p:cxnSp>
        <p:nvCxnSpPr>
          <p:cNvPr id="42" name="직선 연결선 41"/>
          <p:cNvCxnSpPr/>
          <p:nvPr/>
        </p:nvCxnSpPr>
        <p:spPr>
          <a:xfrm>
            <a:off x="513155" y="4059987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표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316629"/>
              </p:ext>
            </p:extLst>
          </p:nvPr>
        </p:nvGraphicFramePr>
        <p:xfrm>
          <a:off x="8967216" y="389575"/>
          <a:ext cx="312754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운영툴 사용을 위한 최초 등록시 보여지는 페이지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※ ‘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내 정보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 </a:t>
                      </a:r>
                      <a:r>
                        <a:rPr kumimoji="1" lang="ko-KR" altLang="en-US" sz="600" b="1" kern="0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링크를 통해 보여지는 페이지 입니다</a:t>
                      </a:r>
                      <a:r>
                        <a:rPr kumimoji="1" lang="en-US" altLang="ko-KR" sz="600" b="1" kern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.</a:t>
                      </a: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A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필수 등록 정보 항목 및 요건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아이디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회사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메일 계정을 입력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최초 등록 후 변경불가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비밀번호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영문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+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숫자를 포함한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자리 이상 사용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이름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실명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소속회사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소속한 회사 이름을 입력 </a:t>
                      </a:r>
                      <a:r>
                        <a:rPr lang="en-US" altLang="ko-KR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ex)</a:t>
                      </a:r>
                      <a:r>
                        <a:rPr lang="ko-KR" altLang="en-US" sz="6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중원게임즈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소속부서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소속한 회사의 부서 이름을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전화번호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숫자만 입력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권한 승인 상태 정보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승인 상태에 따라 아래와 같이 정보가 표기 됩니다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대기 중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운영자 등록 후 권한 승인을 받기 전까지의 대기 상태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완료 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권한 승인이 완료된 상태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6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부여된 운영자 그룹 정보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상위 관리자로 부터 부여 받은 메뉴 별 권한 정보가 노출 됩니다</a:t>
                      </a:r>
                      <a:r>
                        <a:rPr lang="en-US" altLang="ko-KR" sz="600" b="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.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&lt;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확인 버튼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&gt;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ko-KR" altLang="en-US" sz="600" b="0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운영툴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 메인 페이지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다음 장 참고</a:t>
                      </a:r>
                      <a:r>
                        <a:rPr lang="en-US" altLang="ko-KR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)</a:t>
                      </a:r>
                      <a:r>
                        <a:rPr lang="ko-KR" alt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  <a:sym typeface="Wingdings" panose="05000000000000000000" pitchFamily="2" charset="2"/>
                        </a:rPr>
                        <a:t>로 이동</a:t>
                      </a: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■ 예외처리 리스트 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(alert </a:t>
                      </a:r>
                      <a:r>
                        <a:rPr lang="ko-KR" alt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처리</a:t>
                      </a:r>
                      <a:r>
                        <a:rPr lang="en-US" altLang="ko-KR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1.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유효 </a:t>
                      </a: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e</a:t>
                      </a:r>
                      <a:r>
                        <a:rPr lang="ko-KR" altLang="en-US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메일 외 메일 주소 입력 시 예외 처리</a:t>
                      </a:r>
                      <a:endParaRPr lang="en-US" altLang="ko-KR" sz="6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@donutplay.net , @J1games.com, @joongwongames.com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  외에 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E-</a:t>
                      </a:r>
                      <a:r>
                        <a:rPr lang="ko-KR" altLang="en-US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메일은 사용 불가 합니다</a:t>
                      </a:r>
                      <a:r>
                        <a:rPr lang="en-US" altLang="ko-KR" sz="6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영문만 또는 숫자만 입력 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&amp; 8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자리 이하 입력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등록 규칙을 다시 확인해 주세요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”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전화번호 입력란에 기호 삽입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숫자만 입력해 주세요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＂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4.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빈 입력상자가 있는 상태에서 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확인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‘ 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버튼 클릭 시</a:t>
                      </a:r>
                      <a:endParaRPr lang="en-US" altLang="ko-KR" sz="600" b="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 “</a:t>
                      </a:r>
                      <a:r>
                        <a:rPr lang="ko-KR" alt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누락된 입력 정보가 있습니다</a:t>
                      </a:r>
                      <a:r>
                        <a:rPr lang="en-US" altLang="ko-KR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e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.”</a:t>
                      </a:r>
                      <a:endParaRPr lang="ko-KR" altLang="en-US" sz="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" name="타원형 설명선 37"/>
          <p:cNvSpPr/>
          <p:nvPr/>
        </p:nvSpPr>
        <p:spPr>
          <a:xfrm>
            <a:off x="5959912" y="1182829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타원형 설명선 40"/>
          <p:cNvSpPr/>
          <p:nvPr/>
        </p:nvSpPr>
        <p:spPr>
          <a:xfrm>
            <a:off x="5526413" y="1429447"/>
            <a:ext cx="172247" cy="164706"/>
          </a:xfrm>
          <a:prstGeom prst="wedgeEllipseCallout">
            <a:avLst>
              <a:gd name="adj1" fmla="val 68194"/>
              <a:gd name="adj2" fmla="val 4181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오른쪽 중괄호 3"/>
          <p:cNvSpPr/>
          <p:nvPr/>
        </p:nvSpPr>
        <p:spPr>
          <a:xfrm flipH="1">
            <a:off x="568944" y="1449039"/>
            <a:ext cx="75766" cy="1987059"/>
          </a:xfrm>
          <a:prstGeom prst="rightBrace">
            <a:avLst>
              <a:gd name="adj1" fmla="val 8333"/>
              <a:gd name="adj2" fmla="val 54348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타원 42"/>
          <p:cNvSpPr/>
          <p:nvPr/>
        </p:nvSpPr>
        <p:spPr>
          <a:xfrm>
            <a:off x="367850" y="2443294"/>
            <a:ext cx="172247" cy="16470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>
                <a:solidFill>
                  <a:schemeClr val="bg2">
                    <a:lumMod val="25000"/>
                  </a:schemeClr>
                </a:solidFill>
              </a:rPr>
              <a:t>A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타원형 설명선 45"/>
          <p:cNvSpPr/>
          <p:nvPr/>
        </p:nvSpPr>
        <p:spPr>
          <a:xfrm>
            <a:off x="4007737" y="4147540"/>
            <a:ext cx="172247" cy="164706"/>
          </a:xfrm>
          <a:prstGeom prst="wedgeEllipseCallout">
            <a:avLst>
              <a:gd name="adj1" fmla="val 55005"/>
              <a:gd name="adj2" fmla="val 6250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00" b="1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endParaRPr lang="ko-KR" altLang="en-US" sz="5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슬라이드 번호 개체 틀 1"/>
          <p:cNvSpPr>
            <a:spLocks noGrp="1"/>
          </p:cNvSpPr>
          <p:nvPr>
            <p:ph type="sldNum" sz="quarter" idx="4"/>
          </p:nvPr>
        </p:nvSpPr>
        <p:spPr>
          <a:xfrm>
            <a:off x="11147858" y="6542913"/>
            <a:ext cx="677562" cy="171927"/>
          </a:xfrm>
        </p:spPr>
        <p:txBody>
          <a:bodyPr/>
          <a:lstStyle/>
          <a:p>
            <a:fld id="{4BE1B358-17BB-4343-ADF4-BF6AA29710C4}" type="slidenum">
              <a:rPr lang="ko-KR" altLang="en-US" smtClean="0"/>
              <a:pPr/>
              <a:t>7</a:t>
            </a:fld>
            <a:endParaRPr lang="ko-KR" altLang="en-US"/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/>
          </p:nvPr>
        </p:nvGraphicFramePr>
        <p:xfrm>
          <a:off x="5745789" y="1675436"/>
          <a:ext cx="2438406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941"/>
                <a:gridCol w="510493"/>
                <a:gridCol w="521713"/>
                <a:gridCol w="448259"/>
              </a:tblGrid>
              <a:tr h="1632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err="1" smtClean="0">
                          <a:solidFill>
                            <a:schemeClr val="tx1"/>
                          </a:solidFill>
                        </a:rPr>
                        <a:t>메뉴명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노출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읽기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600" b="1" dirty="0" smtClean="0">
                          <a:solidFill>
                            <a:schemeClr val="tx1"/>
                          </a:solidFill>
                        </a:rPr>
                        <a:t>쓰기</a:t>
                      </a:r>
                      <a:endParaRPr lang="ko-KR" alt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정보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회원 제재 관리</a:t>
                      </a:r>
                      <a:endParaRPr lang="ko-KR" altLang="en-US" sz="6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공지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일괄 지급</a:t>
                      </a: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600" u="none" smtClean="0">
                          <a:solidFill>
                            <a:schemeClr val="tx1"/>
                          </a:solidFill>
                        </a:rPr>
                        <a:t>삭제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이벤트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계정 교환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아이템 코드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선수카드</a:t>
                      </a:r>
                      <a:r>
                        <a:rPr lang="ko-KR" altLang="en-US" sz="600" u="none" baseline="0" dirty="0" smtClean="0">
                          <a:solidFill>
                            <a:schemeClr val="tx1"/>
                          </a:solidFill>
                        </a:rPr>
                        <a:t> 관리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점검 상태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3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600" u="none" dirty="0" smtClean="0">
                          <a:solidFill>
                            <a:schemeClr val="tx1"/>
                          </a:solidFill>
                        </a:rPr>
                        <a:t>운영자 관리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u="non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6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88516" y="3674951"/>
            <a:ext cx="22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노출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부여된 권한에 따라 메뉴가 노출</a:t>
            </a:r>
            <a:r>
              <a:rPr lang="en-US" altLang="ko-KR" sz="600" dirty="0" smtClean="0"/>
              <a:t>/</a:t>
            </a:r>
            <a:r>
              <a:rPr lang="ko-KR" altLang="en-US" sz="600" dirty="0" err="1" smtClean="0"/>
              <a:t>비노출</a:t>
            </a:r>
            <a:r>
              <a:rPr lang="ko-KR" altLang="en-US" sz="600" dirty="0" smtClean="0"/>
              <a:t> 처리 됩니다</a:t>
            </a:r>
            <a:r>
              <a:rPr lang="en-US" altLang="ko-KR" sz="600" dirty="0" smtClean="0"/>
              <a:t>.</a:t>
            </a:r>
          </a:p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읽기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해당 메뉴의 조회만 가능 합니다</a:t>
            </a:r>
            <a:r>
              <a:rPr lang="en-US" altLang="ko-KR" sz="600" dirty="0" smtClean="0"/>
              <a:t>.</a:t>
            </a:r>
          </a:p>
          <a:p>
            <a:r>
              <a:rPr lang="en-US" altLang="ko-KR" sz="600" dirty="0" smtClean="0"/>
              <a:t>*</a:t>
            </a:r>
            <a:r>
              <a:rPr lang="ko-KR" altLang="en-US" sz="600" dirty="0" smtClean="0"/>
              <a:t>쓰기 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해당 메뉴의 조회 및 처리가 가능 합니다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6" name="TextBox 5"/>
          <p:cNvSpPr txBox="1"/>
          <p:nvPr/>
        </p:nvSpPr>
        <p:spPr>
          <a:xfrm>
            <a:off x="2593322" y="1578954"/>
            <a:ext cx="22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332763" y="1412730"/>
            <a:ext cx="990600" cy="164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@donutplay.net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506" name="ComboBox1" r:id="rId2" imgW="933480" imgH="190440"/>
        </mc:Choice>
        <mc:Fallback>
          <p:control name="ComboBox1" r:id="rId2" imgW="933480" imgH="190440">
            <p:pic>
              <p:nvPicPr>
                <p:cNvPr id="3" name="ComboBox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445622" y="1400246"/>
                  <a:ext cx="938213" cy="186228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738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36587" y="510492"/>
            <a:ext cx="8482042" cy="5957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284159" y="606361"/>
            <a:ext cx="8349347" cy="209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 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로그인 사용자 이름 </a:t>
            </a:r>
            <a:r>
              <a:rPr lang="en-US" altLang="ko-KR" sz="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%</a:t>
            </a:r>
            <a:r>
              <a:rPr lang="ko-KR" altLang="en-US" sz="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님</a:t>
            </a:r>
            <a:endParaRPr lang="ko-KR" altLang="en-US" sz="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588141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로그아웃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6551666" y="642575"/>
            <a:ext cx="975718" cy="13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</a:rPr>
              <a:t>내 정보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6587" y="127965"/>
            <a:ext cx="32335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권한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미승인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상태 운영자의 접근 시 화면 상태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8967216" y="389575"/>
          <a:ext cx="3127545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1"/>
                <a:gridCol w="2844174"/>
              </a:tblGrid>
              <a:tr h="11689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600" b="1" baseline="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Description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800" b="1" baseline="0" dirty="0" smtClean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16892">
                <a:tc gridSpan="2"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endParaRPr kumimoji="1" lang="en-US" altLang="ko-KR" sz="600" b="1" kern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800" b="0" baseline="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8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  <a:sym typeface="Wingdings" panose="05000000000000000000" pitchFamily="2" charset="2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직사각형 17"/>
          <p:cNvSpPr/>
          <p:nvPr/>
        </p:nvSpPr>
        <p:spPr>
          <a:xfrm>
            <a:off x="390746" y="901560"/>
            <a:ext cx="8173113" cy="5396603"/>
          </a:xfrm>
          <a:prstGeom prst="rect">
            <a:avLst/>
          </a:prstGeom>
          <a:solidFill>
            <a:schemeClr val="bg1"/>
          </a:solidFill>
          <a:ln w="63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r>
              <a:rPr lang="ko-KR" altLang="ko-KR" b="1" dirty="0"/>
              <a:t>제재 상태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처리자 및 처리일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  <a:p>
            <a:pPr fontAlgn="ctr"/>
            <a:r>
              <a:rPr lang="ko-KR" altLang="ko-KR" b="1" dirty="0"/>
              <a:t>제재 및 해제 사유</a:t>
            </a:r>
            <a:endParaRPr lang="ko-KR" altLang="ko-KR" dirty="0"/>
          </a:p>
          <a:p>
            <a:pPr fontAlgn="ctr"/>
            <a:r>
              <a:rPr lang="en-US" altLang="ko-KR" dirty="0"/>
              <a:t>-</a:t>
            </a:r>
            <a:endParaRPr lang="ko-KR" altLang="ko-KR"/>
          </a:p>
        </p:txBody>
      </p:sp>
      <p:sp>
        <p:nvSpPr>
          <p:cNvPr id="40" name="TextBox 39"/>
          <p:cNvSpPr txBox="1"/>
          <p:nvPr/>
        </p:nvSpPr>
        <p:spPr>
          <a:xfrm>
            <a:off x="3678811" y="3282662"/>
            <a:ext cx="1861644" cy="23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안내 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 </a:t>
            </a:r>
            <a:r>
              <a:rPr lang="ko-KR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권한 승인 대기 상태 입니다</a:t>
            </a:r>
            <a:r>
              <a:rPr lang="en-US" altLang="ko-KR" sz="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ko-KR" alt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3198770" y="3585817"/>
            <a:ext cx="291149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01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1B358-17BB-4343-ADF4-BF6AA29710C4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4728384" y="2546785"/>
            <a:ext cx="2082622" cy="4001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2000" b="1" spc="300" dirty="0" smtClean="0">
                <a:solidFill>
                  <a:schemeClr val="tx2">
                    <a:lumMod val="75000"/>
                  </a:schemeClr>
                </a:solidFill>
              </a:rPr>
              <a:t>회원정보 관리</a:t>
            </a:r>
            <a:endParaRPr lang="ko-KR" altLang="en-US" sz="2000" b="1" spc="3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912947" y="3012469"/>
            <a:ext cx="77134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3206358" y="3060019"/>
            <a:ext cx="512672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기본정보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보유재화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보유스킬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우편함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err="1" smtClean="0">
                <a:solidFill>
                  <a:schemeClr val="tx2">
                    <a:lumMod val="75000"/>
                  </a:schemeClr>
                </a:solidFill>
              </a:rPr>
              <a:t>인벤토리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친구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조력자 </a:t>
            </a:r>
            <a:r>
              <a:rPr lang="en-US" altLang="ko-KR" sz="1100" b="1" dirty="0" smtClean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ko-KR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보석함</a:t>
            </a:r>
            <a:endParaRPr lang="ko-KR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52565" y="2881664"/>
            <a:ext cx="4603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v1.0</a:t>
            </a:r>
            <a:endParaRPr lang="ko-KR" altLang="en-US" sz="11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8602</Words>
  <Application>Microsoft Office PowerPoint</Application>
  <PresentationFormat>와이드스크린</PresentationFormat>
  <Paragraphs>3220</Paragraphs>
  <Slides>45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45</vt:i4>
      </vt:variant>
    </vt:vector>
  </HeadingPairs>
  <TitlesOfParts>
    <vt:vector size="51" baseType="lpstr">
      <vt:lpstr>HY견고딕</vt:lpstr>
      <vt:lpstr>맑은 고딕</vt:lpstr>
      <vt:lpstr>Arial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Joongwon</cp:lastModifiedBy>
  <cp:revision>490</cp:revision>
  <dcterms:created xsi:type="dcterms:W3CDTF">2016-05-24T03:30:03Z</dcterms:created>
  <dcterms:modified xsi:type="dcterms:W3CDTF">2016-07-18T09:01:59Z</dcterms:modified>
</cp:coreProperties>
</file>