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9" r:id="rId13"/>
    <p:sldId id="297" r:id="rId14"/>
    <p:sldId id="298" r:id="rId15"/>
    <p:sldId id="308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C0C"/>
    <a:srgbClr val="00FF00"/>
    <a:srgbClr val="141400"/>
    <a:srgbClr val="333300"/>
    <a:srgbClr val="FFF2CC"/>
    <a:srgbClr val="0D0D0D"/>
    <a:srgbClr val="7F7F7F"/>
    <a:srgbClr val="000000"/>
    <a:srgbClr val="CC990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00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7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69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44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49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99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82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33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4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14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18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29037-7E0E-44EA-ACD9-9FB08E098EB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6225-93BF-4B6C-9722-0FF46457B8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52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03" y="2128937"/>
            <a:ext cx="7754432" cy="35819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 err="1">
                <a:solidFill>
                  <a:schemeClr val="tx1"/>
                </a:solidFill>
              </a:rPr>
              <a:t>운영툴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 err="1">
                <a:solidFill>
                  <a:schemeClr val="tx1"/>
                </a:solidFill>
              </a:rPr>
              <a:t>운영툴</a:t>
            </a:r>
            <a:r>
              <a:rPr lang="ko-KR" altLang="en-US" sz="1100" dirty="0">
                <a:solidFill>
                  <a:schemeClr val="tx1"/>
                </a:solidFill>
              </a:rPr>
              <a:t> 메뉴의 이벤트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100" dirty="0" err="1">
                <a:solidFill>
                  <a:schemeClr val="tx1"/>
                </a:solidFill>
              </a:rPr>
              <a:t>인게임</a:t>
            </a:r>
            <a:r>
              <a:rPr lang="ko-KR" altLang="en-US" sz="1100" dirty="0">
                <a:solidFill>
                  <a:schemeClr val="tx1"/>
                </a:solidFill>
              </a:rPr>
              <a:t> 이벤트 태그 메뉴</a:t>
            </a:r>
            <a:r>
              <a:rPr lang="en-US" altLang="ko-KR" sz="11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173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85" y="1525401"/>
            <a:ext cx="9059539" cy="5058481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>
                <a:solidFill>
                  <a:schemeClr val="tx1"/>
                </a:solidFill>
              </a:rPr>
              <a:t>랜덤 옵션 변경 비용 할인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랜덤 옵션 변경 시 재료가 아닌 옵션 변경 비용에 대한 할인만 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단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동일한 이벤트로 기간에 대한 중복은 적용하지 않는다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r>
              <a:rPr lang="ko-KR" altLang="en-US" sz="1100" dirty="0">
                <a:solidFill>
                  <a:schemeClr val="tx1"/>
                </a:solidFill>
              </a:rPr>
              <a:t>예</a:t>
            </a:r>
            <a:r>
              <a:rPr lang="en-US" altLang="ko-KR" sz="1100" dirty="0">
                <a:solidFill>
                  <a:schemeClr val="tx1"/>
                </a:solidFill>
              </a:rPr>
              <a:t>) 11/11~11~30 </a:t>
            </a:r>
            <a:r>
              <a:rPr lang="ko-KR" altLang="en-US" sz="1100" dirty="0">
                <a:solidFill>
                  <a:schemeClr val="tx1"/>
                </a:solidFill>
              </a:rPr>
              <a:t>옵션 변경 비용 </a:t>
            </a:r>
            <a:r>
              <a:rPr lang="ko-KR" altLang="en-US" sz="1100" dirty="0">
                <a:solidFill>
                  <a:schemeClr val="tx1"/>
                </a:solidFill>
              </a:rPr>
              <a:t>할인 </a:t>
            </a:r>
            <a:r>
              <a:rPr lang="en-US" altLang="ko-KR" sz="1100" dirty="0">
                <a:solidFill>
                  <a:schemeClr val="tx1"/>
                </a:solidFill>
              </a:rPr>
              <a:t>50%,  11/25 ~ 12/25 </a:t>
            </a:r>
            <a:r>
              <a:rPr lang="ko-KR" altLang="en-US" sz="1100" dirty="0">
                <a:solidFill>
                  <a:schemeClr val="tx1"/>
                </a:solidFill>
              </a:rPr>
              <a:t>옵션 변경 비용 할인</a:t>
            </a:r>
            <a:r>
              <a:rPr lang="ko-KR" altLang="en-US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>
                <a:solidFill>
                  <a:schemeClr val="tx1"/>
                </a:solidFill>
              </a:rPr>
              <a:t>25% </a:t>
            </a:r>
            <a:r>
              <a:rPr lang="ko-KR" altLang="en-US" sz="1100" dirty="0">
                <a:solidFill>
                  <a:schemeClr val="tx1"/>
                </a:solidFill>
              </a:rPr>
              <a:t>는 불가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소수점 이하는 버림으로 처리하고 양수 값 형태로 결과를 호출</a:t>
            </a:r>
            <a:r>
              <a:rPr lang="en-US" altLang="ko-KR" sz="1100" dirty="0">
                <a:solidFill>
                  <a:schemeClr val="tx1"/>
                </a:solidFill>
              </a:rPr>
              <a:t>/</a:t>
            </a:r>
            <a:r>
              <a:rPr lang="ko-KR" altLang="en-US" sz="1100" dirty="0">
                <a:solidFill>
                  <a:schemeClr val="tx1"/>
                </a:solidFill>
              </a:rPr>
              <a:t>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8114097" y="4909158"/>
            <a:ext cx="1289293" cy="277992"/>
            <a:chOff x="2538481" y="5215120"/>
            <a:chExt cx="1289293" cy="277992"/>
          </a:xfrm>
        </p:grpSpPr>
        <p:sp>
          <p:nvSpPr>
            <p:cNvPr id="29" name="직사각형 28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45336" y="5215120"/>
              <a:ext cx="7824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50%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8138154" y="5110470"/>
            <a:ext cx="1265236" cy="276999"/>
            <a:chOff x="2562538" y="5182552"/>
            <a:chExt cx="1265236" cy="276999"/>
          </a:xfrm>
        </p:grpSpPr>
        <p:sp>
          <p:nvSpPr>
            <p:cNvPr id="33" name="직사각형 32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10429" y="5182552"/>
              <a:ext cx="7824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625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5" name="직선 연결선 34"/>
          <p:cNvCxnSpPr/>
          <p:nvPr/>
        </p:nvCxnSpPr>
        <p:spPr>
          <a:xfrm flipV="1">
            <a:off x="7657289" y="5409398"/>
            <a:ext cx="456808" cy="1153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2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2" y="1568765"/>
            <a:ext cx="9097645" cy="5068007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>
                <a:solidFill>
                  <a:schemeClr val="tx1"/>
                </a:solidFill>
              </a:rPr>
              <a:t>요일 던전 입장 회수 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요일에 관계 없이 기간에 대한 입장 회수 제한에 대한 추가 회수만 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단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동일한 이벤트로 기간에 대한 중복은 적용하지 않는다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r>
              <a:rPr lang="ko-KR" altLang="en-US" sz="1100" dirty="0">
                <a:solidFill>
                  <a:schemeClr val="tx1"/>
                </a:solidFill>
              </a:rPr>
              <a:t>예</a:t>
            </a:r>
            <a:r>
              <a:rPr lang="en-US" altLang="ko-KR" sz="1100" dirty="0">
                <a:solidFill>
                  <a:schemeClr val="tx1"/>
                </a:solidFill>
              </a:rPr>
              <a:t>) 11/11~11~30 </a:t>
            </a:r>
            <a:r>
              <a:rPr lang="ko-KR" altLang="en-US" sz="1100" dirty="0">
                <a:solidFill>
                  <a:schemeClr val="tx1"/>
                </a:solidFill>
              </a:rPr>
              <a:t>요일 던전 입장 회수 </a:t>
            </a:r>
            <a:r>
              <a:rPr lang="en-US" altLang="ko-KR" sz="1100" dirty="0">
                <a:solidFill>
                  <a:schemeClr val="tx1"/>
                </a:solidFill>
              </a:rPr>
              <a:t>1</a:t>
            </a:r>
            <a:r>
              <a:rPr lang="en-US" altLang="ko-KR" sz="1100" dirty="0">
                <a:solidFill>
                  <a:schemeClr val="tx1"/>
                </a:solidFill>
              </a:rPr>
              <a:t>,  11/25 ~ 12/25 </a:t>
            </a:r>
            <a:r>
              <a:rPr lang="ko-KR" altLang="en-US" sz="1100" dirty="0">
                <a:solidFill>
                  <a:schemeClr val="tx1"/>
                </a:solidFill>
              </a:rPr>
              <a:t>요일 던전 입장 회수 </a:t>
            </a:r>
            <a:r>
              <a:rPr lang="en-US" altLang="ko-KR" sz="1100" dirty="0">
                <a:solidFill>
                  <a:schemeClr val="tx1"/>
                </a:solidFill>
              </a:rPr>
              <a:t>2 </a:t>
            </a:r>
            <a:r>
              <a:rPr lang="ko-KR" altLang="en-US" sz="1100" dirty="0">
                <a:solidFill>
                  <a:schemeClr val="tx1"/>
                </a:solidFill>
              </a:rPr>
              <a:t>는 불가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이벤트 설정 시 해당 이벤트 값은 입장 회수의 정수 값 형태로 입력되어 호출 및 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792226" y="4644949"/>
            <a:ext cx="1289293" cy="277992"/>
            <a:chOff x="423044" y="3856322"/>
            <a:chExt cx="1289293" cy="277992"/>
          </a:xfrm>
        </p:grpSpPr>
        <p:sp>
          <p:nvSpPr>
            <p:cNvPr id="11" name="직사각형 10"/>
            <p:cNvSpPr/>
            <p:nvPr/>
          </p:nvSpPr>
          <p:spPr>
            <a:xfrm>
              <a:off x="447101" y="3865016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044" y="3856322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899" y="3856322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6274934" y="4969097"/>
            <a:ext cx="323878" cy="2692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83446" y="4903691"/>
            <a:ext cx="50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04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91" y="1588014"/>
            <a:ext cx="9107171" cy="506800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>
                <a:solidFill>
                  <a:schemeClr val="tx1"/>
                </a:solidFill>
              </a:rPr>
              <a:t>경험치 </a:t>
            </a:r>
            <a:r>
              <a:rPr lang="en-US" altLang="ko-KR" sz="1100" dirty="0">
                <a:solidFill>
                  <a:schemeClr val="tx1"/>
                </a:solidFill>
              </a:rPr>
              <a:t>&amp; </a:t>
            </a:r>
            <a:r>
              <a:rPr lang="ko-KR" altLang="en-US" sz="1100" dirty="0">
                <a:solidFill>
                  <a:schemeClr val="tx1"/>
                </a:solidFill>
              </a:rPr>
              <a:t>골드 </a:t>
            </a:r>
            <a:r>
              <a:rPr lang="ko-KR" altLang="en-US" sz="1100" dirty="0" err="1">
                <a:solidFill>
                  <a:schemeClr val="tx1"/>
                </a:solidFill>
              </a:rPr>
              <a:t>획득량</a:t>
            </a:r>
            <a:r>
              <a:rPr lang="ko-KR" altLang="en-US" sz="1100" dirty="0">
                <a:solidFill>
                  <a:schemeClr val="tx1"/>
                </a:solidFill>
              </a:rPr>
              <a:t> 증가  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던전 모드 별 각 최종 준비단계에 경험치 및 골드로 보상되는 모드에 대해서만 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단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동일한 이벤트로 기간에 대한 중복은 적용하지 않는다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r>
              <a:rPr lang="ko-KR" altLang="en-US" sz="1100" dirty="0">
                <a:solidFill>
                  <a:schemeClr val="tx1"/>
                </a:solidFill>
              </a:rPr>
              <a:t>예</a:t>
            </a:r>
            <a:r>
              <a:rPr lang="en-US" altLang="ko-KR" sz="1100" dirty="0">
                <a:solidFill>
                  <a:schemeClr val="tx1"/>
                </a:solidFill>
              </a:rPr>
              <a:t>) 11/11~11~30 </a:t>
            </a:r>
            <a:r>
              <a:rPr lang="ko-KR" altLang="en-US" sz="1100" dirty="0">
                <a:solidFill>
                  <a:schemeClr val="tx1"/>
                </a:solidFill>
              </a:rPr>
              <a:t>경험치 </a:t>
            </a:r>
            <a:r>
              <a:rPr lang="ko-KR" altLang="en-US" sz="1100" dirty="0" err="1">
                <a:solidFill>
                  <a:schemeClr val="tx1"/>
                </a:solidFill>
              </a:rPr>
              <a:t>획득량</a:t>
            </a:r>
            <a:r>
              <a:rPr lang="ko-KR" altLang="en-US" sz="1100" dirty="0">
                <a:solidFill>
                  <a:schemeClr val="tx1"/>
                </a:solidFill>
              </a:rPr>
              <a:t> 증가</a:t>
            </a:r>
            <a:r>
              <a:rPr lang="ko-KR" altLang="en-US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>
                <a:solidFill>
                  <a:schemeClr val="tx1"/>
                </a:solidFill>
              </a:rPr>
              <a:t>200%</a:t>
            </a:r>
            <a:r>
              <a:rPr lang="en-US" altLang="ko-KR" sz="1100" dirty="0">
                <a:solidFill>
                  <a:schemeClr val="tx1"/>
                </a:solidFill>
              </a:rPr>
              <a:t>,  11/25 ~ 12/25 </a:t>
            </a:r>
            <a:r>
              <a:rPr lang="ko-KR" altLang="en-US" sz="1100" dirty="0">
                <a:solidFill>
                  <a:schemeClr val="tx1"/>
                </a:solidFill>
              </a:rPr>
              <a:t>경험치 </a:t>
            </a:r>
            <a:r>
              <a:rPr lang="ko-KR" altLang="en-US" sz="1100" dirty="0" err="1">
                <a:solidFill>
                  <a:schemeClr val="tx1"/>
                </a:solidFill>
              </a:rPr>
              <a:t>획득량</a:t>
            </a:r>
            <a:r>
              <a:rPr lang="ko-KR" altLang="en-US" sz="1100" dirty="0">
                <a:solidFill>
                  <a:schemeClr val="tx1"/>
                </a:solidFill>
              </a:rPr>
              <a:t> 증가 </a:t>
            </a:r>
            <a:r>
              <a:rPr lang="en-US" altLang="ko-KR" sz="1100" dirty="0">
                <a:solidFill>
                  <a:schemeClr val="tx1"/>
                </a:solidFill>
              </a:rPr>
              <a:t>150% </a:t>
            </a:r>
            <a:r>
              <a:rPr lang="ko-KR" altLang="en-US" sz="1100" dirty="0">
                <a:solidFill>
                  <a:schemeClr val="tx1"/>
                </a:solidFill>
              </a:rPr>
              <a:t>는 불가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이벤트 설정 시 해당 이벤트 값은 골드 또는 경험치의 </a:t>
            </a:r>
            <a:r>
              <a:rPr lang="en-US" altLang="ko-KR" sz="1100" dirty="0">
                <a:solidFill>
                  <a:schemeClr val="tx1"/>
                </a:solidFill>
              </a:rPr>
              <a:t>% </a:t>
            </a:r>
            <a:r>
              <a:rPr lang="ko-KR" altLang="en-US" sz="1100" dirty="0">
                <a:solidFill>
                  <a:schemeClr val="tx1"/>
                </a:solidFill>
              </a:rPr>
              <a:t>형태로 입력되어 호출 및 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해당 던전에 대한 경험치와 골드 증가 아이템을 사용하면 해당 경험치 보너스 이벤트는  </a:t>
            </a:r>
            <a:r>
              <a:rPr lang="en-US" altLang="ko-KR" sz="1100" dirty="0">
                <a:solidFill>
                  <a:schemeClr val="tx1"/>
                </a:solidFill>
              </a:rPr>
              <a:t>“ + “ </a:t>
            </a:r>
            <a:r>
              <a:rPr lang="ko-KR" altLang="en-US" sz="1100" dirty="0">
                <a:solidFill>
                  <a:schemeClr val="tx1"/>
                </a:solidFill>
              </a:rPr>
              <a:t>더해진다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325369" y="5669280"/>
            <a:ext cx="1440163" cy="9867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23145" r="52690" b="3595"/>
          <a:stretch/>
        </p:blipFill>
        <p:spPr>
          <a:xfrm>
            <a:off x="4400558" y="5916021"/>
            <a:ext cx="644893" cy="66299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1" t="23145" r="29448" b="3595"/>
          <a:stretch/>
        </p:blipFill>
        <p:spPr>
          <a:xfrm>
            <a:off x="5043638" y="5916021"/>
            <a:ext cx="654518" cy="6629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461309" y="5665764"/>
            <a:ext cx="1164657" cy="259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rgbClr val="FF0000"/>
                </a:solidFill>
                <a:highlight>
                  <a:srgbClr val="FFFF00"/>
                </a:highlight>
              </a:rPr>
              <a:t>핫타임</a:t>
            </a:r>
            <a:r>
              <a:rPr lang="ko-KR" altLang="en-US" sz="1100" dirty="0">
                <a:solidFill>
                  <a:srgbClr val="FF0000"/>
                </a:solidFill>
                <a:highlight>
                  <a:srgbClr val="FFFF00"/>
                </a:highlight>
              </a:rPr>
              <a:t> 이벤트</a:t>
            </a:r>
          </a:p>
        </p:txBody>
      </p:sp>
    </p:spTree>
    <p:extLst>
      <p:ext uri="{BB962C8B-B14F-4D97-AF65-F5344CB8AC3E}">
        <p14:creationId xmlns:p14="http://schemas.microsoft.com/office/powerpoint/2010/main" val="136725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03" y="2262305"/>
            <a:ext cx="7973538" cy="331516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 err="1">
                <a:solidFill>
                  <a:schemeClr val="tx1"/>
                </a:solidFill>
              </a:rPr>
              <a:t>운영툴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 err="1">
                <a:solidFill>
                  <a:schemeClr val="tx1"/>
                </a:solidFill>
              </a:rPr>
              <a:t>운영툴</a:t>
            </a:r>
            <a:r>
              <a:rPr lang="ko-KR" altLang="en-US" sz="1100" dirty="0">
                <a:solidFill>
                  <a:schemeClr val="tx1"/>
                </a:solidFill>
              </a:rPr>
              <a:t> 메뉴의 이벤트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100" dirty="0">
                <a:solidFill>
                  <a:schemeClr val="tx1"/>
                </a:solidFill>
              </a:rPr>
              <a:t>접속 보상 이벤트 태그 메뉴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6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9" y="1948689"/>
            <a:ext cx="5319560" cy="42116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63" y="1948689"/>
            <a:ext cx="5271960" cy="397931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 err="1">
                <a:solidFill>
                  <a:schemeClr val="tx1"/>
                </a:solidFill>
              </a:rPr>
              <a:t>운영툴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 err="1">
                <a:solidFill>
                  <a:schemeClr val="tx1"/>
                </a:solidFill>
              </a:rPr>
              <a:t>운영툴</a:t>
            </a:r>
            <a:r>
              <a:rPr lang="ko-KR" altLang="en-US" sz="1100" dirty="0">
                <a:solidFill>
                  <a:schemeClr val="tx1"/>
                </a:solidFill>
              </a:rPr>
              <a:t> 메뉴의 이벤트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100" dirty="0">
                <a:solidFill>
                  <a:schemeClr val="tx1"/>
                </a:solidFill>
              </a:rPr>
              <a:t>접속 보상 이벤트 태그 메뉴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>
                <a:solidFill>
                  <a:schemeClr val="tx1"/>
                </a:solidFill>
              </a:rPr>
              <a:t>생성 버튼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4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>
                <a:solidFill>
                  <a:schemeClr val="tx1"/>
                </a:solidFill>
              </a:rPr>
              <a:t>마을 메인 화면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>
                <a:solidFill>
                  <a:schemeClr val="tx1"/>
                </a:solidFill>
              </a:rPr>
              <a:t>이벤트 메시지 스트링 처리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17" y="1487554"/>
            <a:ext cx="9134475" cy="5114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1996" y="1953929"/>
            <a:ext cx="4014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접속 보상 이벤트 아이템이 우편함에 지급되었습니다</a:t>
            </a:r>
            <a:r>
              <a:rPr lang="en-US" altLang="ko-KR" sz="1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ko-KR" altLang="en-US" sz="1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157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84" y="3073713"/>
            <a:ext cx="4953876" cy="211578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6" y="3073713"/>
            <a:ext cx="4973054" cy="209661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 err="1">
                <a:solidFill>
                  <a:schemeClr val="tx1"/>
                </a:solidFill>
              </a:rPr>
              <a:t>운영툴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 err="1">
                <a:solidFill>
                  <a:schemeClr val="tx1"/>
                </a:solidFill>
              </a:rPr>
              <a:t>운영툴</a:t>
            </a:r>
            <a:r>
              <a:rPr lang="ko-KR" altLang="en-US" sz="1100" dirty="0">
                <a:solidFill>
                  <a:schemeClr val="tx1"/>
                </a:solidFill>
              </a:rPr>
              <a:t> 메뉴의 이벤트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100" dirty="0" err="1">
                <a:solidFill>
                  <a:schemeClr val="tx1"/>
                </a:solidFill>
              </a:rPr>
              <a:t>인게임</a:t>
            </a:r>
            <a:r>
              <a:rPr lang="ko-KR" altLang="en-US" sz="1100" dirty="0">
                <a:solidFill>
                  <a:schemeClr val="tx1"/>
                </a:solidFill>
              </a:rPr>
              <a:t> 이벤트 태그 메뉴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>
                <a:solidFill>
                  <a:schemeClr val="tx1"/>
                </a:solidFill>
              </a:rPr>
              <a:t>생성 버튼</a:t>
            </a:r>
            <a:r>
              <a:rPr lang="en-US" altLang="ko-KR" sz="11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26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>
                <a:solidFill>
                  <a:schemeClr val="tx1"/>
                </a:solidFill>
              </a:rPr>
              <a:t>골드 구매 시 추가 지급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기존 상품에 보너스가 자체적으로 지급이 있는 경우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원래 지급 개수에 대한 이벤트 추가지급 </a:t>
            </a:r>
            <a:r>
              <a:rPr lang="en-US" altLang="ko-KR" sz="1100" dirty="0">
                <a:solidFill>
                  <a:schemeClr val="tx1"/>
                </a:solidFill>
              </a:rPr>
              <a:t>%</a:t>
            </a:r>
            <a:r>
              <a:rPr lang="ko-KR" altLang="en-US" sz="1100" dirty="0">
                <a:solidFill>
                  <a:schemeClr val="tx1"/>
                </a:solidFill>
              </a:rPr>
              <a:t>를 적용하고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보너스는 영향을 주지 않는다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추가 지급과 동시에 금액 할인은 적용할 수 있다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단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동일한 이벤트로 기간에 대한 중복은 적용하지 않는다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r>
              <a:rPr lang="ko-KR" altLang="en-US" sz="1100" dirty="0">
                <a:solidFill>
                  <a:schemeClr val="tx1"/>
                </a:solidFill>
              </a:rPr>
              <a:t>예</a:t>
            </a:r>
            <a:r>
              <a:rPr lang="en-US" altLang="ko-KR" sz="1100" dirty="0">
                <a:solidFill>
                  <a:schemeClr val="tx1"/>
                </a:solidFill>
              </a:rPr>
              <a:t>) 11/11~11~30 </a:t>
            </a:r>
            <a:r>
              <a:rPr lang="ko-KR" altLang="en-US" sz="1100" dirty="0">
                <a:solidFill>
                  <a:schemeClr val="tx1"/>
                </a:solidFill>
              </a:rPr>
              <a:t>골드 구매 시 추가 지급 </a:t>
            </a:r>
            <a:r>
              <a:rPr lang="en-US" altLang="ko-KR" sz="1100" dirty="0">
                <a:solidFill>
                  <a:schemeClr val="tx1"/>
                </a:solidFill>
              </a:rPr>
              <a:t>50%,  11/25 ~ 12/25 </a:t>
            </a:r>
            <a:r>
              <a:rPr lang="ko-KR" altLang="en-US" sz="1100" dirty="0">
                <a:solidFill>
                  <a:schemeClr val="tx1"/>
                </a:solidFill>
              </a:rPr>
              <a:t>골드 구매 시 추가 지급 </a:t>
            </a:r>
            <a:r>
              <a:rPr lang="en-US" altLang="ko-KR" sz="1100" dirty="0">
                <a:solidFill>
                  <a:schemeClr val="tx1"/>
                </a:solidFill>
              </a:rPr>
              <a:t>25% </a:t>
            </a:r>
            <a:r>
              <a:rPr lang="ko-KR" altLang="en-US" sz="1100" dirty="0">
                <a:solidFill>
                  <a:schemeClr val="tx1"/>
                </a:solidFill>
              </a:rPr>
              <a:t>는 불가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소수 점 이하는 올림 처리하고 </a:t>
            </a:r>
            <a:r>
              <a:rPr lang="ko-KR" altLang="en-US" sz="1100" dirty="0">
                <a:solidFill>
                  <a:schemeClr val="tx1"/>
                </a:solidFill>
              </a:rPr>
              <a:t>양수 값 형태로 결과를 호출</a:t>
            </a:r>
            <a:r>
              <a:rPr lang="en-US" altLang="ko-KR" sz="1100" dirty="0">
                <a:solidFill>
                  <a:schemeClr val="tx1"/>
                </a:solidFill>
              </a:rPr>
              <a:t>/</a:t>
            </a:r>
            <a:r>
              <a:rPr lang="ko-KR" altLang="en-US" sz="1100" dirty="0">
                <a:solidFill>
                  <a:schemeClr val="tx1"/>
                </a:solidFill>
              </a:rPr>
              <a:t>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2" y="1482535"/>
            <a:ext cx="9097645" cy="5077534"/>
          </a:xfrm>
          <a:prstGeom prst="rect">
            <a:avLst/>
          </a:prstGeom>
        </p:spPr>
      </p:pic>
      <p:grpSp>
        <p:nvGrpSpPr>
          <p:cNvPr id="69" name="그룹 68"/>
          <p:cNvGrpSpPr/>
          <p:nvPr/>
        </p:nvGrpSpPr>
        <p:grpSpPr>
          <a:xfrm>
            <a:off x="2392913" y="4519448"/>
            <a:ext cx="1427439" cy="307777"/>
            <a:chOff x="2046403" y="4273384"/>
            <a:chExt cx="1427439" cy="307777"/>
          </a:xfrm>
        </p:grpSpPr>
        <p:sp>
          <p:nvSpPr>
            <p:cNvPr id="70" name="직사각형 69"/>
            <p:cNvSpPr/>
            <p:nvPr/>
          </p:nvSpPr>
          <p:spPr>
            <a:xfrm>
              <a:off x="2073038" y="4283009"/>
              <a:ext cx="1400804" cy="29815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46403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46806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+50%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4665016" y="4519448"/>
            <a:ext cx="1427439" cy="307777"/>
            <a:chOff x="2046403" y="4273384"/>
            <a:chExt cx="1427439" cy="307777"/>
          </a:xfrm>
        </p:grpSpPr>
        <p:sp>
          <p:nvSpPr>
            <p:cNvPr id="74" name="직사각형 73"/>
            <p:cNvSpPr/>
            <p:nvPr/>
          </p:nvSpPr>
          <p:spPr>
            <a:xfrm>
              <a:off x="2073038" y="4283009"/>
              <a:ext cx="1400804" cy="29815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46403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46806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+50%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904637" y="4519448"/>
            <a:ext cx="1427439" cy="307777"/>
            <a:chOff x="2046403" y="4273384"/>
            <a:chExt cx="1427439" cy="307777"/>
          </a:xfrm>
        </p:grpSpPr>
        <p:sp>
          <p:nvSpPr>
            <p:cNvPr id="78" name="직사각형 77"/>
            <p:cNvSpPr/>
            <p:nvPr/>
          </p:nvSpPr>
          <p:spPr>
            <a:xfrm>
              <a:off x="2073038" y="4283009"/>
              <a:ext cx="1400804" cy="29815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046403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746806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+50%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9073902" y="4519448"/>
            <a:ext cx="1427439" cy="307777"/>
            <a:chOff x="2046403" y="4273384"/>
            <a:chExt cx="1427439" cy="307777"/>
          </a:xfrm>
        </p:grpSpPr>
        <p:sp>
          <p:nvSpPr>
            <p:cNvPr id="82" name="직사각형 81"/>
            <p:cNvSpPr/>
            <p:nvPr/>
          </p:nvSpPr>
          <p:spPr>
            <a:xfrm>
              <a:off x="2073038" y="4283009"/>
              <a:ext cx="1400804" cy="29815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46403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746806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+50%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766577" y="5152544"/>
            <a:ext cx="2068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45,000 Gold </a:t>
            </a:r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지급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136833" y="5136592"/>
            <a:ext cx="2068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100,000 Gold </a:t>
            </a:r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지급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367242" y="5146217"/>
            <a:ext cx="2068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210,000 Gold </a:t>
            </a:r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지급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53357" y="5160811"/>
            <a:ext cx="2068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600,000 Gold </a:t>
            </a:r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지급</a:t>
            </a:r>
          </a:p>
        </p:txBody>
      </p:sp>
      <p:sp>
        <p:nvSpPr>
          <p:cNvPr id="11" name="순서도: 천공 테이프 10"/>
          <p:cNvSpPr/>
          <p:nvPr/>
        </p:nvSpPr>
        <p:spPr>
          <a:xfrm rot="18900000">
            <a:off x="1563582" y="2686921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cxnSp>
        <p:nvCxnSpPr>
          <p:cNvPr id="15" name="직선 연결선 14"/>
          <p:cNvCxnSpPr/>
          <p:nvPr/>
        </p:nvCxnSpPr>
        <p:spPr>
          <a:xfrm flipV="1">
            <a:off x="1973181" y="5062888"/>
            <a:ext cx="1559292" cy="9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 flipV="1">
            <a:off x="4248888" y="5062888"/>
            <a:ext cx="1559292" cy="9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 flipV="1">
            <a:off x="6488509" y="5053263"/>
            <a:ext cx="1559292" cy="9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 flipV="1">
            <a:off x="8728130" y="5053263"/>
            <a:ext cx="1559292" cy="9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순서도: 천공 테이프 92"/>
          <p:cNvSpPr/>
          <p:nvPr/>
        </p:nvSpPr>
        <p:spPr>
          <a:xfrm rot="18900000">
            <a:off x="3920069" y="2686921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sp>
        <p:nvSpPr>
          <p:cNvPr id="94" name="순서도: 천공 테이프 93"/>
          <p:cNvSpPr/>
          <p:nvPr/>
        </p:nvSpPr>
        <p:spPr>
          <a:xfrm rot="18900000">
            <a:off x="6159688" y="2686920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sp>
        <p:nvSpPr>
          <p:cNvPr id="97" name="순서도: 천공 테이프 96"/>
          <p:cNvSpPr/>
          <p:nvPr/>
        </p:nvSpPr>
        <p:spPr>
          <a:xfrm rot="18900000">
            <a:off x="8391391" y="2686920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</p:spTree>
    <p:extLst>
      <p:ext uri="{BB962C8B-B14F-4D97-AF65-F5344CB8AC3E}">
        <p14:creationId xmlns:p14="http://schemas.microsoft.com/office/powerpoint/2010/main" val="318902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43" y="1462986"/>
            <a:ext cx="9126224" cy="508706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>
                <a:solidFill>
                  <a:schemeClr val="tx1"/>
                </a:solidFill>
              </a:rPr>
              <a:t>열쇠 구매 시 추가 지급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기존 상품에 보너스가 자체적으로 지급이 있는 경우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원래 지급 개수에 대한 이벤트 추가지급 </a:t>
            </a:r>
            <a:r>
              <a:rPr lang="en-US" altLang="ko-KR" sz="1100" dirty="0">
                <a:solidFill>
                  <a:schemeClr val="tx1"/>
                </a:solidFill>
              </a:rPr>
              <a:t>%</a:t>
            </a:r>
            <a:r>
              <a:rPr lang="ko-KR" altLang="en-US" sz="1100" dirty="0">
                <a:solidFill>
                  <a:schemeClr val="tx1"/>
                </a:solidFill>
              </a:rPr>
              <a:t>를 적용하고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보너스는 영향을 주지 않는다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추가 지급과 동시에 금액 할인은 적용할 수 있다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단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동일한 이벤트로 기간에 대한 중복은 적용하지 않는다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r>
              <a:rPr lang="ko-KR" altLang="en-US" sz="1100" dirty="0">
                <a:solidFill>
                  <a:schemeClr val="tx1"/>
                </a:solidFill>
              </a:rPr>
              <a:t>예</a:t>
            </a:r>
            <a:r>
              <a:rPr lang="en-US" altLang="ko-KR" sz="1100" dirty="0">
                <a:solidFill>
                  <a:schemeClr val="tx1"/>
                </a:solidFill>
              </a:rPr>
              <a:t>) 11/11~11~30 </a:t>
            </a:r>
            <a:r>
              <a:rPr lang="ko-KR" altLang="en-US" sz="1100" dirty="0">
                <a:solidFill>
                  <a:schemeClr val="tx1"/>
                </a:solidFill>
              </a:rPr>
              <a:t>열쇠 구매 시 추가 지급 </a:t>
            </a:r>
            <a:r>
              <a:rPr lang="en-US" altLang="ko-KR" sz="1100" dirty="0">
                <a:solidFill>
                  <a:schemeClr val="tx1"/>
                </a:solidFill>
              </a:rPr>
              <a:t>50%,  11/25 ~ 12/25 </a:t>
            </a:r>
            <a:r>
              <a:rPr lang="ko-KR" altLang="en-US" sz="1100" dirty="0">
                <a:solidFill>
                  <a:schemeClr val="tx1"/>
                </a:solidFill>
              </a:rPr>
              <a:t>열쇠 구매 시 추가 지급 </a:t>
            </a:r>
            <a:r>
              <a:rPr lang="en-US" altLang="ko-KR" sz="1100" dirty="0">
                <a:solidFill>
                  <a:schemeClr val="tx1"/>
                </a:solidFill>
              </a:rPr>
              <a:t>25% </a:t>
            </a:r>
            <a:r>
              <a:rPr lang="ko-KR" altLang="en-US" sz="1100" dirty="0">
                <a:solidFill>
                  <a:schemeClr val="tx1"/>
                </a:solidFill>
              </a:rPr>
              <a:t>는 불가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소수 점 이하는 올림 처리하고 양수 값 형태로 결과를 호출</a:t>
            </a:r>
            <a:r>
              <a:rPr lang="en-US" altLang="ko-KR" sz="1100" dirty="0">
                <a:solidFill>
                  <a:schemeClr val="tx1"/>
                </a:solidFill>
              </a:rPr>
              <a:t>/</a:t>
            </a:r>
            <a:r>
              <a:rPr lang="ko-KR" altLang="en-US" sz="1100" dirty="0">
                <a:solidFill>
                  <a:schemeClr val="tx1"/>
                </a:solidFill>
              </a:rPr>
              <a:t>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2392913" y="4519448"/>
            <a:ext cx="1427439" cy="307777"/>
            <a:chOff x="2046403" y="4273384"/>
            <a:chExt cx="1427439" cy="307777"/>
          </a:xfrm>
        </p:grpSpPr>
        <p:sp>
          <p:nvSpPr>
            <p:cNvPr id="36" name="직사각형 35"/>
            <p:cNvSpPr/>
            <p:nvPr/>
          </p:nvSpPr>
          <p:spPr>
            <a:xfrm>
              <a:off x="2073038" y="4283009"/>
              <a:ext cx="1400804" cy="29815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46403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6806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+50%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4665016" y="4519448"/>
            <a:ext cx="1427439" cy="307777"/>
            <a:chOff x="2046403" y="4273384"/>
            <a:chExt cx="1427439" cy="307777"/>
          </a:xfrm>
        </p:grpSpPr>
        <p:sp>
          <p:nvSpPr>
            <p:cNvPr id="52" name="직사각형 51"/>
            <p:cNvSpPr/>
            <p:nvPr/>
          </p:nvSpPr>
          <p:spPr>
            <a:xfrm>
              <a:off x="2073038" y="4283009"/>
              <a:ext cx="1400804" cy="29815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46403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46806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+50%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067918" y="5103110"/>
            <a:ext cx="1540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열쇠 </a:t>
            </a:r>
            <a:r>
              <a:rPr lang="en-US" altLang="ko-K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지급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48889" y="5103111"/>
            <a:ext cx="1523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열쇠 </a:t>
            </a:r>
            <a:r>
              <a:rPr lang="en-US" altLang="ko-K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지급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55136" y="5103110"/>
            <a:ext cx="158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열쇠 </a:t>
            </a:r>
            <a:r>
              <a:rPr lang="en-US" altLang="ko-K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</a:t>
            </a:r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지급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773708" y="5083861"/>
            <a:ext cx="158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열쇠 </a:t>
            </a:r>
            <a:r>
              <a:rPr lang="en-US" altLang="ko-K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</a:t>
            </a:r>
            <a:r>
              <a: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지급</a:t>
            </a:r>
          </a:p>
        </p:txBody>
      </p:sp>
      <p:grpSp>
        <p:nvGrpSpPr>
          <p:cNvPr id="62" name="그룹 61"/>
          <p:cNvGrpSpPr/>
          <p:nvPr/>
        </p:nvGrpSpPr>
        <p:grpSpPr>
          <a:xfrm>
            <a:off x="6904637" y="4519448"/>
            <a:ext cx="1427439" cy="307777"/>
            <a:chOff x="2046403" y="4273384"/>
            <a:chExt cx="1427439" cy="307777"/>
          </a:xfrm>
        </p:grpSpPr>
        <p:sp>
          <p:nvSpPr>
            <p:cNvPr id="63" name="직사각형 62"/>
            <p:cNvSpPr/>
            <p:nvPr/>
          </p:nvSpPr>
          <p:spPr>
            <a:xfrm>
              <a:off x="2073038" y="4283009"/>
              <a:ext cx="1400804" cy="29815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46403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6806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+50%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9073902" y="4519448"/>
            <a:ext cx="1427439" cy="307777"/>
            <a:chOff x="2046403" y="4273384"/>
            <a:chExt cx="1427439" cy="307777"/>
          </a:xfrm>
        </p:grpSpPr>
        <p:sp>
          <p:nvSpPr>
            <p:cNvPr id="67" name="직사각형 66"/>
            <p:cNvSpPr/>
            <p:nvPr/>
          </p:nvSpPr>
          <p:spPr>
            <a:xfrm>
              <a:off x="2073038" y="4283009"/>
              <a:ext cx="1400804" cy="29815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46403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46806" y="4273384"/>
              <a:ext cx="72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+50%</a:t>
              </a:r>
              <a:endParaRPr lang="ko-KR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0" name="순서도: 천공 테이프 69"/>
          <p:cNvSpPr/>
          <p:nvPr/>
        </p:nvSpPr>
        <p:spPr>
          <a:xfrm rot="18900000">
            <a:off x="1563582" y="2686921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sp>
        <p:nvSpPr>
          <p:cNvPr id="71" name="순서도: 천공 테이프 70"/>
          <p:cNvSpPr/>
          <p:nvPr/>
        </p:nvSpPr>
        <p:spPr>
          <a:xfrm rot="18900000">
            <a:off x="3920069" y="2686921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sp>
        <p:nvSpPr>
          <p:cNvPr id="72" name="순서도: 천공 테이프 71"/>
          <p:cNvSpPr/>
          <p:nvPr/>
        </p:nvSpPr>
        <p:spPr>
          <a:xfrm rot="18900000">
            <a:off x="6159688" y="2686920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sp>
        <p:nvSpPr>
          <p:cNvPr id="73" name="순서도: 천공 테이프 72"/>
          <p:cNvSpPr/>
          <p:nvPr/>
        </p:nvSpPr>
        <p:spPr>
          <a:xfrm rot="18900000">
            <a:off x="8391391" y="2686920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cxnSp>
        <p:nvCxnSpPr>
          <p:cNvPr id="74" name="직선 연결선 73"/>
          <p:cNvCxnSpPr/>
          <p:nvPr/>
        </p:nvCxnSpPr>
        <p:spPr>
          <a:xfrm flipV="1">
            <a:off x="1973181" y="5062888"/>
            <a:ext cx="1559292" cy="9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V="1">
            <a:off x="4213160" y="5062888"/>
            <a:ext cx="1559292" cy="9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flipV="1">
            <a:off x="6409266" y="5062888"/>
            <a:ext cx="1559292" cy="9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 flipV="1">
            <a:off x="8720211" y="5062888"/>
            <a:ext cx="1559292" cy="9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0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2" y="1482535"/>
            <a:ext cx="9097645" cy="507753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>
                <a:solidFill>
                  <a:schemeClr val="tx1"/>
                </a:solidFill>
              </a:rPr>
              <a:t>골드 구매 할인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추가 지급과 동시에 금액 할인은 적용할 수 있다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단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동일한 이벤트로 기간에 대한 중복은 적용하지 않는다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r>
              <a:rPr lang="ko-KR" altLang="en-US" sz="1100" dirty="0">
                <a:solidFill>
                  <a:schemeClr val="tx1"/>
                </a:solidFill>
              </a:rPr>
              <a:t>예</a:t>
            </a:r>
            <a:r>
              <a:rPr lang="en-US" altLang="ko-KR" sz="1100" dirty="0">
                <a:solidFill>
                  <a:schemeClr val="tx1"/>
                </a:solidFill>
              </a:rPr>
              <a:t>) 11/11~11~30 </a:t>
            </a:r>
            <a:r>
              <a:rPr lang="ko-KR" altLang="en-US" sz="1100" dirty="0">
                <a:solidFill>
                  <a:schemeClr val="tx1"/>
                </a:solidFill>
              </a:rPr>
              <a:t>골드 구매 할인 </a:t>
            </a:r>
            <a:r>
              <a:rPr lang="en-US" altLang="ko-KR" sz="1100" dirty="0">
                <a:solidFill>
                  <a:schemeClr val="tx1"/>
                </a:solidFill>
              </a:rPr>
              <a:t>50%,  11/25 ~ 12/25 </a:t>
            </a:r>
            <a:r>
              <a:rPr lang="ko-KR" altLang="en-US" sz="1100" dirty="0">
                <a:solidFill>
                  <a:schemeClr val="tx1"/>
                </a:solidFill>
              </a:rPr>
              <a:t>골드 구매 할인 </a:t>
            </a:r>
            <a:r>
              <a:rPr lang="en-US" altLang="ko-KR" sz="1100" dirty="0">
                <a:solidFill>
                  <a:schemeClr val="tx1"/>
                </a:solidFill>
              </a:rPr>
              <a:t>25% </a:t>
            </a:r>
            <a:r>
              <a:rPr lang="ko-KR" altLang="en-US" sz="1100" dirty="0">
                <a:solidFill>
                  <a:schemeClr val="tx1"/>
                </a:solidFill>
              </a:rPr>
              <a:t>는 불가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소수점 이하는 버림으로 처리하고 양수 값 형태로 결과를 호출</a:t>
            </a:r>
            <a:r>
              <a:rPr lang="en-US" altLang="ko-KR" sz="1100" dirty="0">
                <a:solidFill>
                  <a:schemeClr val="tx1"/>
                </a:solidFill>
              </a:rPr>
              <a:t>/</a:t>
            </a:r>
            <a:r>
              <a:rPr lang="ko-KR" altLang="en-US" sz="1100" dirty="0">
                <a:solidFill>
                  <a:schemeClr val="tx1"/>
                </a:solidFill>
              </a:rPr>
              <a:t>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2241173" y="5800886"/>
            <a:ext cx="1289293" cy="277992"/>
            <a:chOff x="2538481" y="5215120"/>
            <a:chExt cx="1289293" cy="277992"/>
          </a:xfrm>
        </p:grpSpPr>
        <p:sp>
          <p:nvSpPr>
            <p:cNvPr id="28" name="직사각형 27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5336" y="5215120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25%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4" name="순서도: 천공 테이프 53"/>
          <p:cNvSpPr/>
          <p:nvPr/>
        </p:nvSpPr>
        <p:spPr>
          <a:xfrm rot="18900000">
            <a:off x="1563582" y="2686921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sp>
        <p:nvSpPr>
          <p:cNvPr id="55" name="순서도: 천공 테이프 54"/>
          <p:cNvSpPr/>
          <p:nvPr/>
        </p:nvSpPr>
        <p:spPr>
          <a:xfrm rot="18900000">
            <a:off x="3920069" y="2686921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sp>
        <p:nvSpPr>
          <p:cNvPr id="56" name="순서도: 천공 테이프 55"/>
          <p:cNvSpPr/>
          <p:nvPr/>
        </p:nvSpPr>
        <p:spPr>
          <a:xfrm rot="18900000">
            <a:off x="6159688" y="2686920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sp>
        <p:nvSpPr>
          <p:cNvPr id="57" name="순서도: 천공 테이프 56"/>
          <p:cNvSpPr/>
          <p:nvPr/>
        </p:nvSpPr>
        <p:spPr>
          <a:xfrm rot="18900000">
            <a:off x="8391391" y="2686920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2265230" y="6002198"/>
            <a:ext cx="1265236" cy="277991"/>
            <a:chOff x="2562538" y="5182552"/>
            <a:chExt cx="1265236" cy="277991"/>
          </a:xfrm>
        </p:grpSpPr>
        <p:sp>
          <p:nvSpPr>
            <p:cNvPr id="59" name="직사각형 58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0429" y="5182552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37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62" name="직선 연결선 61"/>
          <p:cNvCxnSpPr/>
          <p:nvPr/>
        </p:nvCxnSpPr>
        <p:spPr>
          <a:xfrm flipV="1">
            <a:off x="3139247" y="5639982"/>
            <a:ext cx="466367" cy="70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flipV="1">
            <a:off x="5375069" y="5639982"/>
            <a:ext cx="466367" cy="70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flipV="1">
            <a:off x="7647427" y="5639982"/>
            <a:ext cx="466367" cy="70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V="1">
            <a:off x="9919785" y="5639982"/>
            <a:ext cx="466367" cy="70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그룹 65"/>
          <p:cNvGrpSpPr/>
          <p:nvPr/>
        </p:nvGrpSpPr>
        <p:grpSpPr>
          <a:xfrm>
            <a:off x="4513656" y="5800886"/>
            <a:ext cx="1289293" cy="277992"/>
            <a:chOff x="2538481" y="5215120"/>
            <a:chExt cx="1289293" cy="277992"/>
          </a:xfrm>
        </p:grpSpPr>
        <p:sp>
          <p:nvSpPr>
            <p:cNvPr id="67" name="직사각형 66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45336" y="5215120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25%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4537713" y="6002198"/>
            <a:ext cx="1265236" cy="277991"/>
            <a:chOff x="2562538" y="5182552"/>
            <a:chExt cx="1265236" cy="277991"/>
          </a:xfrm>
        </p:grpSpPr>
        <p:sp>
          <p:nvSpPr>
            <p:cNvPr id="71" name="직사각형 70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10429" y="5182552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6740254" y="5800886"/>
            <a:ext cx="1289293" cy="277992"/>
            <a:chOff x="2538481" y="5215120"/>
            <a:chExt cx="1289293" cy="277992"/>
          </a:xfrm>
        </p:grpSpPr>
        <p:sp>
          <p:nvSpPr>
            <p:cNvPr id="74" name="직사각형 73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045336" y="5215120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25%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764311" y="6002198"/>
            <a:ext cx="1265236" cy="277991"/>
            <a:chOff x="2562538" y="5182552"/>
            <a:chExt cx="1265236" cy="277991"/>
          </a:xfrm>
        </p:grpSpPr>
        <p:sp>
          <p:nvSpPr>
            <p:cNvPr id="78" name="직사각형 77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10429" y="5182552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150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9023647" y="5800886"/>
            <a:ext cx="1289293" cy="277992"/>
            <a:chOff x="2538481" y="5215120"/>
            <a:chExt cx="1289293" cy="277992"/>
          </a:xfrm>
        </p:grpSpPr>
        <p:sp>
          <p:nvSpPr>
            <p:cNvPr id="81" name="직사각형 80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045336" y="5215120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25%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9047704" y="6002198"/>
            <a:ext cx="1265236" cy="277991"/>
            <a:chOff x="2562538" y="5182552"/>
            <a:chExt cx="1265236" cy="277991"/>
          </a:xfrm>
        </p:grpSpPr>
        <p:sp>
          <p:nvSpPr>
            <p:cNvPr id="85" name="직사각형 84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10429" y="5182552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375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47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43" y="1462986"/>
            <a:ext cx="9126224" cy="5087060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>
                <a:solidFill>
                  <a:schemeClr val="tx1"/>
                </a:solidFill>
              </a:rPr>
              <a:t>열쇠 구매 할인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추가 지급과 동시에 금액 할인은 적용할 수 있다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단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동일한 이벤트로 기간에 대한 중복은 적용하지 않는다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r>
              <a:rPr lang="ko-KR" altLang="en-US" sz="1100" dirty="0">
                <a:solidFill>
                  <a:schemeClr val="tx1"/>
                </a:solidFill>
              </a:rPr>
              <a:t>예</a:t>
            </a:r>
            <a:r>
              <a:rPr lang="en-US" altLang="ko-KR" sz="1100" dirty="0">
                <a:solidFill>
                  <a:schemeClr val="tx1"/>
                </a:solidFill>
              </a:rPr>
              <a:t>) 11/11~11~30 </a:t>
            </a:r>
            <a:r>
              <a:rPr lang="ko-KR" altLang="en-US" sz="1100" dirty="0">
                <a:solidFill>
                  <a:schemeClr val="tx1"/>
                </a:solidFill>
              </a:rPr>
              <a:t>열쇠 구매 할인 </a:t>
            </a:r>
            <a:r>
              <a:rPr lang="en-US" altLang="ko-KR" sz="1100" dirty="0">
                <a:solidFill>
                  <a:schemeClr val="tx1"/>
                </a:solidFill>
              </a:rPr>
              <a:t>50%,  11/25 ~ 12/25 </a:t>
            </a:r>
            <a:r>
              <a:rPr lang="ko-KR" altLang="en-US" sz="1100" dirty="0">
                <a:solidFill>
                  <a:schemeClr val="tx1"/>
                </a:solidFill>
              </a:rPr>
              <a:t>열쇠 구매 할인 </a:t>
            </a:r>
            <a:r>
              <a:rPr lang="en-US" altLang="ko-KR" sz="1100" dirty="0">
                <a:solidFill>
                  <a:schemeClr val="tx1"/>
                </a:solidFill>
              </a:rPr>
              <a:t>25% </a:t>
            </a:r>
            <a:r>
              <a:rPr lang="ko-KR" altLang="en-US" sz="1100" dirty="0">
                <a:solidFill>
                  <a:schemeClr val="tx1"/>
                </a:solidFill>
              </a:rPr>
              <a:t>는 불가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소수점 이하는 버림으로 처리하고 양수 값 형태로 결과를 호출</a:t>
            </a:r>
            <a:r>
              <a:rPr lang="en-US" altLang="ko-KR" sz="1100" dirty="0">
                <a:solidFill>
                  <a:schemeClr val="tx1"/>
                </a:solidFill>
              </a:rPr>
              <a:t>/</a:t>
            </a:r>
            <a:r>
              <a:rPr lang="ko-KR" altLang="en-US" sz="1100" dirty="0">
                <a:solidFill>
                  <a:schemeClr val="tx1"/>
                </a:solidFill>
              </a:rPr>
              <a:t>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5" name="순서도: 천공 테이프 74"/>
          <p:cNvSpPr/>
          <p:nvPr/>
        </p:nvSpPr>
        <p:spPr>
          <a:xfrm rot="18900000">
            <a:off x="1563582" y="2686921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sp>
        <p:nvSpPr>
          <p:cNvPr id="76" name="순서도: 천공 테이프 75"/>
          <p:cNvSpPr/>
          <p:nvPr/>
        </p:nvSpPr>
        <p:spPr>
          <a:xfrm rot="18900000">
            <a:off x="3920069" y="2686921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sp>
        <p:nvSpPr>
          <p:cNvPr id="77" name="순서도: 천공 테이프 76"/>
          <p:cNvSpPr/>
          <p:nvPr/>
        </p:nvSpPr>
        <p:spPr>
          <a:xfrm rot="18900000">
            <a:off x="6159688" y="2686920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sp>
        <p:nvSpPr>
          <p:cNvPr id="78" name="순서도: 천공 테이프 77"/>
          <p:cNvSpPr/>
          <p:nvPr/>
        </p:nvSpPr>
        <p:spPr>
          <a:xfrm rot="18900000">
            <a:off x="8391391" y="2686920"/>
            <a:ext cx="657640" cy="328833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FFC000"/>
                </a:solidFill>
              </a:rPr>
              <a:t>이벤트</a:t>
            </a:r>
          </a:p>
        </p:txBody>
      </p:sp>
      <p:grpSp>
        <p:nvGrpSpPr>
          <p:cNvPr id="79" name="그룹 78"/>
          <p:cNvGrpSpPr/>
          <p:nvPr/>
        </p:nvGrpSpPr>
        <p:grpSpPr>
          <a:xfrm>
            <a:off x="2241173" y="5800886"/>
            <a:ext cx="1289293" cy="277992"/>
            <a:chOff x="2538481" y="5215120"/>
            <a:chExt cx="1289293" cy="277992"/>
          </a:xfrm>
        </p:grpSpPr>
        <p:sp>
          <p:nvSpPr>
            <p:cNvPr id="80" name="직사각형 79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45336" y="5215120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25%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2265230" y="6002198"/>
            <a:ext cx="1265236" cy="277991"/>
            <a:chOff x="2562538" y="5182552"/>
            <a:chExt cx="1265236" cy="277991"/>
          </a:xfrm>
        </p:grpSpPr>
        <p:sp>
          <p:nvSpPr>
            <p:cNvPr id="84" name="직사각형 83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810429" y="5182552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86" name="직선 연결선 85"/>
          <p:cNvCxnSpPr/>
          <p:nvPr/>
        </p:nvCxnSpPr>
        <p:spPr>
          <a:xfrm flipV="1">
            <a:off x="3139247" y="5639982"/>
            <a:ext cx="466367" cy="70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 flipV="1">
            <a:off x="5375069" y="5639982"/>
            <a:ext cx="466367" cy="70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 flipV="1">
            <a:off x="7647427" y="5639982"/>
            <a:ext cx="466367" cy="70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 flipV="1">
            <a:off x="9919785" y="5639982"/>
            <a:ext cx="466367" cy="70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그룹 89"/>
          <p:cNvGrpSpPr/>
          <p:nvPr/>
        </p:nvGrpSpPr>
        <p:grpSpPr>
          <a:xfrm>
            <a:off x="4513656" y="5800886"/>
            <a:ext cx="1289293" cy="277992"/>
            <a:chOff x="2538481" y="5215120"/>
            <a:chExt cx="1289293" cy="277992"/>
          </a:xfrm>
        </p:grpSpPr>
        <p:sp>
          <p:nvSpPr>
            <p:cNvPr id="91" name="직사각형 90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045336" y="5215120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25%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4537713" y="6002198"/>
            <a:ext cx="1265236" cy="277991"/>
            <a:chOff x="2562538" y="5182552"/>
            <a:chExt cx="1265236" cy="277991"/>
          </a:xfrm>
        </p:grpSpPr>
        <p:sp>
          <p:nvSpPr>
            <p:cNvPr id="95" name="직사각형 94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810429" y="5182552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37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6740254" y="5800886"/>
            <a:ext cx="1289293" cy="277992"/>
            <a:chOff x="2538481" y="5215120"/>
            <a:chExt cx="1289293" cy="277992"/>
          </a:xfrm>
        </p:grpSpPr>
        <p:sp>
          <p:nvSpPr>
            <p:cNvPr id="98" name="직사각형 97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45336" y="5215120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25%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6764311" y="6002198"/>
            <a:ext cx="1265236" cy="277991"/>
            <a:chOff x="2562538" y="5182552"/>
            <a:chExt cx="1265236" cy="277991"/>
          </a:xfrm>
        </p:grpSpPr>
        <p:sp>
          <p:nvSpPr>
            <p:cNvPr id="102" name="직사각형 101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810429" y="5182552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9023647" y="5800886"/>
            <a:ext cx="1289293" cy="277992"/>
            <a:chOff x="2538481" y="5215120"/>
            <a:chExt cx="1289293" cy="277992"/>
          </a:xfrm>
        </p:grpSpPr>
        <p:sp>
          <p:nvSpPr>
            <p:cNvPr id="105" name="직사각형 104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45336" y="5215120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25%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9047704" y="6002198"/>
            <a:ext cx="1265236" cy="277991"/>
            <a:chOff x="2562538" y="5182552"/>
            <a:chExt cx="1265236" cy="277991"/>
          </a:xfrm>
        </p:grpSpPr>
        <p:sp>
          <p:nvSpPr>
            <p:cNvPr id="109" name="직사각형 108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810429" y="5182552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187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09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40" y="1482038"/>
            <a:ext cx="9021434" cy="5048955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>
                <a:solidFill>
                  <a:schemeClr val="tx1"/>
                </a:solidFill>
              </a:rPr>
              <a:t>장비 강화 비용 할인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아이템 강화 시 재료가 아닌 강화 비용에 대한 할인만 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단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동일한 이벤트로 기간에 대한 중복은 적용하지 않는다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r>
              <a:rPr lang="ko-KR" altLang="en-US" sz="1100" dirty="0">
                <a:solidFill>
                  <a:schemeClr val="tx1"/>
                </a:solidFill>
              </a:rPr>
              <a:t>예</a:t>
            </a:r>
            <a:r>
              <a:rPr lang="en-US" altLang="ko-KR" sz="1100" dirty="0">
                <a:solidFill>
                  <a:schemeClr val="tx1"/>
                </a:solidFill>
              </a:rPr>
              <a:t>) 11/11~11~30 </a:t>
            </a:r>
            <a:r>
              <a:rPr lang="ko-KR" altLang="en-US" sz="1100" dirty="0">
                <a:solidFill>
                  <a:schemeClr val="tx1"/>
                </a:solidFill>
              </a:rPr>
              <a:t>장비 강화비용 할인 </a:t>
            </a:r>
            <a:r>
              <a:rPr lang="en-US" altLang="ko-KR" sz="1100" dirty="0">
                <a:solidFill>
                  <a:schemeClr val="tx1"/>
                </a:solidFill>
              </a:rPr>
              <a:t>50%,  11/25 ~ 12/25 </a:t>
            </a:r>
            <a:r>
              <a:rPr lang="ko-KR" altLang="en-US" sz="1100" dirty="0">
                <a:solidFill>
                  <a:schemeClr val="tx1"/>
                </a:solidFill>
              </a:rPr>
              <a:t>장비 강화비용 할인</a:t>
            </a:r>
            <a:r>
              <a:rPr lang="ko-KR" altLang="en-US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>
                <a:solidFill>
                  <a:schemeClr val="tx1"/>
                </a:solidFill>
              </a:rPr>
              <a:t>25% </a:t>
            </a:r>
            <a:r>
              <a:rPr lang="ko-KR" altLang="en-US" sz="1100" dirty="0">
                <a:solidFill>
                  <a:schemeClr val="tx1"/>
                </a:solidFill>
              </a:rPr>
              <a:t>는 불가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소수점 이하는 버림으로 처리하고 양수 값 형태로 결과를 호출</a:t>
            </a:r>
            <a:r>
              <a:rPr lang="en-US" altLang="ko-KR" sz="1100" dirty="0">
                <a:solidFill>
                  <a:schemeClr val="tx1"/>
                </a:solidFill>
              </a:rPr>
              <a:t>/</a:t>
            </a:r>
            <a:r>
              <a:rPr lang="ko-KR" altLang="en-US" sz="1100" dirty="0">
                <a:solidFill>
                  <a:schemeClr val="tx1"/>
                </a:solidFill>
              </a:rPr>
              <a:t>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52" name="그룹 51"/>
          <p:cNvGrpSpPr/>
          <p:nvPr/>
        </p:nvGrpSpPr>
        <p:grpSpPr>
          <a:xfrm>
            <a:off x="7371439" y="5242620"/>
            <a:ext cx="1289293" cy="277992"/>
            <a:chOff x="2538481" y="5215120"/>
            <a:chExt cx="1289293" cy="277992"/>
          </a:xfrm>
        </p:grpSpPr>
        <p:sp>
          <p:nvSpPr>
            <p:cNvPr id="53" name="직사각형 52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45336" y="5215120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25%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7395496" y="5443932"/>
            <a:ext cx="1265236" cy="277991"/>
            <a:chOff x="2562538" y="5182552"/>
            <a:chExt cx="1265236" cy="277991"/>
          </a:xfrm>
        </p:grpSpPr>
        <p:sp>
          <p:nvSpPr>
            <p:cNvPr id="57" name="직사각형 56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10429" y="5182552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7,222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59" name="직선 연결선 58"/>
          <p:cNvCxnSpPr/>
          <p:nvPr/>
        </p:nvCxnSpPr>
        <p:spPr>
          <a:xfrm flipV="1">
            <a:off x="6819891" y="5721923"/>
            <a:ext cx="466367" cy="70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0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59" y="1448399"/>
            <a:ext cx="9078592" cy="5058481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>
                <a:solidFill>
                  <a:schemeClr val="tx1"/>
                </a:solidFill>
              </a:rPr>
              <a:t>장비 승급 비용 할인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아이템 승급 시 재료가 아닌 승급 비용에 대한 할인만 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단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동일한 이벤트로 기간에 대한 중복은 적용하지 않는다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r>
              <a:rPr lang="ko-KR" altLang="en-US" sz="1100" dirty="0">
                <a:solidFill>
                  <a:schemeClr val="tx1"/>
                </a:solidFill>
              </a:rPr>
              <a:t>예</a:t>
            </a:r>
            <a:r>
              <a:rPr lang="en-US" altLang="ko-KR" sz="1100" dirty="0">
                <a:solidFill>
                  <a:schemeClr val="tx1"/>
                </a:solidFill>
              </a:rPr>
              <a:t>) 11/11~11~30 </a:t>
            </a:r>
            <a:r>
              <a:rPr lang="ko-KR" altLang="en-US" sz="1100" dirty="0">
                <a:solidFill>
                  <a:schemeClr val="tx1"/>
                </a:solidFill>
              </a:rPr>
              <a:t>장비 승급비용 할인 </a:t>
            </a:r>
            <a:r>
              <a:rPr lang="en-US" altLang="ko-KR" sz="1100" dirty="0">
                <a:solidFill>
                  <a:schemeClr val="tx1"/>
                </a:solidFill>
              </a:rPr>
              <a:t>50%,  11/25 ~ 12/25 </a:t>
            </a:r>
            <a:r>
              <a:rPr lang="ko-KR" altLang="en-US" sz="1100" dirty="0">
                <a:solidFill>
                  <a:schemeClr val="tx1"/>
                </a:solidFill>
              </a:rPr>
              <a:t>장비 승급비용 할인</a:t>
            </a:r>
            <a:r>
              <a:rPr lang="ko-KR" altLang="en-US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>
                <a:solidFill>
                  <a:schemeClr val="tx1"/>
                </a:solidFill>
              </a:rPr>
              <a:t>25% </a:t>
            </a:r>
            <a:r>
              <a:rPr lang="ko-KR" altLang="en-US" sz="1100" dirty="0">
                <a:solidFill>
                  <a:schemeClr val="tx1"/>
                </a:solidFill>
              </a:rPr>
              <a:t>는 불가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소수점 이하는 버림으로 처리하고 양수 값 형태로 결과를 호출</a:t>
            </a:r>
            <a:r>
              <a:rPr lang="en-US" altLang="ko-KR" sz="1100" dirty="0">
                <a:solidFill>
                  <a:schemeClr val="tx1"/>
                </a:solidFill>
              </a:rPr>
              <a:t>/</a:t>
            </a:r>
            <a:r>
              <a:rPr lang="ko-KR" altLang="en-US" sz="1100" dirty="0">
                <a:solidFill>
                  <a:schemeClr val="tx1"/>
                </a:solidFill>
              </a:rPr>
              <a:t>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7419565" y="4847984"/>
            <a:ext cx="1289293" cy="277992"/>
            <a:chOff x="2538481" y="5215120"/>
            <a:chExt cx="1289293" cy="277992"/>
          </a:xfrm>
        </p:grpSpPr>
        <p:sp>
          <p:nvSpPr>
            <p:cNvPr id="14" name="직사각형 13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5336" y="5215120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25%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7443622" y="5049296"/>
            <a:ext cx="1265236" cy="276999"/>
            <a:chOff x="2562538" y="5182552"/>
            <a:chExt cx="1265236" cy="276999"/>
          </a:xfrm>
        </p:grpSpPr>
        <p:sp>
          <p:nvSpPr>
            <p:cNvPr id="18" name="직사각형 17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10429" y="5182552"/>
              <a:ext cx="7824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270,000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0" name="직선 연결선 19"/>
          <p:cNvCxnSpPr/>
          <p:nvPr/>
        </p:nvCxnSpPr>
        <p:spPr>
          <a:xfrm flipV="1">
            <a:off x="6868017" y="5327287"/>
            <a:ext cx="466367" cy="70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2" y="1438872"/>
            <a:ext cx="9097645" cy="5077534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850604" y="334926"/>
            <a:ext cx="10483703" cy="946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dirty="0">
                <a:solidFill>
                  <a:schemeClr val="tx1"/>
                </a:solidFill>
              </a:rPr>
              <a:t>장비 합성 비용 할인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아이템 합성 시 재료가 아닌 합성 비용에 대한 할인만 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단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동일한 이벤트로 기간에 대한 중복은 적용하지 않는다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r>
              <a:rPr lang="ko-KR" altLang="en-US" sz="1100" dirty="0">
                <a:solidFill>
                  <a:schemeClr val="tx1"/>
                </a:solidFill>
              </a:rPr>
              <a:t>예</a:t>
            </a:r>
            <a:r>
              <a:rPr lang="en-US" altLang="ko-KR" sz="1100" dirty="0">
                <a:solidFill>
                  <a:schemeClr val="tx1"/>
                </a:solidFill>
              </a:rPr>
              <a:t>) 11/11~11~30 </a:t>
            </a:r>
            <a:r>
              <a:rPr lang="ko-KR" altLang="en-US" sz="1100" dirty="0">
                <a:solidFill>
                  <a:schemeClr val="tx1"/>
                </a:solidFill>
              </a:rPr>
              <a:t>장비 합성비용 할인 </a:t>
            </a:r>
            <a:r>
              <a:rPr lang="en-US" altLang="ko-KR" sz="1100" dirty="0">
                <a:solidFill>
                  <a:schemeClr val="tx1"/>
                </a:solidFill>
              </a:rPr>
              <a:t>50%,  11/25 ~ 12/25 </a:t>
            </a:r>
            <a:r>
              <a:rPr lang="ko-KR" altLang="en-US" sz="1100" dirty="0">
                <a:solidFill>
                  <a:schemeClr val="tx1"/>
                </a:solidFill>
              </a:rPr>
              <a:t>장비 합성비용 할인</a:t>
            </a:r>
            <a:r>
              <a:rPr lang="ko-KR" altLang="en-US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>
                <a:solidFill>
                  <a:schemeClr val="tx1"/>
                </a:solidFill>
              </a:rPr>
              <a:t>25% </a:t>
            </a:r>
            <a:r>
              <a:rPr lang="ko-KR" altLang="en-US" sz="1100" dirty="0">
                <a:solidFill>
                  <a:schemeClr val="tx1"/>
                </a:solidFill>
              </a:rPr>
              <a:t>는 불가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소수점 이하는 버림으로 처리하고 양수 값 형태로 결과를 호출</a:t>
            </a:r>
            <a:r>
              <a:rPr lang="en-US" altLang="ko-KR" sz="1100" dirty="0">
                <a:solidFill>
                  <a:schemeClr val="tx1"/>
                </a:solidFill>
              </a:rPr>
              <a:t>/</a:t>
            </a:r>
            <a:r>
              <a:rPr lang="ko-KR" altLang="en-US" sz="1100" dirty="0">
                <a:solidFill>
                  <a:schemeClr val="tx1"/>
                </a:solidFill>
              </a:rPr>
              <a:t>적용한다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4791869" y="5560254"/>
            <a:ext cx="1289293" cy="277992"/>
            <a:chOff x="2538481" y="5215120"/>
            <a:chExt cx="1289293" cy="277992"/>
          </a:xfrm>
        </p:grpSpPr>
        <p:sp>
          <p:nvSpPr>
            <p:cNvPr id="13" name="직사각형 12"/>
            <p:cNvSpPr/>
            <p:nvPr/>
          </p:nvSpPr>
          <p:spPr>
            <a:xfrm>
              <a:off x="2562538" y="5223814"/>
              <a:ext cx="1265236" cy="26929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38481" y="5215120"/>
              <a:ext cx="656675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이벤트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5336" y="5215120"/>
              <a:ext cx="782438" cy="27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25%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815926" y="5761566"/>
            <a:ext cx="1265236" cy="276999"/>
            <a:chOff x="2562538" y="5182552"/>
            <a:chExt cx="1265236" cy="276999"/>
          </a:xfrm>
        </p:grpSpPr>
        <p:sp>
          <p:nvSpPr>
            <p:cNvPr id="17" name="직사각형 16"/>
            <p:cNvSpPr/>
            <p:nvPr/>
          </p:nvSpPr>
          <p:spPr>
            <a:xfrm>
              <a:off x="2562538" y="5223814"/>
              <a:ext cx="1265236" cy="22803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0429" y="5182552"/>
              <a:ext cx="7824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270,000</a:t>
              </a:r>
              <a:endPara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 flipV="1">
            <a:off x="4240321" y="6189044"/>
            <a:ext cx="735940" cy="190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12645</TotalTime>
  <Words>843</Words>
  <Application>Microsoft Office PowerPoint</Application>
  <PresentationFormat>와이드스크린</PresentationFormat>
  <Paragraphs>140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taekhoon</dc:creator>
  <cp:lastModifiedBy>taekhoon</cp:lastModifiedBy>
  <cp:revision>303</cp:revision>
  <dcterms:created xsi:type="dcterms:W3CDTF">2016-10-16T22:29:16Z</dcterms:created>
  <dcterms:modified xsi:type="dcterms:W3CDTF">2016-11-29T04:44:44Z</dcterms:modified>
</cp:coreProperties>
</file>