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5" r:id="rId4"/>
    <p:sldId id="274" r:id="rId5"/>
    <p:sldId id="276" r:id="rId6"/>
    <p:sldId id="277" r:id="rId7"/>
    <p:sldId id="271" r:id="rId8"/>
    <p:sldId id="265" r:id="rId9"/>
    <p:sldId id="268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DA65"/>
    <a:srgbClr val="E6A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89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12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8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4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18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98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93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7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66FF-A846-4166-9725-4503AD78BDAF}" type="datetimeFigureOut">
              <a:rPr lang="ko-KR" altLang="en-US" smtClean="0"/>
              <a:t>2017-01-09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BFCB-1FC3-4D05-BA90-56B230E0A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4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2128"/>
            <a:ext cx="9431066" cy="5153744"/>
          </a:xfrm>
          <a:prstGeom prst="rect">
            <a:avLst/>
          </a:prstGeom>
        </p:spPr>
      </p:pic>
      <p:sp>
        <p:nvSpPr>
          <p:cNvPr id="24" name="설명선: 굽은 선 23"/>
          <p:cNvSpPr/>
          <p:nvPr/>
        </p:nvSpPr>
        <p:spPr>
          <a:xfrm flipH="1">
            <a:off x="6920601" y="924599"/>
            <a:ext cx="1301262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064"/>
              <a:gd name="adj6" fmla="val -5672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아바타 인장 저장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80111" y="1201027"/>
            <a:ext cx="858833" cy="483577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16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56" y="1752366"/>
            <a:ext cx="2238687" cy="33532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018224" y="1485993"/>
            <a:ext cx="2155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ko-KR" sz="2800" b="1" cap="none" spc="0" dirty="0">
                <a:ln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+2 Success</a:t>
            </a:r>
          </a:p>
        </p:txBody>
      </p:sp>
    </p:spTree>
    <p:extLst>
      <p:ext uri="{BB962C8B-B14F-4D97-AF65-F5344CB8AC3E}">
        <p14:creationId xmlns:p14="http://schemas.microsoft.com/office/powerpoint/2010/main" val="22593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7" y="1738076"/>
            <a:ext cx="2267266" cy="33818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018224" y="1476466"/>
            <a:ext cx="2155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ko-KR" sz="2800" b="1" cap="none" spc="0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293341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82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7" y="852128"/>
            <a:ext cx="9459645" cy="5153744"/>
          </a:xfrm>
          <a:prstGeom prst="rect">
            <a:avLst/>
          </a:prstGeom>
        </p:spPr>
      </p:pic>
      <p:sp>
        <p:nvSpPr>
          <p:cNvPr id="24" name="설명선: 굽은 선 23"/>
          <p:cNvSpPr/>
          <p:nvPr/>
        </p:nvSpPr>
        <p:spPr>
          <a:xfrm flipH="1">
            <a:off x="3006969" y="4472471"/>
            <a:ext cx="1301262" cy="4396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384"/>
              <a:gd name="adj6" fmla="val -58828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아바타 버튼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690872" y="5161810"/>
            <a:ext cx="844062" cy="84406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22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04" y="852128"/>
            <a:ext cx="9440592" cy="5153744"/>
          </a:xfrm>
          <a:prstGeom prst="rect">
            <a:avLst/>
          </a:prstGeom>
        </p:spPr>
      </p:pic>
      <p:sp>
        <p:nvSpPr>
          <p:cNvPr id="5" name="설명선: 굽은 선 4"/>
          <p:cNvSpPr/>
          <p:nvPr/>
        </p:nvSpPr>
        <p:spPr>
          <a:xfrm flipH="1">
            <a:off x="1338071" y="2936279"/>
            <a:ext cx="4629092" cy="1408176"/>
          </a:xfrm>
          <a:prstGeom prst="borderCallout2">
            <a:avLst>
              <a:gd name="adj1" fmla="val 42776"/>
              <a:gd name="adj2" fmla="val -666"/>
              <a:gd name="adj3" fmla="val 42776"/>
              <a:gd name="adj4" fmla="val -4681"/>
              <a:gd name="adj5" fmla="val 76379"/>
              <a:gd name="adj6" fmla="val -10868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캐릭터 소유 축복의 인장 및 개수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해당 부위에 관련된 재료 인장 연동</a:t>
            </a:r>
            <a:endParaRPr lang="en-US" altLang="ko-KR" sz="1000" dirty="0">
              <a:solidFill>
                <a:srgbClr val="0070C0"/>
              </a:solidFill>
            </a:endParaRPr>
          </a:p>
          <a:p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en-US" altLang="ko-KR" sz="1000" dirty="0" err="1">
                <a:solidFill>
                  <a:srgbClr val="0070C0"/>
                </a:solidFill>
              </a:rPr>
              <a:t>AvatarInfo</a:t>
            </a:r>
            <a:r>
              <a:rPr lang="en-US" altLang="ko-KR" sz="1000" dirty="0">
                <a:solidFill>
                  <a:srgbClr val="0070C0"/>
                </a:solidFill>
              </a:rPr>
              <a:t> </a:t>
            </a:r>
            <a:r>
              <a:rPr lang="ko-KR" altLang="en-US" sz="1000" dirty="0">
                <a:solidFill>
                  <a:srgbClr val="0070C0"/>
                </a:solidFill>
              </a:rPr>
              <a:t>의 </a:t>
            </a:r>
            <a:r>
              <a:rPr lang="en-US" altLang="ko-KR" sz="1000" dirty="0">
                <a:solidFill>
                  <a:srgbClr val="0070C0"/>
                </a:solidFill>
              </a:rPr>
              <a:t>Avatar </a:t>
            </a:r>
            <a:r>
              <a:rPr lang="ko-KR" altLang="en-US" sz="1000" dirty="0">
                <a:solidFill>
                  <a:srgbClr val="0070C0"/>
                </a:solidFill>
              </a:rPr>
              <a:t>테이블에 </a:t>
            </a:r>
            <a:r>
              <a:rPr lang="en-US" altLang="ko-KR" sz="1000" dirty="0" err="1">
                <a:solidFill>
                  <a:srgbClr val="0070C0"/>
                </a:solidFill>
              </a:rPr>
              <a:t>AvatarUpgradeGroupID</a:t>
            </a:r>
            <a:r>
              <a:rPr lang="en-US" altLang="ko-KR" sz="1000" dirty="0">
                <a:solidFill>
                  <a:srgbClr val="0070C0"/>
                </a:solidFill>
              </a:rPr>
              <a:t> </a:t>
            </a:r>
            <a:r>
              <a:rPr lang="ko-KR" altLang="en-US" sz="1000" dirty="0">
                <a:solidFill>
                  <a:srgbClr val="0070C0"/>
                </a:solidFill>
              </a:rPr>
              <a:t>필드의 재료 그룹 연동</a:t>
            </a:r>
            <a:endParaRPr lang="en-US" altLang="ko-KR" sz="1000" dirty="0">
              <a:solidFill>
                <a:srgbClr val="0070C0"/>
              </a:solidFill>
            </a:endParaRPr>
          </a:p>
          <a:p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en-US" altLang="ko-KR" sz="1000" dirty="0" err="1">
                <a:solidFill>
                  <a:srgbClr val="0070C0"/>
                </a:solidFill>
              </a:rPr>
              <a:t>AvatarInfo</a:t>
            </a:r>
            <a:r>
              <a:rPr lang="en-US" altLang="ko-KR" sz="1000" dirty="0">
                <a:solidFill>
                  <a:srgbClr val="0070C0"/>
                </a:solidFill>
              </a:rPr>
              <a:t> </a:t>
            </a:r>
            <a:r>
              <a:rPr lang="ko-KR" altLang="en-US" sz="1000" dirty="0">
                <a:solidFill>
                  <a:srgbClr val="0070C0"/>
                </a:solidFill>
              </a:rPr>
              <a:t>의 </a:t>
            </a:r>
            <a:r>
              <a:rPr lang="en-US" altLang="ko-KR" sz="1000" dirty="0" err="1">
                <a:solidFill>
                  <a:srgbClr val="0070C0"/>
                </a:solidFill>
              </a:rPr>
              <a:t>AvatarUpgrade</a:t>
            </a:r>
            <a:r>
              <a:rPr lang="en-US" altLang="ko-KR" sz="1000" dirty="0">
                <a:solidFill>
                  <a:srgbClr val="0070C0"/>
                </a:solidFill>
              </a:rPr>
              <a:t> </a:t>
            </a:r>
            <a:r>
              <a:rPr lang="ko-KR" altLang="en-US" sz="1000" dirty="0">
                <a:solidFill>
                  <a:srgbClr val="0070C0"/>
                </a:solidFill>
              </a:rPr>
              <a:t>테이블에 </a:t>
            </a:r>
            <a:r>
              <a:rPr lang="en-US" altLang="ko-KR" sz="1000" dirty="0" err="1">
                <a:solidFill>
                  <a:srgbClr val="0070C0"/>
                </a:solidFill>
              </a:rPr>
              <a:t>AvatarUpgradeGroupID</a:t>
            </a:r>
            <a:r>
              <a:rPr lang="en-US" altLang="ko-KR" sz="1000" dirty="0">
                <a:solidFill>
                  <a:srgbClr val="0070C0"/>
                </a:solidFill>
              </a:rPr>
              <a:t> </a:t>
            </a:r>
            <a:r>
              <a:rPr lang="ko-KR" altLang="en-US" sz="1000" dirty="0">
                <a:solidFill>
                  <a:srgbClr val="0070C0"/>
                </a:solidFill>
              </a:rPr>
              <a:t>필드에 대한 </a:t>
            </a:r>
            <a:r>
              <a:rPr lang="en-US" altLang="ko-KR" sz="1000" dirty="0">
                <a:solidFill>
                  <a:srgbClr val="0070C0"/>
                </a:solidFill>
              </a:rPr>
              <a:t>MaterialItemCode1 </a:t>
            </a:r>
            <a:r>
              <a:rPr lang="ko-KR" altLang="en-US" sz="1000" dirty="0">
                <a:solidFill>
                  <a:srgbClr val="0070C0"/>
                </a:solidFill>
              </a:rPr>
              <a:t>필드의 아이템 인덱스에 해당되는 아이콘표시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인벤토리 기타에 저장된 해당 아이템 인덱스 개수 출력</a:t>
            </a:r>
            <a:r>
              <a:rPr lang="en-US" altLang="ko-KR" sz="1000" dirty="0">
                <a:solidFill>
                  <a:srgbClr val="0070C0"/>
                </a:solidFill>
              </a:rPr>
              <a:t>.</a:t>
            </a:r>
            <a:r>
              <a:rPr lang="ko-KR" altLang="en-US" sz="1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096000" y="4007182"/>
            <a:ext cx="1186258" cy="71112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: 굽은 선 6"/>
          <p:cNvSpPr/>
          <p:nvPr/>
        </p:nvSpPr>
        <p:spPr>
          <a:xfrm flipH="1">
            <a:off x="4681962" y="2029967"/>
            <a:ext cx="1414038" cy="556117"/>
          </a:xfrm>
          <a:prstGeom prst="borderCallout2">
            <a:avLst>
              <a:gd name="adj1" fmla="val 48940"/>
              <a:gd name="adj2" fmla="val -3981"/>
              <a:gd name="adj3" fmla="val 48940"/>
              <a:gd name="adj4" fmla="val -16667"/>
              <a:gd name="adj5" fmla="val 109345"/>
              <a:gd name="adj6" fmla="val -40167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구매 전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아바타 강화단계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65392" y="2650822"/>
            <a:ext cx="521208" cy="275258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설명선: 굽은 선 8"/>
          <p:cNvSpPr/>
          <p:nvPr/>
        </p:nvSpPr>
        <p:spPr>
          <a:xfrm flipH="1">
            <a:off x="4847726" y="5170931"/>
            <a:ext cx="2238874" cy="697405"/>
          </a:xfrm>
          <a:prstGeom prst="borderCallout2">
            <a:avLst>
              <a:gd name="adj1" fmla="val 18750"/>
              <a:gd name="adj2" fmla="val -3432"/>
              <a:gd name="adj3" fmla="val 18750"/>
              <a:gd name="adj4" fmla="val -16667"/>
              <a:gd name="adj5" fmla="val -64265"/>
              <a:gd name="adj6" fmla="val -32215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캐릭터 소유 일반 인장 및 개수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해당 부위에 관련된 재료 인장 연동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336711" y="4007182"/>
            <a:ext cx="1186258" cy="71112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설명선: 굽은 선 10"/>
          <p:cNvSpPr/>
          <p:nvPr/>
        </p:nvSpPr>
        <p:spPr>
          <a:xfrm>
            <a:off x="9020675" y="2926080"/>
            <a:ext cx="1796679" cy="556116"/>
          </a:xfrm>
          <a:prstGeom prst="borderCallout2">
            <a:avLst>
              <a:gd name="adj1" fmla="val 48940"/>
              <a:gd name="adj2" fmla="val -11083"/>
              <a:gd name="adj3" fmla="val 48940"/>
              <a:gd name="adj4" fmla="val -26136"/>
              <a:gd name="adj5" fmla="val 124143"/>
              <a:gd name="adj6" fmla="val -3898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해당 아바타의 기본옵션정보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110728" y="3603496"/>
            <a:ext cx="2231136" cy="300991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65392" y="1335024"/>
            <a:ext cx="3502152" cy="694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구매 전 아바타 파츠</a:t>
            </a:r>
          </a:p>
        </p:txBody>
      </p:sp>
    </p:spTree>
    <p:extLst>
      <p:ext uri="{BB962C8B-B14F-4D97-AF65-F5344CB8AC3E}">
        <p14:creationId xmlns:p14="http://schemas.microsoft.com/office/powerpoint/2010/main" val="399357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856891"/>
            <a:ext cx="9497750" cy="5144218"/>
          </a:xfrm>
          <a:prstGeom prst="rect">
            <a:avLst/>
          </a:prstGeom>
        </p:spPr>
      </p:pic>
      <p:sp>
        <p:nvSpPr>
          <p:cNvPr id="3" name="설명선: 굽은 선 2"/>
          <p:cNvSpPr/>
          <p:nvPr/>
        </p:nvSpPr>
        <p:spPr>
          <a:xfrm flipH="1">
            <a:off x="4553712" y="2029967"/>
            <a:ext cx="1542288" cy="556117"/>
          </a:xfrm>
          <a:prstGeom prst="borderCallout2">
            <a:avLst>
              <a:gd name="adj1" fmla="val 48940"/>
              <a:gd name="adj2" fmla="val -3981"/>
              <a:gd name="adj3" fmla="val 48940"/>
              <a:gd name="adj4" fmla="val -16667"/>
              <a:gd name="adj5" fmla="val 109345"/>
              <a:gd name="adj6" fmla="val -40167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아바타 현재 강화단계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565392" y="2650822"/>
            <a:ext cx="521208" cy="275258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565392" y="1335024"/>
            <a:ext cx="3502152" cy="694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보유중인 아바타 파츠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972263" y="4700016"/>
            <a:ext cx="865898" cy="33832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설명선: 굽은 선 9"/>
          <p:cNvSpPr/>
          <p:nvPr/>
        </p:nvSpPr>
        <p:spPr>
          <a:xfrm flipH="1">
            <a:off x="3434275" y="4251960"/>
            <a:ext cx="2238874" cy="390339"/>
          </a:xfrm>
          <a:prstGeom prst="borderCallout2">
            <a:avLst>
              <a:gd name="adj1" fmla="val 46284"/>
              <a:gd name="adj2" fmla="val -1798"/>
              <a:gd name="adj3" fmla="val 46284"/>
              <a:gd name="adj4" fmla="val -8499"/>
              <a:gd name="adj5" fmla="val 108806"/>
              <a:gd name="adj6" fmla="val -1792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축복 인장 소모 강화 방식 버튼</a:t>
            </a:r>
          </a:p>
        </p:txBody>
      </p:sp>
      <p:sp>
        <p:nvSpPr>
          <p:cNvPr id="11" name="설명선: 굽은 선 10"/>
          <p:cNvSpPr/>
          <p:nvPr/>
        </p:nvSpPr>
        <p:spPr>
          <a:xfrm flipH="1">
            <a:off x="4852826" y="3708088"/>
            <a:ext cx="2238874" cy="390339"/>
          </a:xfrm>
          <a:prstGeom prst="borderCallout2">
            <a:avLst>
              <a:gd name="adj1" fmla="val 46284"/>
              <a:gd name="adj2" fmla="val -1798"/>
              <a:gd name="adj3" fmla="val 46284"/>
              <a:gd name="adj4" fmla="val -8499"/>
              <a:gd name="adj5" fmla="val 254046"/>
              <a:gd name="adj6" fmla="val -21596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일반 인장 소모 강화 방식 버튼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249375" y="4700016"/>
            <a:ext cx="865898" cy="33832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설명선: 굽은 선 12"/>
          <p:cNvSpPr/>
          <p:nvPr/>
        </p:nvSpPr>
        <p:spPr>
          <a:xfrm>
            <a:off x="9537192" y="2926080"/>
            <a:ext cx="1280162" cy="556116"/>
          </a:xfrm>
          <a:prstGeom prst="borderCallout2">
            <a:avLst>
              <a:gd name="adj1" fmla="val 48940"/>
              <a:gd name="adj2" fmla="val -11083"/>
              <a:gd name="adj3" fmla="val 48940"/>
              <a:gd name="adj4" fmla="val -26136"/>
              <a:gd name="adj5" fmla="val 124143"/>
              <a:gd name="adj6" fmla="val -3898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현재 강화단계의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아바타의 옵션정보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110728" y="3603496"/>
            <a:ext cx="2231136" cy="300991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4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565392" y="1335024"/>
            <a:ext cx="3502152" cy="694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착용중인 아바타 파츠</a:t>
            </a:r>
          </a:p>
        </p:txBody>
      </p:sp>
      <p:sp>
        <p:nvSpPr>
          <p:cNvPr id="7" name="설명선: 굽은 선 6"/>
          <p:cNvSpPr/>
          <p:nvPr/>
        </p:nvSpPr>
        <p:spPr>
          <a:xfrm flipH="1">
            <a:off x="4553712" y="2029967"/>
            <a:ext cx="1542288" cy="556117"/>
          </a:xfrm>
          <a:prstGeom prst="borderCallout2">
            <a:avLst>
              <a:gd name="adj1" fmla="val 48940"/>
              <a:gd name="adj2" fmla="val -3981"/>
              <a:gd name="adj3" fmla="val 48940"/>
              <a:gd name="adj4" fmla="val -16667"/>
              <a:gd name="adj5" fmla="val 109345"/>
              <a:gd name="adj6" fmla="val -40167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아바타 현재 강화단계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65392" y="2650822"/>
            <a:ext cx="521208" cy="275258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10728" y="3603496"/>
            <a:ext cx="2231136" cy="300991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설명선: 굽은 선 10"/>
          <p:cNvSpPr/>
          <p:nvPr/>
        </p:nvSpPr>
        <p:spPr>
          <a:xfrm>
            <a:off x="9537192" y="2926080"/>
            <a:ext cx="1280162" cy="556116"/>
          </a:xfrm>
          <a:prstGeom prst="borderCallout2">
            <a:avLst>
              <a:gd name="adj1" fmla="val 48940"/>
              <a:gd name="adj2" fmla="val -11083"/>
              <a:gd name="adj3" fmla="val 48940"/>
              <a:gd name="adj4" fmla="val -26136"/>
              <a:gd name="adj5" fmla="val 124143"/>
              <a:gd name="adj6" fmla="val -3898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현재 강화단계의</a:t>
            </a:r>
            <a:endParaRPr lang="en-US" altLang="ko-KR" sz="1000" dirty="0">
              <a:solidFill>
                <a:srgbClr val="0070C0"/>
              </a:solidFill>
            </a:endParaRPr>
          </a:p>
          <a:p>
            <a:r>
              <a:rPr lang="ko-KR" altLang="en-US" sz="1000" dirty="0">
                <a:solidFill>
                  <a:srgbClr val="0070C0"/>
                </a:solidFill>
              </a:rPr>
              <a:t>아바타의 옵션정보</a:t>
            </a:r>
          </a:p>
        </p:txBody>
      </p:sp>
    </p:spTree>
    <p:extLst>
      <p:ext uri="{BB962C8B-B14F-4D97-AF65-F5344CB8AC3E}">
        <p14:creationId xmlns:p14="http://schemas.microsoft.com/office/powerpoint/2010/main" val="41659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pic>
        <p:nvPicPr>
          <p:cNvPr id="20" name="그림 19"/>
          <p:cNvPicPr>
            <a:picLocks/>
          </p:cNvPicPr>
          <p:nvPr/>
        </p:nvPicPr>
        <p:blipFill rotWithShape="1">
          <a:blip r:embed="rId3"/>
          <a:srcRect l="4077" t="44140" r="56355" b="43005"/>
          <a:stretch/>
        </p:blipFill>
        <p:spPr>
          <a:xfrm>
            <a:off x="4092182" y="2655430"/>
            <a:ext cx="3888690" cy="1458727"/>
          </a:xfrm>
          <a:prstGeom prst="rect">
            <a:avLst/>
          </a:prstGeom>
        </p:spPr>
      </p:pic>
      <p:pic>
        <p:nvPicPr>
          <p:cNvPr id="21" name="그림 20"/>
          <p:cNvPicPr>
            <a:picLocks/>
          </p:cNvPicPr>
          <p:nvPr/>
        </p:nvPicPr>
        <p:blipFill rotWithShape="1">
          <a:blip r:embed="rId3"/>
          <a:srcRect l="15011" t="46572" r="57084" b="43601"/>
          <a:stretch/>
        </p:blipFill>
        <p:spPr>
          <a:xfrm>
            <a:off x="4221201" y="2779776"/>
            <a:ext cx="3652784" cy="113394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265" r="75447" b="83440"/>
          <a:stretch/>
        </p:blipFill>
        <p:spPr>
          <a:xfrm>
            <a:off x="6778806" y="3544761"/>
            <a:ext cx="862845" cy="40034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6754618" y="3610788"/>
            <a:ext cx="929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취소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577208" y="2848316"/>
            <a:ext cx="37431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</a:rPr>
              <a:t>“</a:t>
            </a:r>
            <a:r>
              <a:rPr lang="ko-KR" altLang="en-US" sz="1050" dirty="0">
                <a:solidFill>
                  <a:schemeClr val="bg1"/>
                </a:solidFill>
              </a:rPr>
              <a:t>갑옷 인장</a:t>
            </a:r>
            <a:r>
              <a:rPr lang="en-US" altLang="ko-KR" sz="1050" dirty="0">
                <a:solidFill>
                  <a:schemeClr val="bg1"/>
                </a:solidFill>
              </a:rPr>
              <a:t>”</a:t>
            </a:r>
            <a:r>
              <a:rPr lang="ko-KR" altLang="en-US" sz="1050" dirty="0">
                <a:solidFill>
                  <a:schemeClr val="bg1"/>
                </a:solidFill>
              </a:rPr>
              <a:t>을 </a:t>
            </a:r>
            <a:r>
              <a:rPr lang="en-US" altLang="ko-KR" sz="1050" dirty="0">
                <a:solidFill>
                  <a:srgbClr val="00FF00"/>
                </a:solidFill>
              </a:rPr>
              <a:t>1</a:t>
            </a:r>
            <a:r>
              <a:rPr lang="ko-KR" altLang="en-US" sz="1050" dirty="0">
                <a:solidFill>
                  <a:schemeClr val="bg1"/>
                </a:solidFill>
              </a:rPr>
              <a:t>개 소모합니다</a:t>
            </a:r>
            <a:r>
              <a:rPr lang="en-US" altLang="ko-KR" sz="1050" dirty="0">
                <a:solidFill>
                  <a:schemeClr val="bg1"/>
                </a:solidFill>
              </a:rPr>
              <a:t>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77208" y="3135868"/>
            <a:ext cx="37431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강화를 시도 하시겠습니까</a:t>
            </a:r>
            <a:r>
              <a:rPr lang="en-US" altLang="ko-KR" sz="1050" dirty="0">
                <a:solidFill>
                  <a:schemeClr val="bg1"/>
                </a:solidFill>
              </a:rPr>
              <a:t>?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26" name="설명선: 굽은 선 25"/>
          <p:cNvSpPr/>
          <p:nvPr/>
        </p:nvSpPr>
        <p:spPr>
          <a:xfrm flipH="1">
            <a:off x="1488487" y="1927242"/>
            <a:ext cx="3348654" cy="560486"/>
          </a:xfrm>
          <a:prstGeom prst="borderCallout2">
            <a:avLst>
              <a:gd name="adj1" fmla="val 18750"/>
              <a:gd name="adj2" fmla="val -1099"/>
              <a:gd name="adj3" fmla="val 18750"/>
              <a:gd name="adj4" fmla="val -9165"/>
              <a:gd name="adj5" fmla="val 129411"/>
              <a:gd name="adj6" fmla="val -1760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아바타 일반강화 진행 관련 팝업 창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265" r="75447" b="83440"/>
          <a:stretch/>
        </p:blipFill>
        <p:spPr>
          <a:xfrm>
            <a:off x="4396609" y="3546110"/>
            <a:ext cx="862845" cy="40034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4372421" y="3612137"/>
            <a:ext cx="929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092182" y="2670545"/>
            <a:ext cx="3888690" cy="144361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315200" y="4724562"/>
            <a:ext cx="771198" cy="300991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설명선: 굽은 선 30"/>
          <p:cNvSpPr/>
          <p:nvPr/>
        </p:nvSpPr>
        <p:spPr>
          <a:xfrm flipH="1">
            <a:off x="5680013" y="5061844"/>
            <a:ext cx="1379157" cy="556116"/>
          </a:xfrm>
          <a:prstGeom prst="borderCallout2">
            <a:avLst>
              <a:gd name="adj1" fmla="val 48940"/>
              <a:gd name="adj2" fmla="val -11083"/>
              <a:gd name="adj3" fmla="val 48940"/>
              <a:gd name="adj4" fmla="val -26136"/>
              <a:gd name="adj5" fmla="val -5754"/>
              <a:gd name="adj6" fmla="val -4684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일반강화 버튼 선택</a:t>
            </a:r>
          </a:p>
        </p:txBody>
      </p:sp>
      <p:cxnSp>
        <p:nvCxnSpPr>
          <p:cNvPr id="3" name="연결선: 꺾임 2"/>
          <p:cNvCxnSpPr>
            <a:cxnSpLocks/>
            <a:stCxn id="30" idx="0"/>
            <a:endCxn id="29" idx="2"/>
          </p:cNvCxnSpPr>
          <p:nvPr/>
        </p:nvCxnSpPr>
        <p:spPr>
          <a:xfrm rot="16200000" flipV="1">
            <a:off x="6563461" y="3587224"/>
            <a:ext cx="610405" cy="1664272"/>
          </a:xfrm>
          <a:prstGeom prst="bentConnector3">
            <a:avLst>
              <a:gd name="adj1" fmla="val 50000"/>
            </a:avLst>
          </a:prstGeom>
          <a:ln w="19050">
            <a:solidFill>
              <a:srgbClr val="00FF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852128"/>
            <a:ext cx="9497750" cy="5153744"/>
          </a:xfrm>
          <a:prstGeom prst="rect">
            <a:avLst/>
          </a:prstGeom>
        </p:spPr>
      </p:pic>
      <p:pic>
        <p:nvPicPr>
          <p:cNvPr id="47" name="그림 46"/>
          <p:cNvPicPr>
            <a:picLocks/>
          </p:cNvPicPr>
          <p:nvPr/>
        </p:nvPicPr>
        <p:blipFill rotWithShape="1">
          <a:blip r:embed="rId3"/>
          <a:srcRect l="4077" t="44140" r="56355" b="43005"/>
          <a:stretch/>
        </p:blipFill>
        <p:spPr>
          <a:xfrm>
            <a:off x="4092182" y="2637142"/>
            <a:ext cx="3888690" cy="1458727"/>
          </a:xfrm>
          <a:prstGeom prst="rect">
            <a:avLst/>
          </a:prstGeom>
        </p:spPr>
      </p:pic>
      <p:pic>
        <p:nvPicPr>
          <p:cNvPr id="48" name="그림 47"/>
          <p:cNvPicPr>
            <a:picLocks/>
          </p:cNvPicPr>
          <p:nvPr/>
        </p:nvPicPr>
        <p:blipFill rotWithShape="1">
          <a:blip r:embed="rId3"/>
          <a:srcRect l="15011" t="46572" r="57084" b="43601"/>
          <a:stretch/>
        </p:blipFill>
        <p:spPr>
          <a:xfrm>
            <a:off x="4221201" y="2761488"/>
            <a:ext cx="3652784" cy="113394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265" r="75447" b="83440"/>
          <a:stretch/>
        </p:blipFill>
        <p:spPr>
          <a:xfrm>
            <a:off x="6778806" y="3526473"/>
            <a:ext cx="862845" cy="400345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6754618" y="3592500"/>
            <a:ext cx="929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취소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577208" y="2830028"/>
            <a:ext cx="37431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</a:rPr>
              <a:t>“</a:t>
            </a:r>
            <a:r>
              <a:rPr lang="ko-KR" altLang="en-US" sz="1050" dirty="0">
                <a:solidFill>
                  <a:schemeClr val="bg1"/>
                </a:solidFill>
              </a:rPr>
              <a:t>축복의 갑옷 인장</a:t>
            </a:r>
            <a:r>
              <a:rPr lang="en-US" altLang="ko-KR" sz="1050" dirty="0">
                <a:solidFill>
                  <a:schemeClr val="bg1"/>
                </a:solidFill>
              </a:rPr>
              <a:t>”</a:t>
            </a:r>
            <a:r>
              <a:rPr lang="ko-KR" altLang="en-US" sz="1050" dirty="0">
                <a:solidFill>
                  <a:schemeClr val="bg1"/>
                </a:solidFill>
              </a:rPr>
              <a:t>을 </a:t>
            </a:r>
            <a:r>
              <a:rPr lang="en-US" altLang="ko-KR" sz="1050" dirty="0">
                <a:solidFill>
                  <a:srgbClr val="00FF00"/>
                </a:solidFill>
              </a:rPr>
              <a:t>1</a:t>
            </a:r>
            <a:r>
              <a:rPr lang="ko-KR" altLang="en-US" sz="1050" dirty="0">
                <a:solidFill>
                  <a:schemeClr val="bg1"/>
                </a:solidFill>
              </a:rPr>
              <a:t>개 소모합니다</a:t>
            </a:r>
            <a:r>
              <a:rPr lang="en-US" altLang="ko-KR" sz="1050" dirty="0">
                <a:solidFill>
                  <a:schemeClr val="bg1"/>
                </a:solidFill>
              </a:rPr>
              <a:t>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577208" y="3137990"/>
            <a:ext cx="37431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강화를 시도 하시겠습니까</a:t>
            </a:r>
            <a:r>
              <a:rPr lang="en-US" altLang="ko-KR" sz="1050" dirty="0">
                <a:solidFill>
                  <a:schemeClr val="bg1"/>
                </a:solidFill>
              </a:rPr>
              <a:t>?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53" name="설명선: 굽은 선 52"/>
          <p:cNvSpPr/>
          <p:nvPr/>
        </p:nvSpPr>
        <p:spPr>
          <a:xfrm flipH="1">
            <a:off x="1488487" y="1908954"/>
            <a:ext cx="3348654" cy="560486"/>
          </a:xfrm>
          <a:prstGeom prst="borderCallout2">
            <a:avLst>
              <a:gd name="adj1" fmla="val 18750"/>
              <a:gd name="adj2" fmla="val -1099"/>
              <a:gd name="adj3" fmla="val 18750"/>
              <a:gd name="adj4" fmla="val -9165"/>
              <a:gd name="adj5" fmla="val 129411"/>
              <a:gd name="adj6" fmla="val -17603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0070C0"/>
                </a:solidFill>
              </a:rPr>
              <a:t>축복강화 진행 관련 팝업 창</a:t>
            </a:r>
            <a:endParaRPr lang="en-US" altLang="ko-KR" sz="1000" dirty="0">
              <a:solidFill>
                <a:srgbClr val="0070C0"/>
              </a:solidFill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265" r="75447" b="83440"/>
          <a:stretch/>
        </p:blipFill>
        <p:spPr>
          <a:xfrm>
            <a:off x="4396609" y="3527822"/>
            <a:ext cx="862845" cy="400345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4372421" y="3593849"/>
            <a:ext cx="929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007608" y="4724562"/>
            <a:ext cx="771198" cy="300991"/>
          </a:xfrm>
          <a:prstGeom prst="rect">
            <a:avLst/>
          </a:prstGeom>
          <a:noFill/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설명선: 굽은 선 56"/>
          <p:cNvSpPr/>
          <p:nvPr/>
        </p:nvSpPr>
        <p:spPr>
          <a:xfrm flipH="1">
            <a:off x="4372421" y="5061844"/>
            <a:ext cx="1379157" cy="556116"/>
          </a:xfrm>
          <a:prstGeom prst="borderCallout2">
            <a:avLst>
              <a:gd name="adj1" fmla="val 48940"/>
              <a:gd name="adj2" fmla="val -11083"/>
              <a:gd name="adj3" fmla="val 48940"/>
              <a:gd name="adj4" fmla="val -26136"/>
              <a:gd name="adj5" fmla="val -5754"/>
              <a:gd name="adj6" fmla="val -46840"/>
            </a:avLst>
          </a:prstGeom>
          <a:solidFill>
            <a:schemeClr val="bg2">
              <a:lumMod val="90000"/>
            </a:schemeClr>
          </a:solidFill>
          <a:ln w="190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>
                <a:solidFill>
                  <a:srgbClr val="0070C0"/>
                </a:solidFill>
              </a:rPr>
              <a:t>축복강화 버튼 선택</a:t>
            </a:r>
            <a:endParaRPr lang="ko-KR" altLang="en-US" sz="1000" dirty="0">
              <a:solidFill>
                <a:srgbClr val="0070C0"/>
              </a:solidFill>
            </a:endParaRPr>
          </a:p>
        </p:txBody>
      </p:sp>
      <p:cxnSp>
        <p:nvCxnSpPr>
          <p:cNvPr id="58" name="연결선: 꺾임 57"/>
          <p:cNvCxnSpPr>
            <a:cxnSpLocks/>
            <a:stCxn id="56" idx="0"/>
            <a:endCxn id="59" idx="2"/>
          </p:cNvCxnSpPr>
          <p:nvPr/>
        </p:nvCxnSpPr>
        <p:spPr>
          <a:xfrm rot="16200000" flipV="1">
            <a:off x="5909665" y="4241020"/>
            <a:ext cx="610405" cy="356680"/>
          </a:xfrm>
          <a:prstGeom prst="bentConnector3">
            <a:avLst>
              <a:gd name="adj1" fmla="val 50000"/>
            </a:avLst>
          </a:prstGeom>
          <a:ln w="19050">
            <a:solidFill>
              <a:srgbClr val="00FF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4092182" y="2670545"/>
            <a:ext cx="3888690" cy="144361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11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pic>
        <p:nvPicPr>
          <p:cNvPr id="52" name="그림 51"/>
          <p:cNvPicPr>
            <a:picLocks/>
          </p:cNvPicPr>
          <p:nvPr/>
        </p:nvPicPr>
        <p:blipFill rotWithShape="1">
          <a:blip r:embed="rId3"/>
          <a:srcRect l="4077" t="44140" r="56355" b="43005"/>
          <a:stretch/>
        </p:blipFill>
        <p:spPr>
          <a:xfrm>
            <a:off x="3422129" y="2870595"/>
            <a:ext cx="5228795" cy="1255131"/>
          </a:xfrm>
          <a:prstGeom prst="rect">
            <a:avLst/>
          </a:prstGeom>
        </p:spPr>
      </p:pic>
      <p:pic>
        <p:nvPicPr>
          <p:cNvPr id="54" name="그림 53"/>
          <p:cNvPicPr>
            <a:picLocks/>
          </p:cNvPicPr>
          <p:nvPr/>
        </p:nvPicPr>
        <p:blipFill rotWithShape="1">
          <a:blip r:embed="rId3"/>
          <a:srcRect l="15011" t="46572" r="57084" b="43601"/>
          <a:stretch/>
        </p:blipFill>
        <p:spPr>
          <a:xfrm>
            <a:off x="3591796" y="2963052"/>
            <a:ext cx="4911593" cy="1073211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5265" r="75447" b="83440"/>
          <a:stretch/>
        </p:blipFill>
        <p:spPr>
          <a:xfrm>
            <a:off x="5710919" y="3628698"/>
            <a:ext cx="862845" cy="400345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5686731" y="3694725"/>
            <a:ext cx="929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닫기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3714414" y="3064156"/>
            <a:ext cx="4758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해당 아바타 강화에 필요한 일반인장 또는 축복의 인장이 부족합니다</a:t>
            </a:r>
            <a:r>
              <a:rPr lang="en-US" altLang="ko-KR" sz="105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050" dirty="0">
                <a:solidFill>
                  <a:schemeClr val="bg1"/>
                </a:solidFill>
              </a:rPr>
              <a:t>재료에 필요한 아이템을 확인해주세요</a:t>
            </a:r>
            <a:r>
              <a:rPr lang="en-US" altLang="ko-KR" sz="1050" dirty="0">
                <a:solidFill>
                  <a:schemeClr val="bg1"/>
                </a:solidFill>
              </a:rPr>
              <a:t>.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856891"/>
            <a:ext cx="9431066" cy="51442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7" y="1747603"/>
            <a:ext cx="2267266" cy="3362794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5018224" y="1485993"/>
            <a:ext cx="2155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ko-KR" sz="2800" b="1" cap="none" spc="0" dirty="0">
                <a:ln/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+1 Success</a:t>
            </a:r>
          </a:p>
        </p:txBody>
      </p:sp>
    </p:spTree>
    <p:extLst>
      <p:ext uri="{BB962C8B-B14F-4D97-AF65-F5344CB8AC3E}">
        <p14:creationId xmlns:p14="http://schemas.microsoft.com/office/powerpoint/2010/main" val="3840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174</Words>
  <Application>Microsoft Office PowerPoint</Application>
  <PresentationFormat>와이드스크린</PresentationFormat>
  <Paragraphs>43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taekhoon</dc:creator>
  <cp:lastModifiedBy>taekhoon</cp:lastModifiedBy>
  <cp:revision>120</cp:revision>
  <dcterms:created xsi:type="dcterms:W3CDTF">2016-12-28T00:07:30Z</dcterms:created>
  <dcterms:modified xsi:type="dcterms:W3CDTF">2017-01-09T09:01:16Z</dcterms:modified>
</cp:coreProperties>
</file>