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311" r:id="rId3"/>
    <p:sldId id="312" r:id="rId4"/>
    <p:sldId id="310" r:id="rId5"/>
    <p:sldId id="309" r:id="rId6"/>
    <p:sldId id="295" r:id="rId7"/>
    <p:sldId id="308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2CC"/>
    <a:srgbClr val="FF00FF"/>
    <a:srgbClr val="FF66FF"/>
    <a:srgbClr val="FFFF66"/>
    <a:srgbClr val="00FF00"/>
    <a:srgbClr val="843C0C"/>
    <a:srgbClr val="141400"/>
    <a:srgbClr val="33330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00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70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69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44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49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9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82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33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4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414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18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29037-7E0E-44EA-ACD9-9FB08E098EB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6225-93BF-4B6C-9722-0FF46457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552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490889" y="616017"/>
            <a:ext cx="11210224" cy="791845"/>
          </a:xfrm>
          <a:prstGeom prst="rect">
            <a:avLst/>
          </a:prstGeom>
          <a:solidFill>
            <a:schemeClr val="accent1">
              <a:lumMod val="100000"/>
              <a:lumOff val="0"/>
            </a:schemeClr>
          </a:solidFill>
          <a:ln w="12700">
            <a:noFill/>
            <a:miter lim="800000"/>
            <a:headEnd/>
            <a:tailEnd/>
          </a:ln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algn="ctr">
              <a:spcBef>
                <a:spcPts val="375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FF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[NOX][</a:t>
            </a:r>
            <a:r>
              <a:rPr lang="ko-KR" altLang="en-US" sz="3600" b="1" dirty="0">
                <a:solidFill>
                  <a:srgbClr val="FFFF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시스템</a:t>
            </a:r>
            <a:r>
              <a:rPr lang="en-US" altLang="ko-KR" sz="3600" b="1" dirty="0">
                <a:solidFill>
                  <a:srgbClr val="FFFF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] </a:t>
            </a:r>
            <a:r>
              <a:rPr lang="ko-KR" altLang="en-US" sz="3600" b="1" dirty="0">
                <a:solidFill>
                  <a:srgbClr val="FFFF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시스템 메시지 기획 </a:t>
            </a:r>
            <a:r>
              <a:rPr lang="en-US" altLang="ko-KR" sz="3600" b="1" dirty="0">
                <a:solidFill>
                  <a:srgbClr val="FFFF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V1.0</a:t>
            </a:r>
            <a:endParaRPr lang="ko-KR" sz="10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11" name="그림 10" descr="C:\Users\taekhoon\Pictures\jwb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446" y="1907723"/>
            <a:ext cx="2942590" cy="20415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10991"/>
              </p:ext>
            </p:extLst>
          </p:nvPr>
        </p:nvGraphicFramePr>
        <p:xfrm>
          <a:off x="1121863" y="4397281"/>
          <a:ext cx="9948275" cy="1458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4458">
                  <a:extLst>
                    <a:ext uri="{9D8B030D-6E8A-4147-A177-3AD203B41FA5}">
                      <a16:colId xmlns:a16="http://schemas.microsoft.com/office/drawing/2014/main" val="2366114654"/>
                    </a:ext>
                  </a:extLst>
                </a:gridCol>
                <a:gridCol w="5510806">
                  <a:extLst>
                    <a:ext uri="{9D8B030D-6E8A-4147-A177-3AD203B41FA5}">
                      <a16:colId xmlns:a16="http://schemas.microsoft.com/office/drawing/2014/main" val="1749579002"/>
                    </a:ext>
                  </a:extLst>
                </a:gridCol>
                <a:gridCol w="1365375">
                  <a:extLst>
                    <a:ext uri="{9D8B030D-6E8A-4147-A177-3AD203B41FA5}">
                      <a16:colId xmlns:a16="http://schemas.microsoft.com/office/drawing/2014/main" val="2081584272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502427007"/>
                    </a:ext>
                  </a:extLst>
                </a:gridCol>
              </a:tblGrid>
              <a:tr h="441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sz="1500" kern="100">
                          <a:effectLst/>
                        </a:rPr>
                        <a:t>날짜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sz="1500" kern="100">
                          <a:effectLst/>
                        </a:rPr>
                        <a:t>작업내용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sz="1500" kern="100">
                          <a:effectLst/>
                        </a:rPr>
                        <a:t>작업자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kern="100">
                          <a:effectLst/>
                        </a:rPr>
                        <a:t>Version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extLst>
                  <a:ext uri="{0D108BD9-81ED-4DB2-BD59-A6C34878D82A}">
                    <a16:rowId xmlns:a16="http://schemas.microsoft.com/office/drawing/2014/main" val="889934250"/>
                  </a:ext>
                </a:extLst>
              </a:tr>
              <a:tr h="2278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kern="100" dirty="0">
                          <a:effectLst/>
                        </a:rPr>
                        <a:t>2016.12.09</a:t>
                      </a: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kern="100" dirty="0">
                          <a:effectLst/>
                        </a:rPr>
                        <a:t>시스템 메시지 종류</a:t>
                      </a:r>
                      <a:r>
                        <a:rPr lang="en-US" altLang="ko-KR" sz="1200" kern="100" dirty="0">
                          <a:effectLst/>
                        </a:rPr>
                        <a:t>,</a:t>
                      </a:r>
                      <a:r>
                        <a:rPr lang="en-US" altLang="ko-KR" sz="1200" kern="100" baseline="0" dirty="0">
                          <a:effectLst/>
                        </a:rPr>
                        <a:t> </a:t>
                      </a:r>
                      <a:r>
                        <a:rPr lang="ko-KR" altLang="en-US" sz="1200" kern="100" baseline="0" dirty="0">
                          <a:effectLst/>
                        </a:rPr>
                        <a:t>구성</a:t>
                      </a:r>
                      <a:r>
                        <a:rPr lang="en-US" altLang="ko-KR" sz="1200" kern="100" baseline="0" dirty="0">
                          <a:effectLst/>
                        </a:rPr>
                        <a:t>, </a:t>
                      </a:r>
                      <a:r>
                        <a:rPr lang="ko-KR" altLang="en-US" sz="1200" kern="100" baseline="0" dirty="0">
                          <a:effectLst/>
                        </a:rPr>
                        <a:t>설정</a:t>
                      </a:r>
                      <a:r>
                        <a:rPr lang="en-US" altLang="ko-KR" sz="1200" kern="100" baseline="0" dirty="0">
                          <a:effectLst/>
                        </a:rPr>
                        <a:t>, </a:t>
                      </a:r>
                      <a:r>
                        <a:rPr lang="ko-KR" altLang="en-US" sz="1200" kern="100" baseline="0" dirty="0">
                          <a:effectLst/>
                        </a:rPr>
                        <a:t>등록</a:t>
                      </a:r>
                      <a:r>
                        <a:rPr lang="en-US" altLang="ko-KR" sz="1200" kern="100" baseline="0" dirty="0">
                          <a:effectLst/>
                        </a:rPr>
                        <a:t>, UI </a:t>
                      </a:r>
                      <a:r>
                        <a:rPr lang="ko-KR" altLang="en-US" sz="1200" kern="100" baseline="0" dirty="0">
                          <a:effectLst/>
                        </a:rPr>
                        <a:t>연동 설계 및 기획</a:t>
                      </a: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sz="1300" kern="100">
                          <a:effectLst/>
                        </a:rPr>
                        <a:t>김택훈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kern="100">
                          <a:effectLst/>
                        </a:rPr>
                        <a:t>1.0</a:t>
                      </a: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extLst>
                  <a:ext uri="{0D108BD9-81ED-4DB2-BD59-A6C34878D82A}">
                    <a16:rowId xmlns:a16="http://schemas.microsoft.com/office/drawing/2014/main" val="217075684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extLst>
                  <a:ext uri="{0D108BD9-81ED-4DB2-BD59-A6C34878D82A}">
                    <a16:rowId xmlns:a16="http://schemas.microsoft.com/office/drawing/2014/main" val="359129329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extLst>
                  <a:ext uri="{0D108BD9-81ED-4DB2-BD59-A6C34878D82A}">
                    <a16:rowId xmlns:a16="http://schemas.microsoft.com/office/drawing/2014/main" val="165874029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o-KR" sz="15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02403" marR="102403" marT="0" marB="0" anchor="ctr"/>
                </a:tc>
                <a:extLst>
                  <a:ext uri="{0D108BD9-81ED-4DB2-BD59-A6C34878D82A}">
                    <a16:rowId xmlns:a16="http://schemas.microsoft.com/office/drawing/2014/main" val="9294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73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시스템 메시지 종류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공지 메시지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이벤트 메시지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알림 메시지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82410"/>
              </p:ext>
            </p:extLst>
          </p:nvPr>
        </p:nvGraphicFramePr>
        <p:xfrm>
          <a:off x="850602" y="1703673"/>
          <a:ext cx="10483704" cy="459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4846">
                  <a:extLst>
                    <a:ext uri="{9D8B030D-6E8A-4147-A177-3AD203B41FA5}">
                      <a16:colId xmlns:a16="http://schemas.microsoft.com/office/drawing/2014/main" val="2839847539"/>
                    </a:ext>
                  </a:extLst>
                </a:gridCol>
                <a:gridCol w="4148489">
                  <a:extLst>
                    <a:ext uri="{9D8B030D-6E8A-4147-A177-3AD203B41FA5}">
                      <a16:colId xmlns:a16="http://schemas.microsoft.com/office/drawing/2014/main" val="1358996350"/>
                    </a:ext>
                  </a:extLst>
                </a:gridCol>
                <a:gridCol w="4500369">
                  <a:extLst>
                    <a:ext uri="{9D8B030D-6E8A-4147-A177-3AD203B41FA5}">
                      <a16:colId xmlns:a16="http://schemas.microsoft.com/office/drawing/2014/main" val="2973419041"/>
                    </a:ext>
                  </a:extLst>
                </a:gridCol>
              </a:tblGrid>
              <a:tr h="673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</a:rPr>
                        <a:t>시스템 메시지 종류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</a:rPr>
                        <a:t>메시지 종류에 따른 내용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</a:rPr>
                        <a:t>메시지 노출 발생 조건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220646"/>
                  </a:ext>
                </a:extLst>
              </a:tr>
              <a:tr h="3723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공지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서버점검</a:t>
                      </a: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시스템 공지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서버점검</a:t>
                      </a: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시스템 공지</a:t>
                      </a:r>
                      <a:r>
                        <a:rPr lang="ko-KR" altLang="en-US" sz="1300" b="0" kern="1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o-KR" altLang="en-US" sz="1300" b="0" kern="100" baseline="0" dirty="0" err="1">
                          <a:solidFill>
                            <a:schemeClr val="tx1"/>
                          </a:solidFill>
                          <a:effectLst/>
                        </a:rPr>
                        <a:t>운영툴</a:t>
                      </a:r>
                      <a:r>
                        <a:rPr lang="ko-KR" altLang="en-US" sz="1300" b="0" kern="100" baseline="0" dirty="0">
                          <a:solidFill>
                            <a:schemeClr val="tx1"/>
                          </a:solidFill>
                          <a:effectLst/>
                        </a:rPr>
                        <a:t> 입력 시 출력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514847"/>
                  </a:ext>
                </a:extLst>
              </a:tr>
              <a:tr h="467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이벤트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출석 보상 이벤트 </a:t>
                      </a:r>
                      <a:r>
                        <a:rPr lang="ko-KR" altLang="en-US" sz="1300" b="0" kern="100" dirty="0" err="1">
                          <a:solidFill>
                            <a:schemeClr val="tx1"/>
                          </a:solidFill>
                          <a:effectLst/>
                        </a:rPr>
                        <a:t>메세지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출석 보상 이벤트 메시지 </a:t>
                      </a:r>
                      <a:r>
                        <a:rPr lang="ko-KR" altLang="en-US" sz="1300" b="0" kern="100" dirty="0" err="1">
                          <a:solidFill>
                            <a:schemeClr val="tx1"/>
                          </a:solidFill>
                          <a:effectLst/>
                        </a:rPr>
                        <a:t>운영툴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 입력 시 출력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28231"/>
                  </a:ext>
                </a:extLst>
              </a:tr>
              <a:tr h="343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알림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특정 아이템 획득 대상 알림</a:t>
                      </a:r>
                      <a:r>
                        <a:rPr lang="en-US" altLang="ko-KR" sz="1200" b="0" kern="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특정 대상 업적 달성 알림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내용별 상황 발생 시 출력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117823"/>
                  </a:ext>
                </a:extLst>
              </a:tr>
              <a:tr h="50720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kern="100" dirty="0">
                          <a:solidFill>
                            <a:schemeClr val="bg1"/>
                          </a:solidFill>
                          <a:effectLst/>
                        </a:rPr>
                        <a:t>보충 </a:t>
                      </a:r>
                      <a:r>
                        <a:rPr lang="ko-KR" sz="1200" kern="100" dirty="0">
                          <a:solidFill>
                            <a:schemeClr val="bg1"/>
                          </a:solidFill>
                          <a:effectLst/>
                        </a:rPr>
                        <a:t>설명</a:t>
                      </a:r>
                      <a:endParaRPr lang="ko-KR" sz="1300" kern="10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240790"/>
                  </a:ext>
                </a:extLst>
              </a:tr>
              <a:tr h="2227576">
                <a:tc grid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맑은 고딕" panose="020B0503020000020004" pitchFamily="50" charset="-127"/>
                        <a:buChar char="-"/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공지 </a:t>
                      </a:r>
                      <a:r>
                        <a:rPr lang="en-US" altLang="ko-KR" sz="1200" b="0" kern="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이벤트 메시지는 서버 전체에 유저를</a:t>
                      </a:r>
                      <a:r>
                        <a:rPr lang="en-US" altLang="ko-KR" sz="1200" b="0" kern="1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o-KR" altLang="en-US" sz="1200" b="0" kern="100" baseline="0" dirty="0">
                          <a:solidFill>
                            <a:schemeClr val="tx1"/>
                          </a:solidFill>
                          <a:effectLst/>
                        </a:rPr>
                        <a:t>대상으로 노출되는 메시지이다</a:t>
                      </a:r>
                      <a:r>
                        <a:rPr lang="en-US" altLang="ko-KR" sz="1200" b="0" kern="100" baseline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맑은 고딕" panose="020B0503020000020004" pitchFamily="50" charset="-127"/>
                        <a:buChar char="-"/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알림 메시지는 채널 서버에 유저를 대상으로 노출되는 메시지이다</a:t>
                      </a:r>
                      <a:r>
                        <a:rPr lang="en-US" altLang="ko-KR" sz="1200" b="0" kern="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ko-KR" sz="12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맑은 고딕" panose="020B0503020000020004" pitchFamily="50" charset="-127"/>
                        <a:buChar char="-"/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굴림" panose="020B0600000101010101" pitchFamily="50" charset="-127"/>
                        </a:rPr>
                        <a:t>알림 메시지의 경우 해당 조건을 아래와 같은 발생 조건들이 존재한다</a:t>
                      </a:r>
                      <a:r>
                        <a:rPr lang="en-US" altLang="ko-KR" sz="12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굴림" panose="020B0600000101010101" pitchFamily="50" charset="-127"/>
                        </a:rPr>
                        <a:t>.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맑은 고딕" panose="020B0503020000020004" pitchFamily="50" charset="-127"/>
                        <a:buNone/>
                      </a:pPr>
                      <a:r>
                        <a:rPr lang="en-US" altLang="ko-KR" sz="1200" b="0" kern="10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[ </a:t>
                      </a:r>
                      <a:r>
                        <a:rPr lang="ko-KR" altLang="en-US" sz="1200" b="0" kern="10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알림 메시지 발생 조건 세부 설정 </a:t>
                      </a:r>
                      <a:r>
                        <a:rPr lang="en-US" altLang="ko-KR" sz="1200" b="0" kern="10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]</a:t>
                      </a:r>
                      <a:endParaRPr lang="en-US" altLang="ko-KR" sz="12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8199" marR="8819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2427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19261"/>
              </p:ext>
            </p:extLst>
          </p:nvPr>
        </p:nvGraphicFramePr>
        <p:xfrm>
          <a:off x="1276614" y="5080083"/>
          <a:ext cx="9631680" cy="1150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323">
                  <a:extLst>
                    <a:ext uri="{9D8B030D-6E8A-4147-A177-3AD203B41FA5}">
                      <a16:colId xmlns:a16="http://schemas.microsoft.com/office/drawing/2014/main" val="2985185496"/>
                    </a:ext>
                  </a:extLst>
                </a:gridCol>
                <a:gridCol w="2088682">
                  <a:extLst>
                    <a:ext uri="{9D8B030D-6E8A-4147-A177-3AD203B41FA5}">
                      <a16:colId xmlns:a16="http://schemas.microsoft.com/office/drawing/2014/main" val="2491701309"/>
                    </a:ext>
                  </a:extLst>
                </a:gridCol>
                <a:gridCol w="6557675">
                  <a:extLst>
                    <a:ext uri="{9D8B030D-6E8A-4147-A177-3AD203B41FA5}">
                      <a16:colId xmlns:a16="http://schemas.microsoft.com/office/drawing/2014/main" val="1376180704"/>
                    </a:ext>
                  </a:extLst>
                </a:gridCol>
              </a:tblGrid>
              <a:tr h="34391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종류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설정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2271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아이템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아이템 보상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아이템 뽑기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NOX 6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등급 장비 아이템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NOX 7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등급 장비 아이템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무기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투구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상의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하의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장갑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신발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귀걸이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목걸이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228650"/>
                  </a:ext>
                </a:extLst>
              </a:tr>
              <a:tr h="34916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랭킹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랭킹 변동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결투장 랭킹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위 변동 시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 err="1">
                          <a:latin typeface="+mn-ea"/>
                          <a:ea typeface="+mn-ea"/>
                        </a:rPr>
                        <a:t>초월던전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dirty="0" err="1">
                          <a:latin typeface="+mn-ea"/>
                          <a:ea typeface="+mn-ea"/>
                        </a:rPr>
                        <a:t>싱글랭킹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위 변동 시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초월 던전 파티랭킹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</a:rPr>
                        <a:t>위 변동 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972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32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시스템 메시지 종류 별 텍스트 정보 구성과 노출 범위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공지 메시지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이벤트 메시지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알림 메시지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90319"/>
              </p:ext>
            </p:extLst>
          </p:nvPr>
        </p:nvGraphicFramePr>
        <p:xfrm>
          <a:off x="850602" y="1703673"/>
          <a:ext cx="10483701" cy="310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0135">
                  <a:extLst>
                    <a:ext uri="{9D8B030D-6E8A-4147-A177-3AD203B41FA5}">
                      <a16:colId xmlns:a16="http://schemas.microsoft.com/office/drawing/2014/main" val="2839847539"/>
                    </a:ext>
                  </a:extLst>
                </a:gridCol>
                <a:gridCol w="1013000">
                  <a:extLst>
                    <a:ext uri="{9D8B030D-6E8A-4147-A177-3AD203B41FA5}">
                      <a16:colId xmlns:a16="http://schemas.microsoft.com/office/drawing/2014/main" val="429613147"/>
                    </a:ext>
                  </a:extLst>
                </a:gridCol>
                <a:gridCol w="1013000">
                  <a:extLst>
                    <a:ext uri="{9D8B030D-6E8A-4147-A177-3AD203B41FA5}">
                      <a16:colId xmlns:a16="http://schemas.microsoft.com/office/drawing/2014/main" val="3176822329"/>
                    </a:ext>
                  </a:extLst>
                </a:gridCol>
                <a:gridCol w="1013000">
                  <a:extLst>
                    <a:ext uri="{9D8B030D-6E8A-4147-A177-3AD203B41FA5}">
                      <a16:colId xmlns:a16="http://schemas.microsoft.com/office/drawing/2014/main" val="2993139462"/>
                    </a:ext>
                  </a:extLst>
                </a:gridCol>
                <a:gridCol w="1013000">
                  <a:extLst>
                    <a:ext uri="{9D8B030D-6E8A-4147-A177-3AD203B41FA5}">
                      <a16:colId xmlns:a16="http://schemas.microsoft.com/office/drawing/2014/main" val="2265360326"/>
                    </a:ext>
                  </a:extLst>
                </a:gridCol>
                <a:gridCol w="1013000">
                  <a:extLst>
                    <a:ext uri="{9D8B030D-6E8A-4147-A177-3AD203B41FA5}">
                      <a16:colId xmlns:a16="http://schemas.microsoft.com/office/drawing/2014/main" val="1842343967"/>
                    </a:ext>
                  </a:extLst>
                </a:gridCol>
                <a:gridCol w="888103">
                  <a:extLst>
                    <a:ext uri="{9D8B030D-6E8A-4147-A177-3AD203B41FA5}">
                      <a16:colId xmlns:a16="http://schemas.microsoft.com/office/drawing/2014/main" val="178278054"/>
                    </a:ext>
                  </a:extLst>
                </a:gridCol>
                <a:gridCol w="1137897">
                  <a:extLst>
                    <a:ext uri="{9D8B030D-6E8A-4147-A177-3AD203B41FA5}">
                      <a16:colId xmlns:a16="http://schemas.microsoft.com/office/drawing/2014/main" val="5825323"/>
                    </a:ext>
                  </a:extLst>
                </a:gridCol>
                <a:gridCol w="2332566">
                  <a:extLst>
                    <a:ext uri="{9D8B030D-6E8A-4147-A177-3AD203B41FA5}">
                      <a16:colId xmlns:a16="http://schemas.microsoft.com/office/drawing/2014/main" val="2973419041"/>
                    </a:ext>
                  </a:extLst>
                </a:gridCol>
              </a:tblGrid>
              <a:tr h="8662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</a:rPr>
                        <a:t>메시지 종류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노출 범위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노출 조건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문자 수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텍스트</a:t>
                      </a:r>
                      <a:endParaRPr lang="en-US" alt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스크롤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스크롤</a:t>
                      </a:r>
                      <a:endParaRPr lang="en-US" alt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속도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스크롤</a:t>
                      </a:r>
                      <a:endParaRPr lang="en-US" alt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회수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운영툴</a:t>
                      </a:r>
                      <a:endParaRPr lang="en-US" alt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연동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1" kern="100" dirty="0">
                          <a:effectLst/>
                        </a:rPr>
                        <a:t>노출 유지시간 및 조건</a:t>
                      </a:r>
                      <a:endParaRPr lang="ko-KR" sz="13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220646"/>
                  </a:ext>
                </a:extLst>
              </a:tr>
              <a:tr h="747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공지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전체 서버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마을 입장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자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우에서 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중간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공지 연동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회 스크롤 표시 후 </a:t>
                      </a: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초간</a:t>
                      </a:r>
                      <a:endParaRPr lang="en-US" altLang="ko-KR" sz="13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유지 후 삭제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514847"/>
                  </a:ext>
                </a:extLst>
              </a:tr>
              <a:tr h="747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이벤트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전체 서버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마을 입장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자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우에서 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중간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이벤트 연동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회 스크롤 표시 후 </a:t>
                      </a: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</a:rPr>
                        <a:t>초간</a:t>
                      </a:r>
                      <a:endParaRPr lang="en-US" altLang="ko-KR" sz="13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유지 후 삭제</a:t>
                      </a:r>
                      <a:endParaRPr lang="ko-KR" alt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28231"/>
                  </a:ext>
                </a:extLst>
              </a:tr>
              <a:tr h="747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알림 메시지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채널 서버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Times New Roman" panose="02020603050405020304" pitchFamily="18" charset="0"/>
                        </a:rPr>
                        <a:t>마을 입장</a:t>
                      </a:r>
                      <a:endParaRPr lang="ko-KR" alt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altLang="ko-KR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자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없음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없음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없음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300" b="0" kern="1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없음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다음 알림 발생 시 자동 교체</a:t>
                      </a:r>
                      <a:endParaRPr lang="ko-KR" sz="1300" b="0" kern="1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88199" marR="88199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11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9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시스템 메시지 종류 노출 위치 및 텍스트 색상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공지 메시지 </a:t>
            </a:r>
            <a:r>
              <a:rPr lang="en-US" altLang="ko-KR" sz="1100" dirty="0">
                <a:solidFill>
                  <a:schemeClr val="tx1"/>
                </a:solidFill>
              </a:rPr>
              <a:t>: </a:t>
            </a:r>
            <a:r>
              <a:rPr lang="ko-KR" altLang="en-US" sz="1100" dirty="0">
                <a:solidFill>
                  <a:schemeClr val="tx1"/>
                </a:solidFill>
              </a:rPr>
              <a:t>전체 서버, 마을 입장, 마을 메인 UI 상단</a:t>
            </a:r>
            <a:r>
              <a:rPr lang="en-US" altLang="ko-KR" sz="1100" dirty="0">
                <a:solidFill>
                  <a:schemeClr val="tx1"/>
                </a:solidFill>
              </a:rPr>
              <a:t>1 </a:t>
            </a:r>
            <a:r>
              <a:rPr lang="ko-KR" altLang="en-US" sz="1100" dirty="0">
                <a:solidFill>
                  <a:schemeClr val="tx1"/>
                </a:solidFill>
              </a:rPr>
              <a:t> 중앙부에 표시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밝은 노란색</a:t>
            </a: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이벤트 메시지</a:t>
            </a:r>
            <a:r>
              <a:rPr lang="en-US" altLang="ko-KR" sz="1100" dirty="0">
                <a:solidFill>
                  <a:schemeClr val="tx1"/>
                </a:solidFill>
              </a:rPr>
              <a:t>: </a:t>
            </a:r>
            <a:r>
              <a:rPr lang="ko-KR" altLang="en-US" sz="1100" dirty="0">
                <a:solidFill>
                  <a:schemeClr val="tx1"/>
                </a:solidFill>
              </a:rPr>
              <a:t>전체 서버, 마을 입장, 마을 메인 UI 상단</a:t>
            </a:r>
            <a:r>
              <a:rPr lang="en-US" altLang="ko-KR" sz="1100" dirty="0">
                <a:solidFill>
                  <a:schemeClr val="tx1"/>
                </a:solidFill>
              </a:rPr>
              <a:t>2</a:t>
            </a:r>
            <a:r>
              <a:rPr lang="ko-KR" altLang="en-US" sz="1100" dirty="0">
                <a:solidFill>
                  <a:schemeClr val="tx1"/>
                </a:solidFill>
              </a:rPr>
              <a:t> 중앙부에 표시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밝은 핑크색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알림 메시지</a:t>
            </a:r>
            <a:r>
              <a:rPr lang="en-US" altLang="ko-KR" sz="1100" dirty="0">
                <a:solidFill>
                  <a:schemeClr val="tx1"/>
                </a:solidFill>
              </a:rPr>
              <a:t>: </a:t>
            </a:r>
            <a:r>
              <a:rPr lang="ko-KR" altLang="en-US" sz="1100" dirty="0">
                <a:solidFill>
                  <a:schemeClr val="tx1"/>
                </a:solidFill>
              </a:rPr>
              <a:t>채널 서버, 마을 입장, 마을 메인 UI 하단 중앙부에 표시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캐릭터</a:t>
            </a:r>
            <a:r>
              <a:rPr lang="en-US" altLang="ko-KR" sz="1100" dirty="0">
                <a:solidFill>
                  <a:schemeClr val="tx1"/>
                </a:solidFill>
              </a:rPr>
              <a:t>(</a:t>
            </a:r>
            <a:r>
              <a:rPr lang="ko-KR" altLang="en-US" sz="1100" dirty="0">
                <a:solidFill>
                  <a:schemeClr val="tx1"/>
                </a:solidFill>
              </a:rPr>
              <a:t>보라</a:t>
            </a:r>
            <a:r>
              <a:rPr lang="en-US" altLang="ko-KR" sz="1100" dirty="0">
                <a:solidFill>
                  <a:schemeClr val="tx1"/>
                </a:solidFill>
              </a:rPr>
              <a:t>), </a:t>
            </a:r>
            <a:r>
              <a:rPr lang="ko-KR" altLang="en-US" sz="1100" dirty="0">
                <a:solidFill>
                  <a:schemeClr val="tx1"/>
                </a:solidFill>
              </a:rPr>
              <a:t>아이템</a:t>
            </a:r>
            <a:r>
              <a:rPr lang="en-US" altLang="ko-KR" sz="1100" dirty="0">
                <a:solidFill>
                  <a:schemeClr val="tx1"/>
                </a:solidFill>
              </a:rPr>
              <a:t>(</a:t>
            </a:r>
            <a:r>
              <a:rPr lang="ko-KR" altLang="en-US" sz="1100" dirty="0">
                <a:solidFill>
                  <a:schemeClr val="tx1"/>
                </a:solidFill>
              </a:rPr>
              <a:t>밝은 녹색</a:t>
            </a:r>
            <a:r>
              <a:rPr lang="en-US" altLang="ko-KR" sz="1100" dirty="0">
                <a:solidFill>
                  <a:schemeClr val="tx1"/>
                </a:solidFill>
              </a:rPr>
              <a:t>), </a:t>
            </a:r>
            <a:r>
              <a:rPr lang="ko-KR" altLang="en-US" sz="1100" dirty="0">
                <a:solidFill>
                  <a:schemeClr val="tx1"/>
                </a:solidFill>
              </a:rPr>
              <a:t>내용 흰색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바탕</a:t>
            </a:r>
            <a:r>
              <a:rPr lang="en-US" altLang="ko-KR" sz="1100" dirty="0">
                <a:solidFill>
                  <a:schemeClr val="tx1"/>
                </a:solidFill>
              </a:rPr>
              <a:t>(</a:t>
            </a:r>
            <a:r>
              <a:rPr lang="ko-KR" altLang="en-US" sz="1100" dirty="0">
                <a:solidFill>
                  <a:schemeClr val="tx1"/>
                </a:solidFill>
              </a:rPr>
              <a:t>백그라운드</a:t>
            </a:r>
            <a:r>
              <a:rPr lang="en-US" altLang="ko-KR" sz="1100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217" y="1487554"/>
            <a:ext cx="9134475" cy="5114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1365" y="5536594"/>
            <a:ext cx="44954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n w="12700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highlight>
                  <a:srgbClr val="C0C0C0"/>
                </a:highlight>
              </a:rPr>
              <a:t>“Nick Name” </a:t>
            </a:r>
            <a:r>
              <a:rPr lang="ko-KR" altLang="en-US" sz="1200" dirty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highlight>
                  <a:srgbClr val="C0C0C0"/>
                </a:highlight>
              </a:rPr>
              <a:t>님 께서</a:t>
            </a:r>
            <a:r>
              <a:rPr lang="en-US" altLang="ko-KR" sz="1200" dirty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highlight>
                  <a:srgbClr val="C0C0C0"/>
                </a:highlight>
              </a:rPr>
              <a:t>,</a:t>
            </a:r>
            <a:r>
              <a:rPr lang="en-US" altLang="ko-KR" sz="1200" b="1" dirty="0">
                <a:ln w="12700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highlight>
                  <a:srgbClr val="C0C0C0"/>
                </a:highlight>
              </a:rPr>
              <a:t> </a:t>
            </a:r>
            <a:r>
              <a:rPr lang="en-US" altLang="ko-KR" sz="1200" b="1" dirty="0">
                <a:ln w="12700" cmpd="sng">
                  <a:solidFill>
                    <a:srgbClr val="00FF00"/>
                  </a:solidFill>
                  <a:prstDash val="solid"/>
                </a:ln>
                <a:solidFill>
                  <a:srgbClr val="FFFF00"/>
                </a:solidFill>
                <a:highlight>
                  <a:srgbClr val="C0C0C0"/>
                </a:highlight>
              </a:rPr>
              <a:t>”NOX 6 </a:t>
            </a:r>
            <a:r>
              <a:rPr lang="ko-KR" altLang="en-US" sz="1200" b="1" dirty="0">
                <a:ln w="12700" cmpd="sng">
                  <a:solidFill>
                    <a:srgbClr val="00FF00"/>
                  </a:solidFill>
                  <a:prstDash val="solid"/>
                </a:ln>
                <a:solidFill>
                  <a:srgbClr val="FFFF00"/>
                </a:solidFill>
                <a:highlight>
                  <a:srgbClr val="C0C0C0"/>
                </a:highlight>
              </a:rPr>
              <a:t>성 상의</a:t>
            </a:r>
            <a:r>
              <a:rPr lang="en-US" altLang="ko-KR" sz="1200" b="1" dirty="0">
                <a:ln w="12700" cmpd="sng">
                  <a:solidFill>
                    <a:srgbClr val="00FF00"/>
                  </a:solidFill>
                  <a:prstDash val="solid"/>
                </a:ln>
                <a:solidFill>
                  <a:srgbClr val="FFFF00"/>
                </a:solidFill>
                <a:highlight>
                  <a:srgbClr val="C0C0C0"/>
                </a:highlight>
              </a:rPr>
              <a:t>”</a:t>
            </a:r>
            <a:r>
              <a:rPr lang="ko-KR" altLang="en-US" sz="1200" b="1" dirty="0">
                <a:ln w="12700" cmpd="sng">
                  <a:solidFill>
                    <a:srgbClr val="00FF00"/>
                  </a:solidFill>
                  <a:prstDash val="solid"/>
                </a:ln>
                <a:solidFill>
                  <a:srgbClr val="FFFF00"/>
                </a:solidFill>
                <a:highlight>
                  <a:srgbClr val="C0C0C0"/>
                </a:highlight>
              </a:rPr>
              <a:t> </a:t>
            </a:r>
            <a:r>
              <a:rPr lang="ko-KR" altLang="en-US" sz="1200" dirty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highlight>
                  <a:srgbClr val="C0C0C0"/>
                </a:highlight>
              </a:rPr>
              <a:t>를 획득하였습니다</a:t>
            </a:r>
            <a:r>
              <a:rPr lang="en-US" altLang="ko-KR" sz="1200" dirty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highlight>
                  <a:srgbClr val="C0C0C0"/>
                </a:highlight>
              </a:rPr>
              <a:t>.</a:t>
            </a:r>
            <a:endParaRPr lang="ko-KR" altLang="en-US" sz="1200" dirty="0">
              <a:ln w="12700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highlight>
                <a:srgbClr val="C0C0C0"/>
              </a:highligh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67739" y="1953929"/>
            <a:ext cx="4514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업데이트 패치 관련하여 공지 게시판에 공지를 확인해주세요</a:t>
            </a:r>
            <a:r>
              <a:rPr lang="en-US" altLang="ko-KR" sz="120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ko-KR" altLang="en-US" sz="1200" dirty="0">
              <a:ln w="127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67740" y="2187003"/>
            <a:ext cx="4282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크리스마스 쿠폰 이벤트</a:t>
            </a:r>
            <a:r>
              <a:rPr lang="en-US" altLang="ko-KR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쿠폰이 발송되었습니다</a:t>
            </a:r>
            <a:r>
              <a:rPr lang="en-US" altLang="ko-KR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ko-KR" altLang="en-US" sz="1200" dirty="0">
              <a:ln w="12700" cmpd="sng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2" name="말풍선: 사각형 11"/>
          <p:cNvSpPr/>
          <p:nvPr/>
        </p:nvSpPr>
        <p:spPr>
          <a:xfrm>
            <a:off x="2772077" y="1331677"/>
            <a:ext cx="513720" cy="311754"/>
          </a:xfrm>
          <a:prstGeom prst="wedgeRectCallout">
            <a:avLst>
              <a:gd name="adj1" fmla="val 188168"/>
              <a:gd name="adj2" fmla="val 171371"/>
            </a:avLst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rgbClr val="002060"/>
                </a:solidFill>
              </a:rPr>
              <a:t>상단</a:t>
            </a:r>
            <a:r>
              <a:rPr lang="en-US" altLang="ko-KR" sz="1000" dirty="0">
                <a:solidFill>
                  <a:srgbClr val="002060"/>
                </a:solidFill>
              </a:rPr>
              <a:t>1</a:t>
            </a:r>
            <a:endParaRPr lang="ko-KR" altLang="en-US" sz="1000" dirty="0">
              <a:solidFill>
                <a:srgbClr val="002060"/>
              </a:solidFill>
            </a:endParaRPr>
          </a:p>
        </p:txBody>
      </p:sp>
      <p:sp>
        <p:nvSpPr>
          <p:cNvPr id="13" name="말풍선: 사각형 12"/>
          <p:cNvSpPr/>
          <p:nvPr/>
        </p:nvSpPr>
        <p:spPr>
          <a:xfrm>
            <a:off x="2772077" y="2698464"/>
            <a:ext cx="513720" cy="311754"/>
          </a:xfrm>
          <a:prstGeom prst="wedgeRectCallout">
            <a:avLst>
              <a:gd name="adj1" fmla="val 197536"/>
              <a:gd name="adj2" fmla="val -140462"/>
            </a:avLst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rgbClr val="002060"/>
                </a:solidFill>
              </a:rPr>
              <a:t>상단</a:t>
            </a:r>
            <a:r>
              <a:rPr lang="en-US" altLang="ko-KR" sz="1000" dirty="0">
                <a:solidFill>
                  <a:srgbClr val="002060"/>
                </a:solidFill>
              </a:rPr>
              <a:t>2</a:t>
            </a:r>
            <a:endParaRPr lang="ko-KR" altLang="en-US" sz="1000" dirty="0">
              <a:solidFill>
                <a:srgbClr val="002060"/>
              </a:solidFill>
            </a:endParaRPr>
          </a:p>
        </p:txBody>
      </p:sp>
      <p:sp>
        <p:nvSpPr>
          <p:cNvPr id="14" name="말풍선: 사각형 13"/>
          <p:cNvSpPr/>
          <p:nvPr/>
        </p:nvSpPr>
        <p:spPr>
          <a:xfrm>
            <a:off x="2772077" y="4970026"/>
            <a:ext cx="513720" cy="311754"/>
          </a:xfrm>
          <a:prstGeom prst="wedgeRectCallout">
            <a:avLst>
              <a:gd name="adj1" fmla="val 210652"/>
              <a:gd name="adj2" fmla="val 149759"/>
            </a:avLst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rgbClr val="002060"/>
                </a:solidFill>
              </a:rPr>
              <a:t>하단</a:t>
            </a:r>
          </a:p>
        </p:txBody>
      </p:sp>
    </p:spTree>
    <p:extLst>
      <p:ext uri="{BB962C8B-B14F-4D97-AF65-F5344CB8AC3E}">
        <p14:creationId xmlns:p14="http://schemas.microsoft.com/office/powerpoint/2010/main" val="252930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공지 및 이벤트 메시지 스트링 노출 방식 </a:t>
            </a:r>
            <a:r>
              <a:rPr lang="en-US" altLang="ko-KR" sz="1100" dirty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- </a:t>
            </a:r>
            <a:r>
              <a:rPr lang="ko-KR" altLang="en-US" sz="1100" dirty="0">
                <a:solidFill>
                  <a:schemeClr val="tx1"/>
                </a:solidFill>
              </a:rPr>
              <a:t>공지 및 이벤트 메시지를 텍스트 </a:t>
            </a:r>
            <a:r>
              <a:rPr lang="ko-KR" altLang="en-US" sz="1100" dirty="0" err="1">
                <a:solidFill>
                  <a:schemeClr val="tx1"/>
                </a:solidFill>
              </a:rPr>
              <a:t>스트롤로</a:t>
            </a:r>
            <a:r>
              <a:rPr lang="ko-KR" altLang="en-US" sz="1100" dirty="0">
                <a:solidFill>
                  <a:schemeClr val="tx1"/>
                </a:solidFill>
              </a:rPr>
              <a:t> 처리한다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상단</a:t>
            </a:r>
            <a:r>
              <a:rPr lang="en-US" altLang="ko-KR" sz="1100" dirty="0">
                <a:solidFill>
                  <a:schemeClr val="tx1"/>
                </a:solidFill>
              </a:rPr>
              <a:t>1, 2 </a:t>
            </a:r>
            <a:r>
              <a:rPr lang="ko-KR" altLang="en-US" sz="1100" dirty="0">
                <a:solidFill>
                  <a:schemeClr val="tx1"/>
                </a:solidFill>
              </a:rPr>
              <a:t>에서 다음 그림과 같이 우에서 좌로 스크롤 처리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217" y="1487554"/>
            <a:ext cx="9134475" cy="51149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67740" y="2187003"/>
            <a:ext cx="4282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크리스마스 쿠폰 이</a:t>
            </a:r>
          </a:p>
        </p:txBody>
      </p:sp>
      <p:sp>
        <p:nvSpPr>
          <p:cNvPr id="2" name="화살표: 줄무늬가 있는 오른쪽 1"/>
          <p:cNvSpPr/>
          <p:nvPr/>
        </p:nvSpPr>
        <p:spPr>
          <a:xfrm rot="10800000">
            <a:off x="6179418" y="2187003"/>
            <a:ext cx="741145" cy="294440"/>
          </a:xfrm>
          <a:prstGeom prst="stripedRightArrow">
            <a:avLst/>
          </a:prstGeom>
          <a:solidFill>
            <a:srgbClr val="FFFFFF">
              <a:alpha val="50196"/>
            </a:srgbClr>
          </a:solidFill>
          <a:ln>
            <a:solidFill>
              <a:srgbClr val="FFF2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114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217" y="1487554"/>
            <a:ext cx="9134475" cy="5114925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공지 및 이벤트 메시지 스트링 노출 방식 </a:t>
            </a:r>
            <a:r>
              <a:rPr lang="en-US" altLang="ko-KR" sz="1100" dirty="0">
                <a:solidFill>
                  <a:schemeClr val="tx1"/>
                </a:solidFill>
              </a:rPr>
              <a:t>2</a:t>
            </a:r>
          </a:p>
          <a:p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- </a:t>
            </a:r>
            <a:r>
              <a:rPr lang="ko-KR" altLang="en-US" sz="1100" dirty="0">
                <a:solidFill>
                  <a:schemeClr val="tx1"/>
                </a:solidFill>
              </a:rPr>
              <a:t>상단</a:t>
            </a:r>
            <a:r>
              <a:rPr lang="en-US" altLang="ko-KR" sz="1100" dirty="0">
                <a:solidFill>
                  <a:schemeClr val="tx1"/>
                </a:solidFill>
              </a:rPr>
              <a:t>1,2 </a:t>
            </a:r>
            <a:r>
              <a:rPr lang="ko-KR" altLang="en-US" sz="1100" dirty="0">
                <a:solidFill>
                  <a:schemeClr val="tx1"/>
                </a:solidFill>
              </a:rPr>
              <a:t>메시지 란에 텍스트 스크롤이 끝나면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반복 노출 회수에 따라 추가 노출처리</a:t>
            </a:r>
            <a:r>
              <a:rPr lang="en-US" altLang="ko-KR" sz="1100" dirty="0">
                <a:solidFill>
                  <a:schemeClr val="tx1"/>
                </a:solidFill>
              </a:rPr>
              <a:t>. [ 2</a:t>
            </a:r>
            <a:r>
              <a:rPr lang="ko-KR" altLang="en-US" sz="1100" dirty="0">
                <a:solidFill>
                  <a:schemeClr val="tx1"/>
                </a:solidFill>
              </a:rPr>
              <a:t>회 </a:t>
            </a:r>
            <a:r>
              <a:rPr lang="en-US" altLang="ko-KR" sz="1100" dirty="0">
                <a:solidFill>
                  <a:schemeClr val="tx1"/>
                </a:solidFill>
              </a:rPr>
              <a:t>]</a:t>
            </a: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>
                <a:solidFill>
                  <a:schemeClr val="tx1"/>
                </a:solidFill>
              </a:rPr>
              <a:t>동일한 공지 및 알림 메시지를 상단 </a:t>
            </a:r>
            <a:r>
              <a:rPr lang="en-US" altLang="ko-KR" sz="1100" dirty="0">
                <a:solidFill>
                  <a:schemeClr val="tx1"/>
                </a:solidFill>
              </a:rPr>
              <a:t>1, 2 </a:t>
            </a:r>
            <a:r>
              <a:rPr lang="ko-KR" altLang="en-US" sz="1100" dirty="0">
                <a:solidFill>
                  <a:schemeClr val="tx1"/>
                </a:solidFill>
              </a:rPr>
              <a:t>에서 추가로 노출처리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화살표: 줄무늬가 있는 오른쪽 13"/>
          <p:cNvSpPr/>
          <p:nvPr/>
        </p:nvSpPr>
        <p:spPr>
          <a:xfrm flipH="1">
            <a:off x="8079911" y="2187003"/>
            <a:ext cx="741145" cy="294440"/>
          </a:xfrm>
          <a:prstGeom prst="stripedRightArrow">
            <a:avLst/>
          </a:prstGeom>
          <a:solidFill>
            <a:srgbClr val="FFFFFF">
              <a:alpha val="50196"/>
            </a:srgbClr>
          </a:solidFill>
          <a:ln>
            <a:solidFill>
              <a:srgbClr val="FFF2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rgbClr val="002060"/>
                </a:solidFill>
              </a:rPr>
              <a:t>반복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67740" y="2187003"/>
            <a:ext cx="4282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크리스마스 쿠폰 이벤트</a:t>
            </a:r>
            <a:r>
              <a:rPr lang="en-US" altLang="ko-KR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쿠폰이 발송되었습니다</a:t>
            </a:r>
            <a:r>
              <a:rPr lang="en-US" altLang="ko-KR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ko-KR" altLang="en-US" sz="1200" dirty="0">
              <a:ln w="12700" cmpd="sng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526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50604" y="334926"/>
            <a:ext cx="10483703" cy="946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100" dirty="0">
                <a:solidFill>
                  <a:schemeClr val="tx1"/>
                </a:solidFill>
              </a:rPr>
              <a:t>마을 메인 화면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- </a:t>
            </a:r>
            <a:r>
              <a:rPr lang="ko-KR" altLang="en-US" sz="1100" dirty="0">
                <a:solidFill>
                  <a:schemeClr val="tx1"/>
                </a:solidFill>
              </a:rPr>
              <a:t>이벤트 메시지 스트링 처리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- </a:t>
            </a:r>
            <a:r>
              <a:rPr lang="ko-KR" altLang="en-US" sz="1100" dirty="0" err="1">
                <a:solidFill>
                  <a:schemeClr val="tx1"/>
                </a:solidFill>
              </a:rPr>
              <a:t>운영툴</a:t>
            </a:r>
            <a:r>
              <a:rPr lang="ko-KR" altLang="en-US" sz="1100" dirty="0">
                <a:solidFill>
                  <a:schemeClr val="tx1"/>
                </a:solidFill>
              </a:rPr>
              <a:t> 접속보상 이벤트 생성 후 해당 메시지 처리</a:t>
            </a:r>
            <a:r>
              <a:rPr lang="en-US" altLang="ko-KR" sz="1100" dirty="0">
                <a:solidFill>
                  <a:schemeClr val="tx1"/>
                </a:solidFill>
              </a:rPr>
              <a:t>: </a:t>
            </a:r>
            <a:r>
              <a:rPr lang="ko-KR" altLang="en-US" sz="1100" dirty="0">
                <a:solidFill>
                  <a:schemeClr val="tx1"/>
                </a:solidFill>
              </a:rPr>
              <a:t>메시지 등록 방식 협의 필요</a:t>
            </a:r>
            <a:r>
              <a:rPr lang="en-US" altLang="ko-KR" sz="1100" dirty="0">
                <a:solidFill>
                  <a:schemeClr val="tx1"/>
                </a:solidFill>
              </a:rPr>
              <a:t>!</a:t>
            </a:r>
          </a:p>
          <a:p>
            <a:endParaRPr lang="en-US" altLang="ko-KR" sz="1100" dirty="0">
              <a:solidFill>
                <a:schemeClr val="tx1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217" y="1487554"/>
            <a:ext cx="9134475" cy="5114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7739" y="1953929"/>
            <a:ext cx="4514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업데이트 패치 관련하여 공지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7740" y="2187003"/>
            <a:ext cx="4282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접속 보상 이벤트 아이템이 우편함에 지급되었습니다</a:t>
            </a:r>
            <a:r>
              <a:rPr lang="en-US" altLang="ko-KR" sz="1200" dirty="0">
                <a:ln w="12700" cmpd="sng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ko-KR" altLang="en-US" sz="1200" dirty="0">
              <a:ln w="12700" cmpd="sng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157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15624</TotalTime>
  <Words>559</Words>
  <Application>Microsoft Office PowerPoint</Application>
  <PresentationFormat>와이드스크린</PresentationFormat>
  <Paragraphs>109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372</cp:revision>
  <dcterms:created xsi:type="dcterms:W3CDTF">2016-10-16T22:29:16Z</dcterms:created>
  <dcterms:modified xsi:type="dcterms:W3CDTF">2016-12-09T09:06:20Z</dcterms:modified>
</cp:coreProperties>
</file>