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3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9" autoAdjust="0"/>
    <p:restoredTop sz="94660"/>
  </p:normalViewPr>
  <p:slideViewPr>
    <p:cSldViewPr snapToGrid="0">
      <p:cViewPr varScale="1">
        <p:scale>
          <a:sx n="90" d="100"/>
          <a:sy n="90" d="100"/>
        </p:scale>
        <p:origin x="9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E794F-7E3A-421D-8059-20908A224EC8}" type="datetimeFigureOut">
              <a:rPr lang="ko-KR" altLang="en-US" smtClean="0"/>
              <a:t>2016-09-19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8C35C-3811-46BA-AF95-C23001AE6D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6873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E794F-7E3A-421D-8059-20908A224EC8}" type="datetimeFigureOut">
              <a:rPr lang="ko-KR" altLang="en-US" smtClean="0"/>
              <a:t>2016-09-19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8C35C-3811-46BA-AF95-C23001AE6D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3769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E794F-7E3A-421D-8059-20908A224EC8}" type="datetimeFigureOut">
              <a:rPr lang="ko-KR" altLang="en-US" smtClean="0"/>
              <a:t>2016-09-19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8C35C-3811-46BA-AF95-C23001AE6D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27688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E794F-7E3A-421D-8059-20908A224EC8}" type="datetimeFigureOut">
              <a:rPr lang="ko-KR" altLang="en-US" smtClean="0"/>
              <a:t>2016-09-19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8C35C-3811-46BA-AF95-C23001AE6D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3066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E794F-7E3A-421D-8059-20908A224EC8}" type="datetimeFigureOut">
              <a:rPr lang="ko-KR" altLang="en-US" smtClean="0"/>
              <a:t>2016-09-19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8C35C-3811-46BA-AF95-C23001AE6D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5453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E794F-7E3A-421D-8059-20908A224EC8}" type="datetimeFigureOut">
              <a:rPr lang="ko-KR" altLang="en-US" smtClean="0"/>
              <a:t>2016-09-19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8C35C-3811-46BA-AF95-C23001AE6D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1607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E794F-7E3A-421D-8059-20908A224EC8}" type="datetimeFigureOut">
              <a:rPr lang="ko-KR" altLang="en-US" smtClean="0"/>
              <a:t>2016-09-19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8C35C-3811-46BA-AF95-C23001AE6D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7274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E794F-7E3A-421D-8059-20908A224EC8}" type="datetimeFigureOut">
              <a:rPr lang="ko-KR" altLang="en-US" smtClean="0"/>
              <a:t>2016-09-19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8C35C-3811-46BA-AF95-C23001AE6D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2068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E794F-7E3A-421D-8059-20908A224EC8}" type="datetimeFigureOut">
              <a:rPr lang="ko-KR" altLang="en-US" smtClean="0"/>
              <a:t>2016-09-19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8C35C-3811-46BA-AF95-C23001AE6D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7900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E794F-7E3A-421D-8059-20908A224EC8}" type="datetimeFigureOut">
              <a:rPr lang="ko-KR" altLang="en-US" smtClean="0"/>
              <a:t>2016-09-19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8C35C-3811-46BA-AF95-C23001AE6D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1058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E794F-7E3A-421D-8059-20908A224EC8}" type="datetimeFigureOut">
              <a:rPr lang="ko-KR" altLang="en-US" smtClean="0"/>
              <a:t>2016-09-19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8C35C-3811-46BA-AF95-C23001AE6D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7192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E794F-7E3A-421D-8059-20908A224EC8}" type="datetimeFigureOut">
              <a:rPr lang="ko-KR" altLang="en-US" smtClean="0"/>
              <a:t>2016-09-19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8C35C-3811-46BA-AF95-C23001AE6D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7409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2868194" y="2967335"/>
            <a:ext cx="64556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스킬 강화 방식 개선</a:t>
            </a:r>
            <a:endParaRPr lang="en-US" altLang="ko-K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4092086" y="4034135"/>
            <a:ext cx="400782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3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스킬 강화 단계 설정</a:t>
            </a:r>
            <a:endParaRPr lang="en-US" altLang="ko-KR" sz="32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10500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9280" y="1066829"/>
            <a:ext cx="8473440" cy="4724342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5242560" y="5263765"/>
            <a:ext cx="781348" cy="394468"/>
          </a:xfrm>
          <a:prstGeom prst="rect">
            <a:avLst/>
          </a:prstGeom>
          <a:noFill/>
          <a:ln w="28575"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설명선: 굽은 선 3"/>
          <p:cNvSpPr/>
          <p:nvPr/>
        </p:nvSpPr>
        <p:spPr>
          <a:xfrm flipH="1">
            <a:off x="3119120" y="4643120"/>
            <a:ext cx="1513840" cy="42672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43750"/>
              <a:gd name="adj6" fmla="val -44353"/>
            </a:avLst>
          </a:prstGeom>
          <a:solidFill>
            <a:schemeClr val="bg1">
              <a:lumMod val="50000"/>
            </a:schemeClr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강화 버튼 선택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4423106" y="187387"/>
            <a:ext cx="334578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3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클래스 스킬 강화</a:t>
            </a:r>
            <a:endParaRPr lang="en-US" altLang="ko-KR" sz="32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78554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직사각형 13"/>
          <p:cNvSpPr/>
          <p:nvPr/>
        </p:nvSpPr>
        <p:spPr>
          <a:xfrm>
            <a:off x="3940603" y="187387"/>
            <a:ext cx="431079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3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클래스 스킬 강화 팝업</a:t>
            </a:r>
            <a:endParaRPr lang="en-US" altLang="ko-KR" sz="32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7258" y="1205230"/>
            <a:ext cx="4743450" cy="5219700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4040823" y="1320800"/>
            <a:ext cx="3444240" cy="406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스킬 강화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4040823" y="1727200"/>
            <a:ext cx="3444240" cy="406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/>
              <a:t>베기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3354387" y="1117601"/>
            <a:ext cx="4933315" cy="5405120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76" t="29154" r="51911" b="54424"/>
          <a:stretch/>
        </p:blipFill>
        <p:spPr>
          <a:xfrm>
            <a:off x="4104004" y="2255681"/>
            <a:ext cx="3434080" cy="924479"/>
          </a:xfrm>
          <a:prstGeom prst="rect">
            <a:avLst/>
          </a:prstGeom>
        </p:spPr>
      </p:pic>
      <p:sp>
        <p:nvSpPr>
          <p:cNvPr id="9" name="직사각형 8"/>
          <p:cNvSpPr/>
          <p:nvPr/>
        </p:nvSpPr>
        <p:spPr>
          <a:xfrm>
            <a:off x="7309114" y="4062253"/>
            <a:ext cx="827405" cy="406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1</a:t>
            </a:r>
            <a:endParaRPr lang="ko-KR" altLang="en-US" sz="1000" dirty="0"/>
          </a:p>
        </p:txBody>
      </p:sp>
      <p:sp>
        <p:nvSpPr>
          <p:cNvPr id="10" name="직사각형 9"/>
          <p:cNvSpPr/>
          <p:nvPr/>
        </p:nvSpPr>
        <p:spPr>
          <a:xfrm>
            <a:off x="4122103" y="5889625"/>
            <a:ext cx="3444240" cy="406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스킬 강화 진행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7381717" y="4076143"/>
            <a:ext cx="665353" cy="395288"/>
          </a:xfrm>
          <a:prstGeom prst="rect">
            <a:avLst/>
          </a:prstGeom>
          <a:noFill/>
          <a:ln w="28575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4585969" y="4062254"/>
            <a:ext cx="2264730" cy="374412"/>
          </a:xfrm>
          <a:prstGeom prst="rect">
            <a:avLst/>
          </a:prstGeom>
          <a:noFill/>
          <a:ln w="28575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/>
          <p:cNvSpPr/>
          <p:nvPr/>
        </p:nvSpPr>
        <p:spPr>
          <a:xfrm>
            <a:off x="4585969" y="5820409"/>
            <a:ext cx="2441894" cy="531813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직사각형 25"/>
          <p:cNvSpPr/>
          <p:nvPr/>
        </p:nvSpPr>
        <p:spPr>
          <a:xfrm>
            <a:off x="5023856" y="3816083"/>
            <a:ext cx="1478174" cy="234532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/>
              <a:t>강화 단계 설정</a:t>
            </a:r>
          </a:p>
        </p:txBody>
      </p:sp>
      <p:pic>
        <p:nvPicPr>
          <p:cNvPr id="27" name="그림 2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2" t="89423" r="72545" b="3226"/>
          <a:stretch/>
        </p:blipFill>
        <p:spPr>
          <a:xfrm>
            <a:off x="4639129" y="5369604"/>
            <a:ext cx="2158410" cy="347302"/>
          </a:xfrm>
          <a:prstGeom prst="rect">
            <a:avLst/>
          </a:prstGeom>
        </p:spPr>
      </p:pic>
      <p:sp>
        <p:nvSpPr>
          <p:cNvPr id="28" name="직사각형 27"/>
          <p:cNvSpPr/>
          <p:nvPr/>
        </p:nvSpPr>
        <p:spPr>
          <a:xfrm>
            <a:off x="4711862" y="5347969"/>
            <a:ext cx="623987" cy="339091"/>
          </a:xfrm>
          <a:prstGeom prst="rect">
            <a:avLst/>
          </a:prstGeom>
          <a:noFill/>
          <a:ln w="28575">
            <a:solidFill>
              <a:srgbClr val="FFFF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직사각형 31"/>
          <p:cNvSpPr/>
          <p:nvPr/>
        </p:nvSpPr>
        <p:spPr>
          <a:xfrm>
            <a:off x="5335849" y="2255682"/>
            <a:ext cx="958624" cy="924478"/>
          </a:xfrm>
          <a:prstGeom prst="rect">
            <a:avLst/>
          </a:prstGeom>
          <a:noFill/>
          <a:ln w="28575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설명선: 굽은 선 32"/>
          <p:cNvSpPr/>
          <p:nvPr/>
        </p:nvSpPr>
        <p:spPr>
          <a:xfrm>
            <a:off x="9009063" y="1280160"/>
            <a:ext cx="1513840" cy="487680"/>
          </a:xfrm>
          <a:prstGeom prst="borderCallout2">
            <a:avLst>
              <a:gd name="adj1" fmla="val 18750"/>
              <a:gd name="adj2" fmla="val -2012"/>
              <a:gd name="adj3" fmla="val 18750"/>
              <a:gd name="adj4" fmla="val -16667"/>
              <a:gd name="adj5" fmla="val 79167"/>
              <a:gd name="adj6" fmla="val -46366"/>
            </a:avLst>
          </a:prstGeom>
          <a:solidFill>
            <a:schemeClr val="bg1">
              <a:lumMod val="50000"/>
            </a:schemeClr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스킬 강화 </a:t>
            </a:r>
            <a:r>
              <a:rPr lang="ko-KR" altLang="en-US" sz="1100" dirty="0" err="1"/>
              <a:t>팝업창</a:t>
            </a:r>
            <a:endParaRPr lang="ko-KR" altLang="en-US" sz="1100" dirty="0"/>
          </a:p>
        </p:txBody>
      </p:sp>
      <p:sp>
        <p:nvSpPr>
          <p:cNvPr id="35" name="설명선: 굽은 선 34"/>
          <p:cNvSpPr/>
          <p:nvPr/>
        </p:nvSpPr>
        <p:spPr>
          <a:xfrm>
            <a:off x="9009063" y="3180160"/>
            <a:ext cx="2021840" cy="487680"/>
          </a:xfrm>
          <a:prstGeom prst="borderCallout2">
            <a:avLst>
              <a:gd name="adj1" fmla="val 18750"/>
              <a:gd name="adj2" fmla="val -2022"/>
              <a:gd name="adj3" fmla="val 18750"/>
              <a:gd name="adj4" fmla="val -16667"/>
              <a:gd name="adj5" fmla="val 181251"/>
              <a:gd name="adj6" fmla="val -51254"/>
            </a:avLst>
          </a:prstGeom>
          <a:solidFill>
            <a:schemeClr val="bg1">
              <a:lumMod val="50000"/>
            </a:schemeClr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선택 된 스킬의</a:t>
            </a:r>
            <a:endParaRPr lang="en-US" altLang="ko-KR" sz="1100" dirty="0"/>
          </a:p>
          <a:p>
            <a:pPr algn="ctr"/>
            <a:r>
              <a:rPr lang="ko-KR" altLang="en-US" sz="1100" dirty="0"/>
              <a:t>현재 강화단계</a:t>
            </a:r>
          </a:p>
        </p:txBody>
      </p:sp>
      <p:sp>
        <p:nvSpPr>
          <p:cNvPr id="36" name="설명선: 굽은 선 35"/>
          <p:cNvSpPr/>
          <p:nvPr/>
        </p:nvSpPr>
        <p:spPr>
          <a:xfrm flipH="1">
            <a:off x="1156112" y="6181090"/>
            <a:ext cx="2021840" cy="487680"/>
          </a:xfrm>
          <a:prstGeom prst="borderCallout2">
            <a:avLst>
              <a:gd name="adj1" fmla="val 20930"/>
              <a:gd name="adj2" fmla="val -445"/>
              <a:gd name="adj3" fmla="val 18750"/>
              <a:gd name="adj4" fmla="val -16667"/>
              <a:gd name="adj5" fmla="val -37791"/>
              <a:gd name="adj6" fmla="val -68607"/>
            </a:avLst>
          </a:prstGeom>
          <a:solidFill>
            <a:schemeClr val="bg1">
              <a:lumMod val="50000"/>
            </a:schemeClr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스킬 강화 진행 버튼</a:t>
            </a:r>
          </a:p>
        </p:txBody>
      </p:sp>
      <p:sp>
        <p:nvSpPr>
          <p:cNvPr id="37" name="설명선: 굽은 선 36"/>
          <p:cNvSpPr/>
          <p:nvPr/>
        </p:nvSpPr>
        <p:spPr>
          <a:xfrm>
            <a:off x="1156112" y="4831080"/>
            <a:ext cx="2021840" cy="487680"/>
          </a:xfrm>
          <a:prstGeom prst="borderCallout2">
            <a:avLst>
              <a:gd name="adj1" fmla="val 29651"/>
              <a:gd name="adj2" fmla="val 102629"/>
              <a:gd name="adj3" fmla="val 29652"/>
              <a:gd name="adj4" fmla="val 124796"/>
              <a:gd name="adj5" fmla="val 136435"/>
              <a:gd name="adj6" fmla="val 171148"/>
            </a:avLst>
          </a:prstGeom>
          <a:solidFill>
            <a:schemeClr val="bg1">
              <a:lumMod val="50000"/>
            </a:schemeClr>
          </a:solidFill>
          <a:ln w="190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잔여 스킬 포인트</a:t>
            </a:r>
          </a:p>
        </p:txBody>
      </p:sp>
      <p:sp>
        <p:nvSpPr>
          <p:cNvPr id="38" name="설명선: 굽은 선 37"/>
          <p:cNvSpPr/>
          <p:nvPr/>
        </p:nvSpPr>
        <p:spPr>
          <a:xfrm flipH="1">
            <a:off x="1161098" y="3231041"/>
            <a:ext cx="2021840" cy="487680"/>
          </a:xfrm>
          <a:prstGeom prst="borderCallout2">
            <a:avLst>
              <a:gd name="adj1" fmla="val 16570"/>
              <a:gd name="adj2" fmla="val -971"/>
              <a:gd name="adj3" fmla="val 16570"/>
              <a:gd name="adj4" fmla="val -22978"/>
              <a:gd name="adj5" fmla="val 171512"/>
              <a:gd name="adj6" fmla="val -70185"/>
            </a:avLst>
          </a:prstGeom>
          <a:solidFill>
            <a:schemeClr val="bg1">
              <a:lumMod val="5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스킬 강화 단계</a:t>
            </a:r>
            <a:endParaRPr lang="en-US" altLang="ko-KR" sz="1100" dirty="0"/>
          </a:p>
          <a:p>
            <a:pPr algn="ctr"/>
            <a:r>
              <a:rPr lang="ko-KR" altLang="en-US" sz="1100" dirty="0"/>
              <a:t>설정 게이지 바</a:t>
            </a:r>
          </a:p>
        </p:txBody>
      </p:sp>
      <p:sp>
        <p:nvSpPr>
          <p:cNvPr id="39" name="설명선: 굽은 선 38"/>
          <p:cNvSpPr/>
          <p:nvPr/>
        </p:nvSpPr>
        <p:spPr>
          <a:xfrm>
            <a:off x="9481925" y="3747926"/>
            <a:ext cx="2235154" cy="1083154"/>
          </a:xfrm>
          <a:prstGeom prst="borderCallout2">
            <a:avLst>
              <a:gd name="adj1" fmla="val 18750"/>
              <a:gd name="adj2" fmla="val -2149"/>
              <a:gd name="adj3" fmla="val 18750"/>
              <a:gd name="adj4" fmla="val -16667"/>
              <a:gd name="adj5" fmla="val -7181"/>
              <a:gd name="adj6" fmla="val -16961"/>
            </a:avLst>
          </a:prstGeom>
          <a:solidFill>
            <a:schemeClr val="bg1">
              <a:lumMod val="50000"/>
            </a:schemeClr>
          </a:solidFill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100" dirty="0" err="1"/>
              <a:t>SkillInfo</a:t>
            </a:r>
            <a:r>
              <a:rPr lang="en-US" altLang="ko-KR" sz="1100" dirty="0"/>
              <a:t> </a:t>
            </a:r>
            <a:r>
              <a:rPr lang="ko-KR" altLang="en-US" sz="1100" dirty="0"/>
              <a:t>의 </a:t>
            </a:r>
            <a:r>
              <a:rPr lang="en-US" altLang="ko-KR" sz="1100" dirty="0" err="1"/>
              <a:t>SkillType</a:t>
            </a:r>
            <a:r>
              <a:rPr lang="en-US" altLang="ko-KR" sz="1100" dirty="0"/>
              <a:t> </a:t>
            </a:r>
            <a:r>
              <a:rPr lang="ko-KR" altLang="en-US" sz="1100" dirty="0"/>
              <a:t>테이블에</a:t>
            </a:r>
            <a:endParaRPr lang="en-US" altLang="ko-KR" sz="1100" dirty="0"/>
          </a:p>
          <a:p>
            <a:r>
              <a:rPr lang="en-US" altLang="ko-KR" sz="1100" dirty="0" err="1"/>
              <a:t>SkillLevelLimit</a:t>
            </a:r>
            <a:r>
              <a:rPr lang="en-US" altLang="ko-KR" sz="1100" dirty="0"/>
              <a:t> </a:t>
            </a:r>
            <a:r>
              <a:rPr lang="ko-KR" altLang="en-US" sz="1100" dirty="0" err="1"/>
              <a:t>필드값인</a:t>
            </a:r>
            <a:r>
              <a:rPr lang="ko-KR" altLang="en-US" sz="1100" dirty="0"/>
              <a:t> </a:t>
            </a:r>
            <a:endParaRPr lang="en-US" altLang="ko-KR" sz="1100" dirty="0"/>
          </a:p>
          <a:p>
            <a:r>
              <a:rPr lang="ko-KR" altLang="en-US" sz="1100" dirty="0" err="1"/>
              <a:t>스킬강화제한</a:t>
            </a:r>
            <a:r>
              <a:rPr lang="ko-KR" altLang="en-US" sz="1100" dirty="0"/>
              <a:t> 레벨을</a:t>
            </a:r>
            <a:endParaRPr lang="en-US" altLang="ko-KR" sz="1100" dirty="0"/>
          </a:p>
          <a:p>
            <a:r>
              <a:rPr lang="ko-KR" altLang="en-US" sz="1100" dirty="0"/>
              <a:t>넘지 않는다</a:t>
            </a:r>
            <a:r>
              <a:rPr lang="en-US" altLang="ko-KR" sz="1100" dirty="0"/>
              <a:t>.</a:t>
            </a:r>
            <a:endParaRPr lang="ko-KR" altLang="en-US" sz="1100" dirty="0"/>
          </a:p>
        </p:txBody>
      </p:sp>
      <p:sp>
        <p:nvSpPr>
          <p:cNvPr id="40" name="설명선: 굽은 선 39"/>
          <p:cNvSpPr/>
          <p:nvPr/>
        </p:nvSpPr>
        <p:spPr>
          <a:xfrm>
            <a:off x="1156112" y="1943342"/>
            <a:ext cx="2021840" cy="487680"/>
          </a:xfrm>
          <a:prstGeom prst="borderCallout2">
            <a:avLst>
              <a:gd name="adj1" fmla="val 27471"/>
              <a:gd name="adj2" fmla="val 101051"/>
              <a:gd name="adj3" fmla="val 27471"/>
              <a:gd name="adj4" fmla="val 119012"/>
              <a:gd name="adj5" fmla="val 169139"/>
              <a:gd name="adj6" fmla="val 203227"/>
            </a:avLst>
          </a:prstGeom>
          <a:solidFill>
            <a:schemeClr val="bg1">
              <a:lumMod val="50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현재 스킬 강화 단계</a:t>
            </a:r>
            <a:endParaRPr lang="en-US" altLang="ko-KR" sz="1100" dirty="0"/>
          </a:p>
          <a:p>
            <a:pPr algn="ctr"/>
            <a:r>
              <a:rPr lang="ko-KR" altLang="en-US" sz="1100" dirty="0"/>
              <a:t>정보</a:t>
            </a:r>
          </a:p>
        </p:txBody>
      </p:sp>
    </p:spTree>
    <p:extLst>
      <p:ext uri="{BB962C8B-B14F-4D97-AF65-F5344CB8AC3E}">
        <p14:creationId xmlns:p14="http://schemas.microsoft.com/office/powerpoint/2010/main" val="3410486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9280" y="1070826"/>
            <a:ext cx="8473440" cy="4716348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3735418" y="187387"/>
            <a:ext cx="472116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3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수호자 패시브 스킬 강화</a:t>
            </a:r>
            <a:endParaRPr lang="en-US" altLang="ko-KR" sz="32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242560" y="5263765"/>
            <a:ext cx="781348" cy="394468"/>
          </a:xfrm>
          <a:prstGeom prst="rect">
            <a:avLst/>
          </a:prstGeom>
          <a:noFill/>
          <a:ln w="28575"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설명선: 굽은 선 5"/>
          <p:cNvSpPr/>
          <p:nvPr/>
        </p:nvSpPr>
        <p:spPr>
          <a:xfrm flipH="1">
            <a:off x="3119120" y="4643120"/>
            <a:ext cx="1513840" cy="42672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43750"/>
              <a:gd name="adj6" fmla="val -44353"/>
            </a:avLst>
          </a:prstGeom>
          <a:solidFill>
            <a:schemeClr val="bg1">
              <a:lumMod val="50000"/>
            </a:schemeClr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강화 버튼 선택</a:t>
            </a:r>
          </a:p>
        </p:txBody>
      </p:sp>
    </p:spTree>
    <p:extLst>
      <p:ext uri="{BB962C8B-B14F-4D97-AF65-F5344CB8AC3E}">
        <p14:creationId xmlns:p14="http://schemas.microsoft.com/office/powerpoint/2010/main" val="2017259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직사각형 13"/>
          <p:cNvSpPr/>
          <p:nvPr/>
        </p:nvSpPr>
        <p:spPr>
          <a:xfrm>
            <a:off x="3252914" y="187387"/>
            <a:ext cx="568617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3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수호자 패시브 스킬 강화 팝업</a:t>
            </a:r>
            <a:endParaRPr lang="en-US" altLang="ko-KR" sz="32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7258" y="1205230"/>
            <a:ext cx="4743450" cy="5219700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4040823" y="1320800"/>
            <a:ext cx="3444240" cy="406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수호자 스킬 강화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4040823" y="1727200"/>
            <a:ext cx="3444240" cy="406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/>
              <a:t>초월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3354387" y="1117601"/>
            <a:ext cx="4933315" cy="5405120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설명선: 굽은 선 6"/>
          <p:cNvSpPr/>
          <p:nvPr/>
        </p:nvSpPr>
        <p:spPr>
          <a:xfrm>
            <a:off x="9009063" y="1280160"/>
            <a:ext cx="1513840" cy="487680"/>
          </a:xfrm>
          <a:prstGeom prst="borderCallout2">
            <a:avLst>
              <a:gd name="adj1" fmla="val 18750"/>
              <a:gd name="adj2" fmla="val -2012"/>
              <a:gd name="adj3" fmla="val 18750"/>
              <a:gd name="adj4" fmla="val -16667"/>
              <a:gd name="adj5" fmla="val 79167"/>
              <a:gd name="adj6" fmla="val -46366"/>
            </a:avLst>
          </a:prstGeom>
          <a:solidFill>
            <a:schemeClr val="bg1">
              <a:lumMod val="50000"/>
            </a:schemeClr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스킬 강화 </a:t>
            </a:r>
            <a:r>
              <a:rPr lang="ko-KR" altLang="en-US" sz="1100" dirty="0" err="1"/>
              <a:t>팝업창</a:t>
            </a:r>
            <a:endParaRPr lang="ko-KR" altLang="en-US" sz="1100" dirty="0"/>
          </a:p>
        </p:txBody>
      </p:sp>
      <p:sp>
        <p:nvSpPr>
          <p:cNvPr id="10" name="직사각형 9"/>
          <p:cNvSpPr/>
          <p:nvPr/>
        </p:nvSpPr>
        <p:spPr>
          <a:xfrm>
            <a:off x="4122103" y="5889625"/>
            <a:ext cx="3444240" cy="406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스킬 강화 진행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4585969" y="5820409"/>
            <a:ext cx="2441894" cy="531813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2" name="그림 2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30" t="30163" r="51437" b="59420"/>
          <a:stretch/>
        </p:blipFill>
        <p:spPr>
          <a:xfrm>
            <a:off x="4295650" y="2638109"/>
            <a:ext cx="2934586" cy="542051"/>
          </a:xfrm>
          <a:prstGeom prst="rect">
            <a:avLst/>
          </a:prstGeom>
        </p:spPr>
      </p:pic>
      <p:grpSp>
        <p:nvGrpSpPr>
          <p:cNvPr id="24" name="그룹 23"/>
          <p:cNvGrpSpPr/>
          <p:nvPr/>
        </p:nvGrpSpPr>
        <p:grpSpPr>
          <a:xfrm>
            <a:off x="4663715" y="4859882"/>
            <a:ext cx="2330536" cy="415379"/>
            <a:chOff x="417892" y="450712"/>
            <a:chExt cx="2330536" cy="415379"/>
          </a:xfrm>
        </p:grpSpPr>
        <p:sp>
          <p:nvSpPr>
            <p:cNvPr id="25" name="사각형: 빗면 24"/>
            <p:cNvSpPr/>
            <p:nvPr/>
          </p:nvSpPr>
          <p:spPr>
            <a:xfrm>
              <a:off x="417892" y="450712"/>
              <a:ext cx="626344" cy="414670"/>
            </a:xfrm>
            <a:prstGeom prst="bevel">
              <a:avLst/>
            </a:prstGeom>
            <a:solidFill>
              <a:srgbClr val="C00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b="1" dirty="0"/>
                <a:t>1</a:t>
              </a:r>
              <a:endParaRPr lang="ko-KR" altLang="en-US" sz="1200" b="1" dirty="0"/>
            </a:p>
          </p:txBody>
        </p:sp>
        <p:sp>
          <p:nvSpPr>
            <p:cNvPr id="26" name="사각형: 빗면 25"/>
            <p:cNvSpPr/>
            <p:nvPr/>
          </p:nvSpPr>
          <p:spPr>
            <a:xfrm>
              <a:off x="1272718" y="450712"/>
              <a:ext cx="626344" cy="414670"/>
            </a:xfrm>
            <a:prstGeom prst="bevel">
              <a:avLst/>
            </a:prstGeom>
            <a:solidFill>
              <a:srgbClr val="C00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b="1" dirty="0"/>
                <a:t>10</a:t>
              </a:r>
              <a:endParaRPr lang="ko-KR" altLang="en-US" sz="1200" b="1" dirty="0"/>
            </a:p>
          </p:txBody>
        </p:sp>
        <p:sp>
          <p:nvSpPr>
            <p:cNvPr id="27" name="사각형: 빗면 26"/>
            <p:cNvSpPr/>
            <p:nvPr/>
          </p:nvSpPr>
          <p:spPr>
            <a:xfrm>
              <a:off x="2122084" y="451421"/>
              <a:ext cx="626344" cy="414670"/>
            </a:xfrm>
            <a:prstGeom prst="bevel">
              <a:avLst/>
            </a:prstGeom>
            <a:solidFill>
              <a:srgbClr val="C00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b="1" dirty="0"/>
                <a:t>100</a:t>
              </a:r>
              <a:endParaRPr lang="ko-KR" altLang="en-US" sz="1200" b="1" dirty="0"/>
            </a:p>
          </p:txBody>
        </p:sp>
      </p:grpSp>
      <p:sp>
        <p:nvSpPr>
          <p:cNvPr id="28" name="설명선: 굽은 선 27"/>
          <p:cNvSpPr/>
          <p:nvPr/>
        </p:nvSpPr>
        <p:spPr>
          <a:xfrm>
            <a:off x="8459151" y="5662800"/>
            <a:ext cx="2021840" cy="487680"/>
          </a:xfrm>
          <a:prstGeom prst="borderCallout2">
            <a:avLst>
              <a:gd name="adj1" fmla="val 20930"/>
              <a:gd name="adj2" fmla="val -445"/>
              <a:gd name="adj3" fmla="val 18750"/>
              <a:gd name="adj4" fmla="val -16667"/>
              <a:gd name="adj5" fmla="val -120833"/>
              <a:gd name="adj6" fmla="val -72862"/>
            </a:avLst>
          </a:prstGeom>
          <a:solidFill>
            <a:schemeClr val="bg1">
              <a:lumMod val="50000"/>
            </a:schemeClr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스킬 포인트 단위 설정 버튼</a:t>
            </a:r>
            <a:endParaRPr lang="en-US" altLang="ko-KR" sz="1100" dirty="0"/>
          </a:p>
        </p:txBody>
      </p:sp>
      <p:sp>
        <p:nvSpPr>
          <p:cNvPr id="29" name="직사각형 28"/>
          <p:cNvSpPr/>
          <p:nvPr/>
        </p:nvSpPr>
        <p:spPr>
          <a:xfrm>
            <a:off x="5023856" y="3816083"/>
            <a:ext cx="1478174" cy="234532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/>
              <a:t>강화 단계 설정</a:t>
            </a:r>
          </a:p>
        </p:txBody>
      </p:sp>
      <p:sp>
        <p:nvSpPr>
          <p:cNvPr id="30" name="직사각형 29"/>
          <p:cNvSpPr/>
          <p:nvPr/>
        </p:nvSpPr>
        <p:spPr>
          <a:xfrm>
            <a:off x="4585969" y="4062254"/>
            <a:ext cx="2264730" cy="374412"/>
          </a:xfrm>
          <a:prstGeom prst="rect">
            <a:avLst/>
          </a:prstGeom>
          <a:noFill/>
          <a:ln w="28575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1" name="그림 3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9" t="89716" r="69065" b="3232"/>
          <a:stretch/>
        </p:blipFill>
        <p:spPr>
          <a:xfrm>
            <a:off x="4699117" y="5380790"/>
            <a:ext cx="2421388" cy="332672"/>
          </a:xfrm>
          <a:prstGeom prst="rect">
            <a:avLst/>
          </a:prstGeom>
        </p:spPr>
      </p:pic>
      <p:sp>
        <p:nvSpPr>
          <p:cNvPr id="32" name="직사각형 31"/>
          <p:cNvSpPr/>
          <p:nvPr/>
        </p:nvSpPr>
        <p:spPr>
          <a:xfrm>
            <a:off x="7309114" y="4062253"/>
            <a:ext cx="827405" cy="406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1</a:t>
            </a:r>
            <a:endParaRPr lang="ko-KR" altLang="en-US" sz="1000" dirty="0"/>
          </a:p>
        </p:txBody>
      </p:sp>
      <p:sp>
        <p:nvSpPr>
          <p:cNvPr id="33" name="직사각형 32"/>
          <p:cNvSpPr/>
          <p:nvPr/>
        </p:nvSpPr>
        <p:spPr>
          <a:xfrm>
            <a:off x="7381717" y="4076143"/>
            <a:ext cx="665353" cy="395288"/>
          </a:xfrm>
          <a:prstGeom prst="rect">
            <a:avLst/>
          </a:prstGeom>
          <a:noFill/>
          <a:ln w="28575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설명선: 굽은 선 33"/>
          <p:cNvSpPr/>
          <p:nvPr/>
        </p:nvSpPr>
        <p:spPr>
          <a:xfrm>
            <a:off x="9009063" y="3180160"/>
            <a:ext cx="2021840" cy="487680"/>
          </a:xfrm>
          <a:prstGeom prst="borderCallout2">
            <a:avLst>
              <a:gd name="adj1" fmla="val 18750"/>
              <a:gd name="adj2" fmla="val -2022"/>
              <a:gd name="adj3" fmla="val 18750"/>
              <a:gd name="adj4" fmla="val -16667"/>
              <a:gd name="adj5" fmla="val 181251"/>
              <a:gd name="adj6" fmla="val -51254"/>
            </a:avLst>
          </a:prstGeom>
          <a:solidFill>
            <a:schemeClr val="bg1">
              <a:lumMod val="50000"/>
            </a:schemeClr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선택 된 스킬의</a:t>
            </a:r>
            <a:endParaRPr lang="en-US" altLang="ko-KR" sz="1100" dirty="0"/>
          </a:p>
          <a:p>
            <a:pPr algn="ctr"/>
            <a:r>
              <a:rPr lang="ko-KR" altLang="en-US" sz="1100" dirty="0"/>
              <a:t>현재 강화단계</a:t>
            </a:r>
          </a:p>
        </p:txBody>
      </p:sp>
      <p:sp>
        <p:nvSpPr>
          <p:cNvPr id="35" name="설명선: 굽은 선 34"/>
          <p:cNvSpPr/>
          <p:nvPr/>
        </p:nvSpPr>
        <p:spPr>
          <a:xfrm flipH="1">
            <a:off x="1156112" y="6181090"/>
            <a:ext cx="2021840" cy="487680"/>
          </a:xfrm>
          <a:prstGeom prst="borderCallout2">
            <a:avLst>
              <a:gd name="adj1" fmla="val 20930"/>
              <a:gd name="adj2" fmla="val -445"/>
              <a:gd name="adj3" fmla="val 18750"/>
              <a:gd name="adj4" fmla="val -16667"/>
              <a:gd name="adj5" fmla="val -37791"/>
              <a:gd name="adj6" fmla="val -68607"/>
            </a:avLst>
          </a:prstGeom>
          <a:solidFill>
            <a:schemeClr val="bg1">
              <a:lumMod val="50000"/>
            </a:schemeClr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스킬 강화 진행 버튼</a:t>
            </a:r>
          </a:p>
        </p:txBody>
      </p:sp>
      <p:sp>
        <p:nvSpPr>
          <p:cNvPr id="36" name="직사각형 35"/>
          <p:cNvSpPr/>
          <p:nvPr/>
        </p:nvSpPr>
        <p:spPr>
          <a:xfrm>
            <a:off x="4711862" y="5347969"/>
            <a:ext cx="623987" cy="339091"/>
          </a:xfrm>
          <a:prstGeom prst="rect">
            <a:avLst/>
          </a:prstGeom>
          <a:noFill/>
          <a:ln w="28575">
            <a:solidFill>
              <a:srgbClr val="FFFF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설명선: 굽은 선 36"/>
          <p:cNvSpPr/>
          <p:nvPr/>
        </p:nvSpPr>
        <p:spPr>
          <a:xfrm>
            <a:off x="1156112" y="4831080"/>
            <a:ext cx="2021840" cy="487680"/>
          </a:xfrm>
          <a:prstGeom prst="borderCallout2">
            <a:avLst>
              <a:gd name="adj1" fmla="val 29651"/>
              <a:gd name="adj2" fmla="val 102629"/>
              <a:gd name="adj3" fmla="val 29652"/>
              <a:gd name="adj4" fmla="val 124796"/>
              <a:gd name="adj5" fmla="val 136435"/>
              <a:gd name="adj6" fmla="val 171148"/>
            </a:avLst>
          </a:prstGeom>
          <a:solidFill>
            <a:schemeClr val="bg1">
              <a:lumMod val="50000"/>
            </a:schemeClr>
          </a:solidFill>
          <a:ln w="190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잔여 스킬 포인트</a:t>
            </a:r>
          </a:p>
        </p:txBody>
      </p:sp>
      <p:sp>
        <p:nvSpPr>
          <p:cNvPr id="38" name="설명선: 굽은 선 37"/>
          <p:cNvSpPr/>
          <p:nvPr/>
        </p:nvSpPr>
        <p:spPr>
          <a:xfrm flipH="1">
            <a:off x="1161098" y="3231041"/>
            <a:ext cx="2021840" cy="487680"/>
          </a:xfrm>
          <a:prstGeom prst="borderCallout2">
            <a:avLst>
              <a:gd name="adj1" fmla="val 16570"/>
              <a:gd name="adj2" fmla="val -971"/>
              <a:gd name="adj3" fmla="val 16570"/>
              <a:gd name="adj4" fmla="val -22978"/>
              <a:gd name="adj5" fmla="val 171512"/>
              <a:gd name="adj6" fmla="val -70185"/>
            </a:avLst>
          </a:prstGeom>
          <a:solidFill>
            <a:schemeClr val="bg1">
              <a:lumMod val="5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스킬 강화 단계</a:t>
            </a:r>
            <a:endParaRPr lang="en-US" altLang="ko-KR" sz="1100" dirty="0"/>
          </a:p>
          <a:p>
            <a:pPr algn="ctr"/>
            <a:r>
              <a:rPr lang="ko-KR" altLang="en-US" sz="1100" dirty="0"/>
              <a:t>설정 게이지 바</a:t>
            </a:r>
          </a:p>
        </p:txBody>
      </p:sp>
      <p:sp>
        <p:nvSpPr>
          <p:cNvPr id="39" name="설명선: 굽은 선 38"/>
          <p:cNvSpPr/>
          <p:nvPr/>
        </p:nvSpPr>
        <p:spPr>
          <a:xfrm>
            <a:off x="9481925" y="3747926"/>
            <a:ext cx="2235154" cy="1083154"/>
          </a:xfrm>
          <a:prstGeom prst="borderCallout2">
            <a:avLst>
              <a:gd name="adj1" fmla="val 18750"/>
              <a:gd name="adj2" fmla="val -2149"/>
              <a:gd name="adj3" fmla="val 18750"/>
              <a:gd name="adj4" fmla="val -16667"/>
              <a:gd name="adj5" fmla="val -7181"/>
              <a:gd name="adj6" fmla="val -16961"/>
            </a:avLst>
          </a:prstGeom>
          <a:solidFill>
            <a:schemeClr val="bg1">
              <a:lumMod val="50000"/>
            </a:schemeClr>
          </a:solidFill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100" dirty="0" err="1"/>
              <a:t>SkillInfo</a:t>
            </a:r>
            <a:r>
              <a:rPr lang="en-US" altLang="ko-KR" sz="1100" dirty="0"/>
              <a:t> </a:t>
            </a:r>
            <a:r>
              <a:rPr lang="ko-KR" altLang="en-US" sz="1100" dirty="0"/>
              <a:t>의 </a:t>
            </a:r>
            <a:r>
              <a:rPr lang="en-US" altLang="ko-KR" sz="1100" dirty="0" err="1"/>
              <a:t>SkillType</a:t>
            </a:r>
            <a:r>
              <a:rPr lang="en-US" altLang="ko-KR" sz="1100" dirty="0"/>
              <a:t> </a:t>
            </a:r>
            <a:r>
              <a:rPr lang="ko-KR" altLang="en-US" sz="1100" dirty="0"/>
              <a:t>테이블에</a:t>
            </a:r>
            <a:endParaRPr lang="en-US" altLang="ko-KR" sz="1100" dirty="0"/>
          </a:p>
          <a:p>
            <a:r>
              <a:rPr lang="en-US" altLang="ko-KR" sz="1100" dirty="0" err="1"/>
              <a:t>SkillLevelLimit</a:t>
            </a:r>
            <a:r>
              <a:rPr lang="en-US" altLang="ko-KR" sz="1100" dirty="0"/>
              <a:t> </a:t>
            </a:r>
            <a:r>
              <a:rPr lang="ko-KR" altLang="en-US" sz="1100" dirty="0" err="1"/>
              <a:t>필드값인</a:t>
            </a:r>
            <a:r>
              <a:rPr lang="ko-KR" altLang="en-US" sz="1100" dirty="0"/>
              <a:t> </a:t>
            </a:r>
            <a:endParaRPr lang="en-US" altLang="ko-KR" sz="1100" dirty="0"/>
          </a:p>
          <a:p>
            <a:r>
              <a:rPr lang="ko-KR" altLang="en-US" sz="1100" dirty="0" err="1"/>
              <a:t>스킬강화제한</a:t>
            </a:r>
            <a:r>
              <a:rPr lang="ko-KR" altLang="en-US" sz="1100" dirty="0"/>
              <a:t> 레벨을</a:t>
            </a:r>
            <a:endParaRPr lang="en-US" altLang="ko-KR" sz="1100" dirty="0"/>
          </a:p>
          <a:p>
            <a:r>
              <a:rPr lang="ko-KR" altLang="en-US" sz="1100" dirty="0"/>
              <a:t>넘지 않는다</a:t>
            </a:r>
            <a:r>
              <a:rPr lang="en-US" altLang="ko-KR" sz="1100" dirty="0"/>
              <a:t>.</a:t>
            </a:r>
            <a:endParaRPr lang="ko-KR" altLang="en-US" sz="1100" dirty="0"/>
          </a:p>
        </p:txBody>
      </p:sp>
      <p:sp>
        <p:nvSpPr>
          <p:cNvPr id="40" name="설명선: 굽은 선 39"/>
          <p:cNvSpPr/>
          <p:nvPr/>
        </p:nvSpPr>
        <p:spPr>
          <a:xfrm>
            <a:off x="1156112" y="1943342"/>
            <a:ext cx="2021840" cy="487680"/>
          </a:xfrm>
          <a:prstGeom prst="borderCallout2">
            <a:avLst>
              <a:gd name="adj1" fmla="val 27471"/>
              <a:gd name="adj2" fmla="val 101051"/>
              <a:gd name="adj3" fmla="val 27471"/>
              <a:gd name="adj4" fmla="val 119012"/>
              <a:gd name="adj5" fmla="val 169139"/>
              <a:gd name="adj6" fmla="val 203227"/>
            </a:avLst>
          </a:prstGeom>
          <a:solidFill>
            <a:schemeClr val="bg1">
              <a:lumMod val="50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현재 스킬 강화 단계</a:t>
            </a:r>
            <a:endParaRPr lang="en-US" altLang="ko-KR" sz="1100" dirty="0"/>
          </a:p>
          <a:p>
            <a:pPr algn="ctr"/>
            <a:r>
              <a:rPr lang="ko-KR" altLang="en-US" sz="1100" dirty="0"/>
              <a:t>정보</a:t>
            </a:r>
          </a:p>
        </p:txBody>
      </p:sp>
      <p:sp>
        <p:nvSpPr>
          <p:cNvPr id="43" name="직사각형 42"/>
          <p:cNvSpPr/>
          <p:nvPr/>
        </p:nvSpPr>
        <p:spPr>
          <a:xfrm>
            <a:off x="5301613" y="2581912"/>
            <a:ext cx="737680" cy="598247"/>
          </a:xfrm>
          <a:prstGeom prst="rect">
            <a:avLst/>
          </a:prstGeom>
          <a:noFill/>
          <a:ln w="28575"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3255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133</Words>
  <Application>Microsoft Office PowerPoint</Application>
  <PresentationFormat>와이드스크린</PresentationFormat>
  <Paragraphs>48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8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taekhoon</dc:creator>
  <cp:lastModifiedBy>taekhoon</cp:lastModifiedBy>
  <cp:revision>47</cp:revision>
  <dcterms:created xsi:type="dcterms:W3CDTF">2016-09-12T06:00:02Z</dcterms:created>
  <dcterms:modified xsi:type="dcterms:W3CDTF">2016-09-19T06:20:40Z</dcterms:modified>
</cp:coreProperties>
</file>