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3" r:id="rId2"/>
    <p:sldId id="262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  <a:srgbClr val="F7923F"/>
    <a:srgbClr val="21C5FF"/>
    <a:srgbClr val="FFFF99"/>
    <a:srgbClr val="CA88FC"/>
    <a:srgbClr val="CC0000"/>
    <a:srgbClr val="932503"/>
    <a:srgbClr val="FFCC00"/>
    <a:srgbClr val="B3EDB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24" autoAdjust="0"/>
    <p:restoredTop sz="94359" autoAdjust="0"/>
  </p:normalViewPr>
  <p:slideViewPr>
    <p:cSldViewPr>
      <p:cViewPr varScale="1">
        <p:scale>
          <a:sx n="80" d="100"/>
          <a:sy n="80" d="100"/>
        </p:scale>
        <p:origin x="39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33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CD070-620C-4544-ABD3-70F25BDFA150}" type="datetimeFigureOut">
              <a:rPr lang="ko-KR" altLang="en-US" smtClean="0"/>
              <a:pPr/>
              <a:t>2015-10-26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07E65-7DFC-4ED6-B34E-9234471D10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3910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2576D-BF28-4121-A38C-895B0E27FC13}" type="datetimeFigureOut">
              <a:rPr lang="ko-KR" altLang="en-US" smtClean="0"/>
              <a:pPr/>
              <a:t>2015-10-26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96AB7-3C7D-404B-B910-B38EDF2FBF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262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슬라이드 번호 개체 틀 32"/>
          <p:cNvSpPr>
            <a:spLocks noGrp="1"/>
          </p:cNvSpPr>
          <p:nvPr>
            <p:ph type="sldNum" sz="quarter" idx="4"/>
          </p:nvPr>
        </p:nvSpPr>
        <p:spPr>
          <a:xfrm>
            <a:off x="3068960" y="8892480"/>
            <a:ext cx="720080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en-US" altLang="ko-KR" dirty="0" smtClean="0"/>
              <a:t>- </a:t>
            </a:r>
            <a:fld id="{7E1A555B-76B7-46FE-AF91-10880C785833}" type="slidenum">
              <a:rPr lang="ko-KR" altLang="en-US" smtClean="0"/>
              <a:pPr/>
              <a:t>‹#›</a:t>
            </a:fld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16632" y="200473"/>
            <a:ext cx="1440160" cy="64807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733256" y="632521"/>
            <a:ext cx="1008112" cy="2160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2015.08.04</a:t>
            </a:r>
            <a:endParaRPr lang="ko-KR" altLang="en-US" sz="9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733256" y="200472"/>
            <a:ext cx="1008112" cy="2160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TF</a:t>
            </a:r>
            <a:r>
              <a:rPr lang="ko-KR" altLang="en-US" sz="9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팀</a:t>
            </a:r>
            <a:endParaRPr lang="ko-KR" altLang="en-US" sz="9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5733256" y="416497"/>
            <a:ext cx="1008112" cy="2160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김  양  </a:t>
            </a:r>
            <a:r>
              <a:rPr lang="ko-KR" altLang="en-US" sz="900" b="1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래</a:t>
            </a:r>
            <a:endParaRPr lang="ko-KR" altLang="en-US" sz="9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157192" y="632520"/>
            <a:ext cx="576064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작성일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5157192" y="200471"/>
            <a:ext cx="576064" cy="21602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소   속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157192" y="416496"/>
            <a:ext cx="576064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작성자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132856" y="632521"/>
            <a:ext cx="3024335" cy="2160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132856" y="200471"/>
            <a:ext cx="3024335" cy="2160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baseline="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Community System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437111" y="416496"/>
            <a:ext cx="720081" cy="2160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ko-KR" sz="9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1.0.0</a:t>
            </a:r>
            <a:endParaRPr lang="ko-KR" altLang="en-US" sz="9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556792" y="200472"/>
            <a:ext cx="576064" cy="21602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제  목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933056" y="416496"/>
            <a:ext cx="504055" cy="21602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Ver.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556792" y="416497"/>
            <a:ext cx="576064" cy="21602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분  류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1556792" y="632521"/>
            <a:ext cx="576064" cy="21602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비  고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2132857" y="416495"/>
            <a:ext cx="1800200" cy="2160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Notifications System</a:t>
            </a:r>
            <a:endParaRPr lang="ko-KR" altLang="en-US" sz="8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cxnSp>
        <p:nvCxnSpPr>
          <p:cNvPr id="26" name="직선 연결선 25"/>
          <p:cNvCxnSpPr/>
          <p:nvPr/>
        </p:nvCxnSpPr>
        <p:spPr>
          <a:xfrm>
            <a:off x="116632" y="8867080"/>
            <a:ext cx="66247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116632" y="8892480"/>
            <a:ext cx="66247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슬라이드 번호 개체 틀 32"/>
          <p:cNvSpPr>
            <a:spLocks noGrp="1"/>
          </p:cNvSpPr>
          <p:nvPr>
            <p:ph type="sldNum" sz="quarter" idx="4"/>
          </p:nvPr>
        </p:nvSpPr>
        <p:spPr>
          <a:xfrm>
            <a:off x="3068960" y="8892480"/>
            <a:ext cx="720080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en-US" altLang="ko-KR" dirty="0" smtClean="0"/>
              <a:t>- </a:t>
            </a:r>
            <a:fld id="{7E1A555B-76B7-46FE-AF91-10880C785833}" type="slidenum">
              <a:rPr lang="ko-KR" altLang="en-US" smtClean="0"/>
              <a:pPr/>
              <a:t>‹#›</a:t>
            </a:fld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674" y="362581"/>
            <a:ext cx="1362075" cy="323850"/>
          </a:xfrm>
          <a:prstGeom prst="rect">
            <a:avLst/>
          </a:prstGeom>
        </p:spPr>
      </p:pic>
      <p:sp>
        <p:nvSpPr>
          <p:cNvPr id="2" name="직사각형 1"/>
          <p:cNvSpPr/>
          <p:nvPr userDrawn="1"/>
        </p:nvSpPr>
        <p:spPr>
          <a:xfrm>
            <a:off x="116632" y="971600"/>
            <a:ext cx="6624736" cy="7776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150000"/>
              </a:lnSpc>
            </a:pPr>
            <a:endParaRPr lang="ko-KR" altLang="en-US" sz="900" dirty="0">
              <a:solidFill>
                <a:sysClr val="windowText" lastClr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3779912"/>
            <a:ext cx="6624736" cy="2664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ko-KR" altLang="en-US" dirty="0" smtClean="0">
                <a:solidFill>
                  <a:sysClr val="windowText" lastClr="000000"/>
                </a:solidFill>
              </a:rPr>
              <a:t>커뮤니티 시스템</a:t>
            </a:r>
            <a:endParaRPr lang="en-US" altLang="ko-KR" dirty="0" smtClean="0">
              <a:solidFill>
                <a:sysClr val="windowText" lastClr="000000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solidFill>
                  <a:sysClr val="windowText" lastClr="000000"/>
                </a:solidFill>
              </a:rPr>
              <a:t>알림 시스템</a:t>
            </a:r>
            <a:endParaRPr lang="ko-KR" altLang="en-US" sz="4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612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10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알림 항목 일람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기타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16632" y="2771800"/>
            <a:ext cx="662473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지속적 업데이트 예정 입니다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672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2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2015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년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8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월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4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일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초안 작성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2015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년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8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월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7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일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일부 문맥 수정</a:t>
            </a:r>
            <a:endParaRPr lang="ko-KR" alt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버전 관리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58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3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개요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알림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알림 형태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UI</a:t>
            </a:r>
            <a:endParaRPr lang="ko-KR" alt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목차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87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4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개요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알림 기능의 목적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게임 플레이를 방해하지 않으면서 게임 내 관련 된 정보 혹은 이벤트 등 여러 소식 등을 전달해주는 역할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알림 시스템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알림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알림 메시지 호출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알림 메시지 종류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알림 보기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알림 메시지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알림 우선 순위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메시지 출력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UI</a:t>
            </a:r>
            <a:endParaRPr lang="ko-KR" altLang="en-US" sz="1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21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5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알림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알림은 공지사항과는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달리 게임에서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발생하게 되는 인스턴트 메시지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알림 메시지를 호출했을 때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조건에 맞는 알림이 발생하게 되며</a:t>
            </a:r>
            <a:r>
              <a:rPr lang="en-US" altLang="ko-KR" sz="1000" dirty="0">
                <a:solidFill>
                  <a:sysClr val="windowText" lastClr="000000"/>
                </a:solidFill>
              </a:rPr>
              <a:t>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조건을 초과하여 오래됐거나 리스트에서 밀려버리게 된 메시지는 활성화 되지 않습니다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알림 메시지는 별도로 저장되지 않으며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한 번 발생하거나 호출 시점을 지나가게 되면 더 이상 이를 확인할 수 없으나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채팅 시스템에서 만족하는 조건 내 출력 된 알림 메시지는 채팅 화면에서 확인 할 수 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알림 메시지 호출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알림 메시지는 캐릭터가 마을에 진입할 때 호출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내 캐릭터 관련 알림은 모두 출력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내 캐릭터 외 다른 정보는 가장 최근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5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개 메시지를 시간이 오래 흐른 메시지부터 출력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알림은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2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초간 표시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알림 메시지 종류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전체 화면 알림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내 캐릭터와 직접적 관련 있는 알림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게임 내 중요한 알림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보상이 포함 된 알림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알림이 화면 전체를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페이드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아웃 시키며 팝업처럼 발생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알림과 관련 된 모든 소식을 이미지 등과 함께 화려하게 알려줍니다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알림 시스템 설정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pic>
        <p:nvPicPr>
          <p:cNvPr id="5" name="Picture 2" descr="C:\Users\kdicall\Desktop\보상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68760" y="6396332"/>
            <a:ext cx="2766293" cy="159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83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6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스크롤 알림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게임 진행 중 발생하는 일부 소식의 알림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다른 플레이어의 일부 중요 소식의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알림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게임 진행 중 우측 상단에 스크롤이 나타나면서 텍스트로 내용을 전달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게임 화면을 방해하지 않는 위치를 최우선으로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lt"/>
              <a:buAutoNum type="circleNumDbPlain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2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초 정도 메시지가 유지 됐다가 사라지고 다음 메시지를 연속해서 출력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알림 시스템 설정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pic>
        <p:nvPicPr>
          <p:cNvPr id="6" name="Picture 2" descr="C:\Users\Helpas\Pictures\Screenshot_2015-07-07-17-04-10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803" y="2483768"/>
            <a:ext cx="6382949" cy="359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가로로 말린 두루마리 모양 6"/>
          <p:cNvSpPr/>
          <p:nvPr/>
        </p:nvSpPr>
        <p:spPr>
          <a:xfrm>
            <a:off x="2780928" y="2742872"/>
            <a:ext cx="3456384" cy="432048"/>
          </a:xfrm>
          <a:prstGeom prst="horizontalScroll">
            <a:avLst/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solidFill>
                  <a:sysClr val="windowText" lastClr="000000"/>
                </a:solidFill>
              </a:rPr>
              <a:t>[</a:t>
            </a:r>
            <a:r>
              <a:rPr lang="ko-KR" altLang="en-US" sz="900" dirty="0" err="1" smtClean="0">
                <a:solidFill>
                  <a:sysClr val="windowText" lastClr="000000"/>
                </a:solidFill>
              </a:rPr>
              <a:t>혈혼마제</a:t>
            </a:r>
            <a:r>
              <a:rPr lang="en-US" altLang="ko-KR" sz="900" dirty="0" smtClean="0">
                <a:solidFill>
                  <a:sysClr val="windowText" lastClr="000000"/>
                </a:solidFill>
              </a:rPr>
              <a:t>]</a:t>
            </a:r>
            <a:r>
              <a:rPr lang="ko-KR" altLang="en-US" sz="900" dirty="0" smtClean="0">
                <a:solidFill>
                  <a:sysClr val="windowText" lastClr="000000"/>
                </a:solidFill>
              </a:rPr>
              <a:t>님께서 ★등급</a:t>
            </a:r>
            <a:r>
              <a:rPr lang="en-US" altLang="ko-KR" sz="900" dirty="0" smtClean="0">
                <a:solidFill>
                  <a:sysClr val="windowText" lastClr="000000"/>
                </a:solidFill>
              </a:rPr>
              <a:t>6</a:t>
            </a:r>
            <a:r>
              <a:rPr lang="ko-KR" altLang="en-US" sz="900" dirty="0" smtClean="0">
                <a:solidFill>
                  <a:sysClr val="windowText" lastClr="000000"/>
                </a:solidFill>
              </a:rPr>
              <a:t>★ </a:t>
            </a:r>
            <a:r>
              <a:rPr lang="en-US" altLang="ko-KR" sz="900" dirty="0" smtClean="0">
                <a:solidFill>
                  <a:sysClr val="windowText" lastClr="000000"/>
                </a:solidFill>
              </a:rPr>
              <a:t>[</a:t>
            </a:r>
            <a:r>
              <a:rPr lang="ko-KR" altLang="en-US" sz="900" dirty="0" smtClean="0">
                <a:solidFill>
                  <a:sysClr val="windowText" lastClr="000000"/>
                </a:solidFill>
              </a:rPr>
              <a:t>관통 </a:t>
            </a:r>
            <a:r>
              <a:rPr lang="ko-KR" altLang="en-US" sz="900" dirty="0" err="1" smtClean="0">
                <a:solidFill>
                  <a:sysClr val="windowText" lastClr="000000"/>
                </a:solidFill>
              </a:rPr>
              <a:t>쇠뇌</a:t>
            </a:r>
            <a:r>
              <a:rPr lang="en-US" altLang="ko-KR" sz="900" dirty="0" smtClean="0">
                <a:solidFill>
                  <a:sysClr val="windowText" lastClr="000000"/>
                </a:solidFill>
              </a:rPr>
              <a:t>]</a:t>
            </a:r>
            <a:r>
              <a:rPr lang="ko-KR" altLang="en-US" sz="900" dirty="0" smtClean="0">
                <a:solidFill>
                  <a:sysClr val="windowText" lastClr="000000"/>
                </a:solidFill>
              </a:rPr>
              <a:t>를 획득하셨습니다</a:t>
            </a:r>
            <a:r>
              <a:rPr lang="en-US" altLang="ko-KR" sz="900" dirty="0" smtClean="0">
                <a:solidFill>
                  <a:sysClr val="windowText" lastClr="000000"/>
                </a:solidFill>
              </a:rPr>
              <a:t>.</a:t>
            </a:r>
            <a:endParaRPr lang="ko-KR" altLang="en-US" sz="9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94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7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 startAt="4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알림 메시지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보상이 따르는 알림은 화면을 덮는 전체화면 팝업이므로 해당 알림이 종료되거나 닫히기 전까지 캐릭터 컨트롤이 불가능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스크롤로 알리는 알림은 컨트롤과 상관 없이 발생하는 화면 부분 팝업이므로 알림의 유지와 상관 없이 캐릭터 컨트롤이 가능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 startAt="4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4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알림 우선 순위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1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순위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보상이 따르는 알림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&gt;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스크롤 알림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2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순위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시간 상 오래 된 알림부터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ea"/>
              <a:buAutoNum type="arabicPeriod" startAt="4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ea"/>
              <a:buAutoNum type="arabicPeriod" startAt="4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메시지 출력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캐릭터 관련 메시지는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100%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모두 출력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단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누적 형태의 메시지의 경우 가장 마지막 누적 정보에 대한 메시지만 출력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예시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057400" lvl="4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게임 중 레벨을 세 번 올린 캐릭터는 알림이 세 번 나오지 않고 가장 마지막 레벨 업 정보만 알림으로 발생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시스템 관련 메시지 출력은 다음의 규칙을 따릅니다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1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시간 이내 메시지 중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최근 받은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5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개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메시지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알림 시스템 설정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32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8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화면을 가리는 알림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블링블링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이미지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해당 알림을 멋지게 꾸며 줄 이미지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메시지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알림 메시지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보상 정보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ysClr val="windowText" lastClr="000000"/>
                </a:solidFill>
              </a:rPr>
              <a:t>UI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pic>
        <p:nvPicPr>
          <p:cNvPr id="5" name="Picture 2" descr="C:\Users\kdicall\Desktop\보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0103" y="1835696"/>
            <a:ext cx="5123338" cy="295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타원 5"/>
          <p:cNvSpPr/>
          <p:nvPr/>
        </p:nvSpPr>
        <p:spPr>
          <a:xfrm>
            <a:off x="2097272" y="2051720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7" name="타원 6"/>
          <p:cNvSpPr/>
          <p:nvPr/>
        </p:nvSpPr>
        <p:spPr>
          <a:xfrm>
            <a:off x="980728" y="2771800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8" name="타원 7"/>
          <p:cNvSpPr/>
          <p:nvPr/>
        </p:nvSpPr>
        <p:spPr>
          <a:xfrm>
            <a:off x="2852936" y="3491880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5219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9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화면을 가리지 않는 스크롤 알림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화면을 방해하지 않는 구간에서 스크롤이 쭉 펴지며 알림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ysClr val="windowText" lastClr="000000"/>
                </a:solidFill>
              </a:rPr>
              <a:t>UI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pic>
        <p:nvPicPr>
          <p:cNvPr id="10" name="Picture 2" descr="C:\Users\Helpas\Pictures\Screenshot_2015-07-07-17-04-10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803" y="1835696"/>
            <a:ext cx="6382949" cy="359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가로로 말린 두루마리 모양 10"/>
          <p:cNvSpPr/>
          <p:nvPr/>
        </p:nvSpPr>
        <p:spPr>
          <a:xfrm>
            <a:off x="2780928" y="2094800"/>
            <a:ext cx="3456384" cy="432048"/>
          </a:xfrm>
          <a:prstGeom prst="horizontalScroll">
            <a:avLst/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solidFill>
                  <a:sysClr val="windowText" lastClr="000000"/>
                </a:solidFill>
              </a:rPr>
              <a:t>[</a:t>
            </a:r>
            <a:r>
              <a:rPr lang="ko-KR" altLang="en-US" sz="900" dirty="0" err="1" smtClean="0">
                <a:solidFill>
                  <a:sysClr val="windowText" lastClr="000000"/>
                </a:solidFill>
              </a:rPr>
              <a:t>혈혼마제</a:t>
            </a:r>
            <a:r>
              <a:rPr lang="en-US" altLang="ko-KR" sz="900" dirty="0" smtClean="0">
                <a:solidFill>
                  <a:sysClr val="windowText" lastClr="000000"/>
                </a:solidFill>
              </a:rPr>
              <a:t>]</a:t>
            </a:r>
            <a:r>
              <a:rPr lang="ko-KR" altLang="en-US" sz="900" dirty="0" smtClean="0">
                <a:solidFill>
                  <a:sysClr val="windowText" lastClr="000000"/>
                </a:solidFill>
              </a:rPr>
              <a:t>님께서 ★등급</a:t>
            </a:r>
            <a:r>
              <a:rPr lang="en-US" altLang="ko-KR" sz="900" dirty="0" smtClean="0">
                <a:solidFill>
                  <a:sysClr val="windowText" lastClr="000000"/>
                </a:solidFill>
              </a:rPr>
              <a:t>6</a:t>
            </a:r>
            <a:r>
              <a:rPr lang="ko-KR" altLang="en-US" sz="900" dirty="0" smtClean="0">
                <a:solidFill>
                  <a:sysClr val="windowText" lastClr="000000"/>
                </a:solidFill>
              </a:rPr>
              <a:t>★ </a:t>
            </a:r>
            <a:r>
              <a:rPr lang="en-US" altLang="ko-KR" sz="900" dirty="0" smtClean="0">
                <a:solidFill>
                  <a:sysClr val="windowText" lastClr="000000"/>
                </a:solidFill>
              </a:rPr>
              <a:t>[</a:t>
            </a:r>
            <a:r>
              <a:rPr lang="ko-KR" altLang="en-US" sz="900" dirty="0" smtClean="0">
                <a:solidFill>
                  <a:sysClr val="windowText" lastClr="000000"/>
                </a:solidFill>
              </a:rPr>
              <a:t>관통 </a:t>
            </a:r>
            <a:r>
              <a:rPr lang="ko-KR" altLang="en-US" sz="900" dirty="0" err="1" smtClean="0">
                <a:solidFill>
                  <a:sysClr val="windowText" lastClr="000000"/>
                </a:solidFill>
              </a:rPr>
              <a:t>쇠뇌</a:t>
            </a:r>
            <a:r>
              <a:rPr lang="en-US" altLang="ko-KR" sz="900" dirty="0" smtClean="0">
                <a:solidFill>
                  <a:sysClr val="windowText" lastClr="000000"/>
                </a:solidFill>
              </a:rPr>
              <a:t>]</a:t>
            </a:r>
            <a:r>
              <a:rPr lang="ko-KR" altLang="en-US" sz="900" dirty="0" smtClean="0">
                <a:solidFill>
                  <a:sysClr val="windowText" lastClr="000000"/>
                </a:solidFill>
              </a:rPr>
              <a:t>를 획득하셨습니다</a:t>
            </a:r>
            <a:r>
              <a:rPr lang="en-US" altLang="ko-KR" sz="900" dirty="0" smtClean="0">
                <a:solidFill>
                  <a:sysClr val="windowText" lastClr="000000"/>
                </a:solidFill>
              </a:rPr>
              <a:t>.</a:t>
            </a:r>
            <a:endParaRPr lang="ko-KR" alt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6" name="타원 5"/>
          <p:cNvSpPr/>
          <p:nvPr/>
        </p:nvSpPr>
        <p:spPr>
          <a:xfrm>
            <a:off x="2487424" y="1914780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578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30279</TotalTime>
  <Words>514</Words>
  <Application>Microsoft Office PowerPoint</Application>
  <PresentationFormat>화면 슬라이드 쇼(4:3)</PresentationFormat>
  <Paragraphs>152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4" baseType="lpstr">
      <vt:lpstr>Arial Unicode MS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System Design Document</dc:title>
  <dc:creator>김양래</dc:creator>
  <cp:lastModifiedBy>김양래</cp:lastModifiedBy>
  <cp:revision>829</cp:revision>
  <cp:lastPrinted>2014-07-09T11:41:09Z</cp:lastPrinted>
  <dcterms:created xsi:type="dcterms:W3CDTF">2011-08-28T08:04:15Z</dcterms:created>
  <dcterms:modified xsi:type="dcterms:W3CDTF">2015-10-26T03:00:46Z</dcterms:modified>
</cp:coreProperties>
</file>