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1" r:id="rId3"/>
    <p:sldId id="263" r:id="rId4"/>
    <p:sldId id="264" r:id="rId5"/>
    <p:sldId id="265" r:id="rId6"/>
    <p:sldId id="289" r:id="rId7"/>
    <p:sldId id="290" r:id="rId8"/>
    <p:sldId id="291" r:id="rId9"/>
    <p:sldId id="294" r:id="rId10"/>
    <p:sldId id="293" r:id="rId11"/>
    <p:sldId id="295" r:id="rId12"/>
    <p:sldId id="296" r:id="rId13"/>
    <p:sldId id="287" r:id="rId14"/>
    <p:sldId id="268" r:id="rId15"/>
    <p:sldId id="297" r:id="rId16"/>
    <p:sldId id="298" r:id="rId17"/>
  </p:sldIdLst>
  <p:sldSz cx="6858000" cy="9144000" type="screen4x3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07F7F"/>
    <a:srgbClr val="7F7FAD"/>
    <a:srgbClr val="7FAD7F"/>
    <a:srgbClr val="5DD5FF"/>
    <a:srgbClr val="F7923F"/>
    <a:srgbClr val="21C5FF"/>
    <a:srgbClr val="FFFF99"/>
    <a:srgbClr val="CA88FC"/>
    <a:srgbClr val="932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5" autoAdjust="0"/>
    <p:restoredTop sz="94359" autoAdjust="0"/>
  </p:normalViewPr>
  <p:slideViewPr>
    <p:cSldViewPr>
      <p:cViewPr varScale="1">
        <p:scale>
          <a:sx n="78" d="100"/>
          <a:sy n="78" d="100"/>
        </p:scale>
        <p:origin x="13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336" y="-120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B65CD070-620C-4544-ABD3-70F25BDFA150}" type="datetimeFigureOut">
              <a:rPr lang="ko-KR" altLang="en-US" smtClean="0"/>
              <a:pPr/>
              <a:t>2015-12-09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08307E65-7DFC-4ED6-B34E-9234471D10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91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84E2576D-BF28-4121-A38C-895B0E27FC13}" type="datetimeFigureOut">
              <a:rPr lang="ko-KR" altLang="en-US" smtClean="0"/>
              <a:pPr/>
              <a:t>2015-12-09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27238" y="749300"/>
            <a:ext cx="280987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3996AB7-3C7D-404B-B910-B38EDF2FBF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62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6632" y="200473"/>
            <a:ext cx="1440160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33256" y="632521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2015.12.03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33256" y="200472"/>
            <a:ext cx="1008112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TF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팀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33256" y="416497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김  양  </a:t>
            </a:r>
            <a:r>
              <a:rPr lang="ko-KR" altLang="en-US" sz="9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래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57192" y="632520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작성일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157192" y="20047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   속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157192" y="416496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작성자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32856" y="63252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32856" y="20047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baseline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Monster AI System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37111" y="416496"/>
            <a:ext cx="720081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1.0.0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56792" y="200472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  목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33056" y="416496"/>
            <a:ext cx="504055" cy="21602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Ver.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56792" y="416497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  류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56792" y="63252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  고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132857" y="416495"/>
            <a:ext cx="1800200" cy="2160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Monster System</a:t>
            </a:r>
            <a:endParaRPr lang="ko-KR" altLang="en-US" sz="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16632" y="88670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16632" y="88924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74" y="362581"/>
            <a:ext cx="1362075" cy="32385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16632" y="971600"/>
            <a:ext cx="6624736" cy="7776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50000"/>
              </a:lnSpc>
            </a:pP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3779912"/>
            <a:ext cx="6624736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ko-KR" altLang="en-US" dirty="0" err="1" smtClean="0">
                <a:solidFill>
                  <a:sysClr val="windowText" lastClr="000000"/>
                </a:solidFill>
              </a:rPr>
              <a:t>몬스</a:t>
            </a:r>
            <a:r>
              <a:rPr lang="ko-KR" altLang="en-US" dirty="0" err="1">
                <a:solidFill>
                  <a:sysClr val="windowText" lastClr="000000"/>
                </a:solidFill>
              </a:rPr>
              <a:t>터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 시스템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err="1" smtClean="0">
                <a:solidFill>
                  <a:sysClr val="windowText" lastClr="000000"/>
                </a:solidFill>
              </a:rPr>
              <a:t>레이드</a:t>
            </a:r>
            <a:endParaRPr lang="ko-KR" alt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0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116631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성공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성공 정보 화면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이름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난이도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총 시도 횟수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추가 보상 달성 여부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받게 될 보상 아이콘 이미지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5" y="1760301"/>
            <a:ext cx="6388972" cy="3593797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237525" y="2339752"/>
            <a:ext cx="1967339" cy="301434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725144" y="4895881"/>
            <a:ext cx="1793655" cy="33033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마을로</a:t>
            </a:r>
            <a:endParaRPr lang="ko-KR" altLang="en-US" sz="1050" dirty="0"/>
          </a:p>
        </p:txBody>
      </p:sp>
      <p:sp>
        <p:nvSpPr>
          <p:cNvPr id="3" name="위쪽 리본 2"/>
          <p:cNvSpPr/>
          <p:nvPr/>
        </p:nvSpPr>
        <p:spPr>
          <a:xfrm>
            <a:off x="237524" y="1907704"/>
            <a:ext cx="1967340" cy="360040"/>
          </a:xfrm>
          <a:prstGeom prst="ribbon2">
            <a:avLst>
              <a:gd name="adj1" fmla="val 16667"/>
              <a:gd name="adj2" fmla="val 68075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err="1" smtClean="0"/>
              <a:t>레이드</a:t>
            </a:r>
            <a:r>
              <a:rPr lang="ko-KR" altLang="en-US" sz="1000" dirty="0" smtClean="0"/>
              <a:t> 결과</a:t>
            </a:r>
            <a:endParaRPr lang="ko-KR" altLang="en-US" sz="10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38301" y="1820919"/>
            <a:ext cx="1967339" cy="301434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보상 이미지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76120" y="3759930"/>
            <a:ext cx="1856736" cy="64341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</a:rPr>
              <a:t>회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76120" y="4572000"/>
            <a:ext cx="1856736" cy="69825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성공</a:t>
            </a:r>
            <a:r>
              <a:rPr lang="en-US" altLang="ko-KR" dirty="0" smtClean="0">
                <a:solidFill>
                  <a:schemeClr val="tx1"/>
                </a:solidFill>
              </a:rPr>
              <a:t>!!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76120" y="4487189"/>
            <a:ext cx="1305597" cy="20764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추가 보상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76120" y="3642432"/>
            <a:ext cx="1305597" cy="20764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총 시도 횟수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96441" y="2984390"/>
            <a:ext cx="1562179" cy="343171"/>
          </a:xfrm>
          <a:prstGeom prst="roundRect">
            <a:avLst>
              <a:gd name="adj" fmla="val 31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NORMAL</a:t>
            </a:r>
            <a:endParaRPr lang="ko-KR" altLang="en-US" sz="2400" b="1" i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991900" y="219573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1991900" y="298641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1991900" y="384737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2" name="타원 21"/>
          <p:cNvSpPr/>
          <p:nvPr/>
        </p:nvSpPr>
        <p:spPr>
          <a:xfrm>
            <a:off x="1991900" y="475373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23" name="타원 22"/>
          <p:cNvSpPr/>
          <p:nvPr/>
        </p:nvSpPr>
        <p:spPr>
          <a:xfrm>
            <a:off x="5013176" y="1973641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551689" y="2426679"/>
            <a:ext cx="1305597" cy="38905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보스명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116631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실패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죽음을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당한 경우 텍스트 내용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토벌에 실패하였습니다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다시 시도하시겠습니까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?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버튼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상단 메시지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Raid Fail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탐험 시간이 종료되어 실패한 경우 텍스트 내용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보스가 도망쳤습니다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계속 추격하시겠습니까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?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버튼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상단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메시지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Raid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Fail</a:t>
            </a:r>
          </a:p>
          <a:p>
            <a:pPr marL="228600" indent="-228600">
              <a:lnSpc>
                <a:spcPct val="150000"/>
              </a:lnSpc>
              <a:buFont typeface="맑은 고딕" panose="020B0503020000020004" pitchFamily="50" charset="-127"/>
              <a:buChar char="※"/>
            </a:pPr>
            <a:r>
              <a:rPr lang="ko-KR" altLang="en-US" sz="1000" dirty="0" smtClean="0">
                <a:solidFill>
                  <a:srgbClr val="FF0000"/>
                </a:solidFill>
              </a:rPr>
              <a:t>버튼에는 소모되는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행동력</a:t>
            </a:r>
            <a:r>
              <a:rPr lang="ko-KR" altLang="en-US" sz="1000" dirty="0" smtClean="0">
                <a:solidFill>
                  <a:srgbClr val="FF0000"/>
                </a:solidFill>
              </a:rPr>
              <a:t> 수치가 표시되면 좋을 것 같습니다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 (</a:t>
            </a:r>
            <a:r>
              <a:rPr lang="ko-KR" altLang="en-US" sz="1000" dirty="0" smtClean="0">
                <a:solidFill>
                  <a:srgbClr val="FF0000"/>
                </a:solidFill>
              </a:rPr>
              <a:t>무엇을 얼마나 소비 할 지는 미정 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.)</a:t>
            </a:r>
            <a:endParaRPr lang="en-US" altLang="ko-KR" sz="1000" dirty="0" smtClean="0">
              <a:solidFill>
                <a:srgbClr val="FF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5" y="1760302"/>
            <a:ext cx="6388972" cy="3593796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1101621" y="3093741"/>
            <a:ext cx="4703643" cy="111822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텍스트</a:t>
            </a:r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484116" y="3822624"/>
            <a:ext cx="768962" cy="33033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00284" y="3822624"/>
            <a:ext cx="768962" cy="33033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재시도</a:t>
            </a:r>
            <a:endParaRPr lang="ko-KR" altLang="en-US" sz="1050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2215803" y="6092964"/>
            <a:ext cx="768962" cy="33033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331971" y="6092964"/>
            <a:ext cx="768962" cy="33033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재시도</a:t>
            </a:r>
            <a:endParaRPr lang="ko-KR" altLang="en-US" sz="10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2215803" y="7692137"/>
            <a:ext cx="768962" cy="33033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331971" y="7692137"/>
            <a:ext cx="768962" cy="33033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추격</a:t>
            </a:r>
            <a:endParaRPr lang="ko-KR" altLang="en-US" sz="1050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2852937" y="1793329"/>
            <a:ext cx="1201012" cy="54141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Raid   </a:t>
            </a:r>
          </a:p>
          <a:p>
            <a:pPr algn="ctr"/>
            <a:r>
              <a:rPr lang="en-US" altLang="ko-KR" dirty="0" smtClean="0"/>
              <a:t>    Fail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72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116631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도망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회 이상 도전 한 경우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우편을 통해 보스가 도망 갔음을 알리고 실패 보상을 지급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도전을 하지 않은 경우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우편을 통해 보스가 도망 갔음을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알립니다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 startAt="7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우편 내용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등장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제목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보스 출현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!!!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내용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보스 명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보스가 출현하였습니다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당신의 활약을 통해 보스를 물리치고 강력한 보상을 받으세요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!!!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회 이상 도전 했던 보스 도망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제목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보스 토벌 실패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!!!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내용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보스 명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보스가 도주하였습니다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보스 명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에게 피해를 입힌 노고를 치하하기 위하여 보상이 도착 하였습니다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!!!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도전한 적 없는 보스 도망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제목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보스 토벌 실패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!!!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내용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보스 명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는 언젠가 다시 돌아와 고통을 안겨줄 것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토벌 성공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제목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보스 토벌 성공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!!!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내용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당신의 뛰어난 활약으로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보스 명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보스를 토벌 하였습니다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영웅의 활약에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감사드리며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보상을 받아주시기 바랍니다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행동 종류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대기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플레이어 인식을 하지 않은 비 전투 상태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대기 상태에 설정 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IDLE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애니메이션 혹은 그에 해당하는 행동을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IDLE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애니메이션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지정 된 구간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로밍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지정 된 지역 내 랜덤 이동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등등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이동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보스가 명령 수행을 위하여 위치를 이동하는 상태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전투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플레이어를 인식하여 전투 명령을 수행하는 상태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공격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일반 공격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가장 기본적으로 행하는 공격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01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하나 혹은 좁은 범위에 강력한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데미지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커다란 공격 모션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02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하나 이상 혹은 넓은 범위에 강력한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데미지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커다란 공격 모션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데미지가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주어질 범위의 표시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03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몬스터를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기준으로 주변 대상에게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데미지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커다란 공격 모션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04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일정한 범위의 지역에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데미지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데미지가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주어질 범위의 표시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보스마다 스킬 보유나 형태가 다를 수 있기 때문에 위와 같은 내용으로 분류 하였습니다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없거나 부족한 경우 다른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대처하거나 해당하는 패턴을 제외하면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전혀 다른 형태인 경우 패턴 중 특정 위치에 대처하셔도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인공지능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난이도 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인공지능 순서도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2420888" y="3951842"/>
            <a:ext cx="2016224" cy="2286000"/>
          </a:xfrm>
          <a:prstGeom prst="roundRect">
            <a:avLst>
              <a:gd name="adj" fmla="val 114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&lt; Phase 2 &gt;</a:t>
            </a:r>
          </a:p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일반 공격 유지</a:t>
            </a: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695375" y="2729280"/>
            <a:ext cx="1382962" cy="306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ysClr val="windowText" lastClr="000000"/>
                </a:solidFill>
              </a:rPr>
              <a:t>전투 명령 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시작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695375" y="1814880"/>
            <a:ext cx="1382962" cy="306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대기</a:t>
            </a: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695376" y="2272080"/>
            <a:ext cx="1382962" cy="306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플레이어 인식</a:t>
            </a:r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2737519" y="4866242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8</a:t>
            </a:r>
            <a:r>
              <a:rPr lang="ko-KR" altLang="en-US" sz="900">
                <a:solidFill>
                  <a:sysClr val="windowText" lastClr="000000"/>
                </a:solidFill>
              </a:rPr>
              <a:t>초 카운트</a:t>
            </a:r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4775670" y="4866242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좁은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2737519" y="5323442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8</a:t>
            </a:r>
            <a:r>
              <a:rPr lang="ko-KR" altLang="en-US" sz="900">
                <a:solidFill>
                  <a:sysClr val="windowText" lastClr="000000"/>
                </a:solidFill>
              </a:rPr>
              <a:t>초 카운트</a:t>
            </a:r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4775670" y="5323442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방향 지정 후 돌진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2737519" y="5780642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체력 </a:t>
            </a:r>
            <a:r>
              <a:rPr lang="en-US" altLang="ko-KR" sz="900">
                <a:solidFill>
                  <a:sysClr val="windowText" lastClr="000000"/>
                </a:solidFill>
              </a:rPr>
              <a:t>&lt; 30% </a:t>
            </a:r>
            <a:r>
              <a:rPr lang="ko-KR" altLang="en-US" sz="900">
                <a:solidFill>
                  <a:sysClr val="windowText" lastClr="000000"/>
                </a:solidFill>
              </a:rPr>
              <a:t>인가</a:t>
            </a:r>
            <a:r>
              <a:rPr lang="en-US" altLang="ko-KR" sz="900">
                <a:solidFill>
                  <a:sysClr val="windowText" lastClr="000000"/>
                </a:solidFill>
              </a:rPr>
              <a:t>?</a:t>
            </a:r>
            <a:endParaRPr lang="ko-KR" altLang="en-US" sz="900">
              <a:solidFill>
                <a:sysClr val="windowText" lastClr="000000"/>
              </a:solidFill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2737519" y="63909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광역 장판</a:t>
            </a: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2420888" y="6848185"/>
            <a:ext cx="2016224" cy="1828800"/>
          </a:xfrm>
          <a:prstGeom prst="roundRect">
            <a:avLst>
              <a:gd name="adj" fmla="val 114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&lt; Phase 3 &gt;</a:t>
            </a:r>
          </a:p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일반 공격 유지</a:t>
            </a: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2737519" y="73053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일반 공격 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8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회 마다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2737519" y="77625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6</a:t>
            </a:r>
            <a:r>
              <a:rPr lang="ko-KR" altLang="en-US" sz="900">
                <a:solidFill>
                  <a:sysClr val="windowText" lastClr="000000"/>
                </a:solidFill>
              </a:rPr>
              <a:t>초 카운트</a:t>
            </a: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2737519" y="82197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>
                <a:solidFill>
                  <a:sysClr val="windowText" lastClr="000000"/>
                </a:solidFill>
              </a:rPr>
              <a:t>6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초 카운트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4775670" y="73053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넓은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4775670" y="77625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방향 지정 후 돌진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4775670" y="82197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좁</a:t>
            </a:r>
            <a:r>
              <a:rPr lang="ko-KR" altLang="en-US" sz="900" dirty="0">
                <a:solidFill>
                  <a:sysClr val="windowText" lastClr="000000"/>
                </a:solidFill>
              </a:rPr>
              <a:t>은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2420888" y="1512699"/>
            <a:ext cx="2016224" cy="1828800"/>
          </a:xfrm>
          <a:prstGeom prst="roundRect">
            <a:avLst>
              <a:gd name="adj" fmla="val 114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&lt; Phase</a:t>
            </a:r>
            <a:r>
              <a:rPr lang="en-US" altLang="ko-KR" sz="900" baseline="0">
                <a:solidFill>
                  <a:sysClr val="windowText" lastClr="000000"/>
                </a:solidFill>
              </a:rPr>
              <a:t> 1 &gt;</a:t>
            </a:r>
          </a:p>
          <a:p>
            <a:pPr algn="ctr"/>
            <a:r>
              <a:rPr lang="ko-KR" altLang="en-US" sz="900" baseline="0">
                <a:solidFill>
                  <a:sysClr val="windowText" lastClr="000000"/>
                </a:solidFill>
              </a:rPr>
              <a:t>일반 공격 유지</a:t>
            </a:r>
            <a:endParaRPr lang="en-US" altLang="ko-KR" sz="900">
              <a:solidFill>
                <a:sysClr val="windowText" lastClr="000000"/>
              </a:solidFill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2737519" y="24270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10</a:t>
            </a:r>
            <a:r>
              <a:rPr lang="ko-KR" altLang="en-US" sz="900">
                <a:solidFill>
                  <a:sysClr val="windowText" lastClr="000000"/>
                </a:solidFill>
              </a:rPr>
              <a:t>초 카운트</a:t>
            </a: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2737519" y="19698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10</a:t>
            </a:r>
            <a:r>
              <a:rPr lang="ko-KR" altLang="en-US" sz="900">
                <a:solidFill>
                  <a:sysClr val="windowText" lastClr="000000"/>
                </a:solidFill>
              </a:rPr>
              <a:t>초 카운트</a:t>
            </a: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4775670" y="19698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좁은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4775670" y="24270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방향 지정 후 돌진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2737519" y="28842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체력 </a:t>
            </a:r>
            <a:r>
              <a:rPr lang="en-US" altLang="ko-KR" sz="900">
                <a:solidFill>
                  <a:sysClr val="windowText" lastClr="000000"/>
                </a:solidFill>
              </a:rPr>
              <a:t>&lt; 70% </a:t>
            </a:r>
            <a:r>
              <a:rPr lang="ko-KR" altLang="en-US" sz="900">
                <a:solidFill>
                  <a:sysClr val="windowText" lastClr="000000"/>
                </a:solidFill>
              </a:rPr>
              <a:t>인가</a:t>
            </a:r>
            <a:r>
              <a:rPr lang="en-US" altLang="ko-KR" sz="900">
                <a:solidFill>
                  <a:sysClr val="windowText" lastClr="000000"/>
                </a:solidFill>
              </a:rPr>
              <a:t>?</a:t>
            </a:r>
            <a:endParaRPr lang="ko-KR" altLang="en-US" sz="900">
              <a:solidFill>
                <a:sysClr val="windowText" lastClr="000000"/>
              </a:solidFill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2737519" y="34938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광역 장판</a:t>
            </a:r>
          </a:p>
        </p:txBody>
      </p:sp>
      <p:cxnSp>
        <p:nvCxnSpPr>
          <p:cNvPr id="6" name="직선 화살표 연결선 5"/>
          <p:cNvCxnSpPr>
            <a:stCxn id="109" idx="2"/>
            <a:endCxn id="110" idx="0"/>
          </p:cNvCxnSpPr>
          <p:nvPr/>
        </p:nvCxnSpPr>
        <p:spPr>
          <a:xfrm>
            <a:off x="1386856" y="2121218"/>
            <a:ext cx="1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37"/>
          <p:cNvCxnSpPr>
            <a:stCxn id="110" idx="2"/>
            <a:endCxn id="108" idx="0"/>
          </p:cNvCxnSpPr>
          <p:nvPr/>
        </p:nvCxnSpPr>
        <p:spPr>
          <a:xfrm flipH="1">
            <a:off x="1386856" y="2578418"/>
            <a:ext cx="1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꺾인 연결선 138"/>
          <p:cNvCxnSpPr>
            <a:stCxn id="108" idx="2"/>
            <a:endCxn id="130" idx="1"/>
          </p:cNvCxnSpPr>
          <p:nvPr/>
        </p:nvCxnSpPr>
        <p:spPr>
          <a:xfrm rot="5400000" flipH="1" flipV="1">
            <a:off x="1599612" y="2214343"/>
            <a:ext cx="608519" cy="1034032"/>
          </a:xfrm>
          <a:prstGeom prst="bentConnector4">
            <a:avLst>
              <a:gd name="adj1" fmla="val -37567"/>
              <a:gd name="adj2" fmla="val 8343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/>
          <p:cNvCxnSpPr>
            <a:endCxn id="135" idx="0"/>
          </p:cNvCxnSpPr>
          <p:nvPr/>
        </p:nvCxnSpPr>
        <p:spPr>
          <a:xfrm>
            <a:off x="3429000" y="2729280"/>
            <a:ext cx="0" cy="1550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직선 화살표 연결선 140"/>
          <p:cNvCxnSpPr>
            <a:stCxn id="132" idx="2"/>
            <a:endCxn id="131" idx="0"/>
          </p:cNvCxnSpPr>
          <p:nvPr/>
        </p:nvCxnSpPr>
        <p:spPr>
          <a:xfrm>
            <a:off x="3429000" y="2276237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화살표 연결선 141"/>
          <p:cNvCxnSpPr>
            <a:stCxn id="131" idx="3"/>
            <a:endCxn id="134" idx="1"/>
          </p:cNvCxnSpPr>
          <p:nvPr/>
        </p:nvCxnSpPr>
        <p:spPr>
          <a:xfrm>
            <a:off x="4120481" y="2580268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화살표 연결선 142"/>
          <p:cNvCxnSpPr>
            <a:stCxn id="132" idx="3"/>
            <a:endCxn id="133" idx="1"/>
          </p:cNvCxnSpPr>
          <p:nvPr/>
        </p:nvCxnSpPr>
        <p:spPr>
          <a:xfrm>
            <a:off x="4120481" y="2123068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화살표 연결선 143"/>
          <p:cNvCxnSpPr>
            <a:stCxn id="124" idx="2"/>
            <a:endCxn id="125" idx="0"/>
          </p:cNvCxnSpPr>
          <p:nvPr/>
        </p:nvCxnSpPr>
        <p:spPr>
          <a:xfrm>
            <a:off x="3429000" y="7611723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/>
          <p:cNvCxnSpPr>
            <a:stCxn id="122" idx="2"/>
            <a:endCxn id="123" idx="0"/>
          </p:cNvCxnSpPr>
          <p:nvPr/>
        </p:nvCxnSpPr>
        <p:spPr>
          <a:xfrm>
            <a:off x="3429000" y="6697323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화살표 연결선 145"/>
          <p:cNvCxnSpPr>
            <a:stCxn id="121" idx="2"/>
            <a:endCxn id="122" idx="0"/>
          </p:cNvCxnSpPr>
          <p:nvPr/>
        </p:nvCxnSpPr>
        <p:spPr>
          <a:xfrm>
            <a:off x="3429000" y="6086980"/>
            <a:ext cx="0" cy="304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화살표 연결선 147"/>
          <p:cNvCxnSpPr>
            <a:stCxn id="117" idx="2"/>
            <a:endCxn id="121" idx="0"/>
          </p:cNvCxnSpPr>
          <p:nvPr/>
        </p:nvCxnSpPr>
        <p:spPr>
          <a:xfrm>
            <a:off x="3429000" y="5629780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화살표 연결선 148"/>
          <p:cNvCxnSpPr>
            <a:stCxn id="115" idx="2"/>
            <a:endCxn id="117" idx="0"/>
          </p:cNvCxnSpPr>
          <p:nvPr/>
        </p:nvCxnSpPr>
        <p:spPr>
          <a:xfrm>
            <a:off x="3429000" y="5172580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화살표 연결선 149"/>
          <p:cNvCxnSpPr>
            <a:stCxn id="136" idx="2"/>
            <a:endCxn id="106" idx="0"/>
          </p:cNvCxnSpPr>
          <p:nvPr/>
        </p:nvCxnSpPr>
        <p:spPr>
          <a:xfrm>
            <a:off x="3429000" y="3800237"/>
            <a:ext cx="0" cy="1516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/>
          <p:cNvCxnSpPr>
            <a:stCxn id="135" idx="2"/>
            <a:endCxn id="136" idx="0"/>
          </p:cNvCxnSpPr>
          <p:nvPr/>
        </p:nvCxnSpPr>
        <p:spPr>
          <a:xfrm>
            <a:off x="3429000" y="3190637"/>
            <a:ext cx="0" cy="303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꺾인 연결선 151"/>
          <p:cNvCxnSpPr>
            <a:stCxn id="135" idx="1"/>
            <a:endCxn id="132" idx="1"/>
          </p:cNvCxnSpPr>
          <p:nvPr/>
        </p:nvCxnSpPr>
        <p:spPr>
          <a:xfrm rot="10800000">
            <a:off x="2737519" y="2123068"/>
            <a:ext cx="12700" cy="914400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꺾인 연결선 152"/>
          <p:cNvCxnSpPr>
            <a:stCxn id="121" idx="1"/>
            <a:endCxn id="115" idx="1"/>
          </p:cNvCxnSpPr>
          <p:nvPr/>
        </p:nvCxnSpPr>
        <p:spPr>
          <a:xfrm rot="10800000">
            <a:off x="2737519" y="5019411"/>
            <a:ext cx="12700" cy="914400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꺾인 연결선 153"/>
          <p:cNvCxnSpPr>
            <a:stCxn id="126" idx="1"/>
            <a:endCxn id="125" idx="1"/>
          </p:cNvCxnSpPr>
          <p:nvPr/>
        </p:nvCxnSpPr>
        <p:spPr>
          <a:xfrm rot="10800000">
            <a:off x="2737519" y="7915754"/>
            <a:ext cx="12700" cy="457200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/>
          <p:cNvCxnSpPr>
            <a:stCxn id="125" idx="2"/>
            <a:endCxn id="126" idx="0"/>
          </p:cNvCxnSpPr>
          <p:nvPr/>
        </p:nvCxnSpPr>
        <p:spPr>
          <a:xfrm>
            <a:off x="3429000" y="8068923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직선 화살표 연결선 160"/>
          <p:cNvCxnSpPr>
            <a:stCxn id="117" idx="3"/>
            <a:endCxn id="118" idx="1"/>
          </p:cNvCxnSpPr>
          <p:nvPr/>
        </p:nvCxnSpPr>
        <p:spPr>
          <a:xfrm>
            <a:off x="4120481" y="5476611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화살표 연결선 161"/>
          <p:cNvCxnSpPr/>
          <p:nvPr/>
        </p:nvCxnSpPr>
        <p:spPr>
          <a:xfrm>
            <a:off x="4120481" y="5476611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직선 화살표 연결선 162"/>
          <p:cNvCxnSpPr>
            <a:stCxn id="124" idx="3"/>
            <a:endCxn id="127" idx="1"/>
          </p:cNvCxnSpPr>
          <p:nvPr/>
        </p:nvCxnSpPr>
        <p:spPr>
          <a:xfrm>
            <a:off x="4120481" y="74585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화살표 연결선 163"/>
          <p:cNvCxnSpPr>
            <a:stCxn id="125" idx="3"/>
            <a:endCxn id="128" idx="1"/>
          </p:cNvCxnSpPr>
          <p:nvPr/>
        </p:nvCxnSpPr>
        <p:spPr>
          <a:xfrm>
            <a:off x="4120481" y="79157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/>
          <p:cNvCxnSpPr>
            <a:stCxn id="126" idx="3"/>
            <a:endCxn id="129" idx="1"/>
          </p:cNvCxnSpPr>
          <p:nvPr/>
        </p:nvCxnSpPr>
        <p:spPr>
          <a:xfrm>
            <a:off x="4120481" y="83729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화살표 연결선 165"/>
          <p:cNvCxnSpPr>
            <a:stCxn id="115" idx="3"/>
            <a:endCxn id="116" idx="1"/>
          </p:cNvCxnSpPr>
          <p:nvPr/>
        </p:nvCxnSpPr>
        <p:spPr>
          <a:xfrm>
            <a:off x="4120481" y="5019411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모서리가 둥근 직사각형 55"/>
          <p:cNvSpPr/>
          <p:nvPr/>
        </p:nvSpPr>
        <p:spPr>
          <a:xfrm>
            <a:off x="2737518" y="4418831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일반 공격 </a:t>
            </a:r>
            <a:r>
              <a:rPr lang="en-US" altLang="ko-KR" sz="900">
                <a:solidFill>
                  <a:sysClr val="windowText" lastClr="000000"/>
                </a:solidFill>
              </a:rPr>
              <a:t>10</a:t>
            </a:r>
            <a:r>
              <a:rPr lang="ko-KR" altLang="en-US" sz="900">
                <a:solidFill>
                  <a:sysClr val="windowText" lastClr="000000"/>
                </a:solidFill>
              </a:rPr>
              <a:t>회 마다</a:t>
            </a:r>
          </a:p>
        </p:txBody>
      </p:sp>
      <p:sp>
        <p:nvSpPr>
          <p:cNvPr id="57" name="모서리가 둥근 직사각형 56"/>
          <p:cNvSpPr/>
          <p:nvPr/>
        </p:nvSpPr>
        <p:spPr>
          <a:xfrm>
            <a:off x="4775669" y="4418831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넓은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64" name="직선 화살표 연결선 63"/>
          <p:cNvCxnSpPr>
            <a:stCxn id="56" idx="3"/>
            <a:endCxn id="57" idx="1"/>
          </p:cNvCxnSpPr>
          <p:nvPr/>
        </p:nvCxnSpPr>
        <p:spPr>
          <a:xfrm>
            <a:off x="4120480" y="4572000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5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난이도 중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인공지능 순서도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2419825" y="3952585"/>
            <a:ext cx="2016224" cy="2275599"/>
          </a:xfrm>
          <a:prstGeom prst="roundRect">
            <a:avLst>
              <a:gd name="adj" fmla="val 114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&lt; Phase 2 &gt;</a:t>
            </a:r>
          </a:p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일반 공격 유지</a:t>
            </a:r>
          </a:p>
        </p:txBody>
      </p:sp>
      <p:sp>
        <p:nvSpPr>
          <p:cNvPr id="93" name="모서리가 둥근 직사각형 92"/>
          <p:cNvSpPr/>
          <p:nvPr/>
        </p:nvSpPr>
        <p:spPr>
          <a:xfrm>
            <a:off x="695375" y="2729280"/>
            <a:ext cx="1382962" cy="306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ysClr val="windowText" lastClr="000000"/>
                </a:solidFill>
              </a:rPr>
              <a:t>전투 명령 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시작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94" name="모서리가 둥근 직사각형 93"/>
          <p:cNvSpPr/>
          <p:nvPr/>
        </p:nvSpPr>
        <p:spPr>
          <a:xfrm>
            <a:off x="695375" y="1814880"/>
            <a:ext cx="1382962" cy="306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대기</a:t>
            </a:r>
          </a:p>
        </p:txBody>
      </p:sp>
      <p:sp>
        <p:nvSpPr>
          <p:cNvPr id="95" name="모서리가 둥근 직사각형 94"/>
          <p:cNvSpPr/>
          <p:nvPr/>
        </p:nvSpPr>
        <p:spPr>
          <a:xfrm>
            <a:off x="695376" y="2272080"/>
            <a:ext cx="1382962" cy="306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플레이어 인식</a:t>
            </a:r>
          </a:p>
        </p:txBody>
      </p:sp>
      <p:sp>
        <p:nvSpPr>
          <p:cNvPr id="96" name="모서리가 둥근 직사각형 95"/>
          <p:cNvSpPr/>
          <p:nvPr/>
        </p:nvSpPr>
        <p:spPr>
          <a:xfrm>
            <a:off x="2736456" y="442121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일반 공격 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회 마다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98" name="모서리가 둥근 직사각형 97"/>
          <p:cNvSpPr/>
          <p:nvPr/>
        </p:nvSpPr>
        <p:spPr>
          <a:xfrm>
            <a:off x="2736456" y="48669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8</a:t>
            </a:r>
            <a:r>
              <a:rPr lang="ko-KR" altLang="en-US" sz="900">
                <a:solidFill>
                  <a:sysClr val="windowText" lastClr="000000"/>
                </a:solidFill>
              </a:rPr>
              <a:t>초 카운트</a:t>
            </a: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2736456" y="53241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>
                <a:solidFill>
                  <a:sysClr val="windowText" lastClr="000000"/>
                </a:solidFill>
              </a:rPr>
              <a:t>8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초 카운트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2734459" y="63909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광역 장판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2420888" y="6848185"/>
            <a:ext cx="2016224" cy="1828800"/>
          </a:xfrm>
          <a:prstGeom prst="roundRect">
            <a:avLst>
              <a:gd name="adj" fmla="val 114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&lt; Phase 3 &gt;</a:t>
            </a:r>
          </a:p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일반 공격 유지</a:t>
            </a:r>
          </a:p>
        </p:txBody>
      </p:sp>
      <p:sp>
        <p:nvSpPr>
          <p:cNvPr id="161" name="모서리가 둥근 직사각형 160"/>
          <p:cNvSpPr/>
          <p:nvPr/>
        </p:nvSpPr>
        <p:spPr>
          <a:xfrm>
            <a:off x="2737519" y="73053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일반 공격 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8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회 마다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2737519" y="77625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6</a:t>
            </a:r>
            <a:r>
              <a:rPr lang="ko-KR" altLang="en-US" sz="900">
                <a:solidFill>
                  <a:sysClr val="windowText" lastClr="000000"/>
                </a:solidFill>
              </a:rPr>
              <a:t>초 카운트</a:t>
            </a:r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2737519" y="82197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>
                <a:solidFill>
                  <a:sysClr val="windowText" lastClr="000000"/>
                </a:solidFill>
              </a:rPr>
              <a:t>6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초 카운트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2420888" y="1512699"/>
            <a:ext cx="2016224" cy="1828800"/>
          </a:xfrm>
          <a:prstGeom prst="roundRect">
            <a:avLst>
              <a:gd name="adj" fmla="val 114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&lt; Phase</a:t>
            </a:r>
            <a:r>
              <a:rPr lang="en-US" altLang="ko-KR" sz="900" baseline="0">
                <a:solidFill>
                  <a:sysClr val="windowText" lastClr="000000"/>
                </a:solidFill>
              </a:rPr>
              <a:t> 1 &gt;</a:t>
            </a:r>
          </a:p>
          <a:p>
            <a:pPr algn="ctr"/>
            <a:r>
              <a:rPr lang="ko-KR" altLang="en-US" sz="900" baseline="0">
                <a:solidFill>
                  <a:sysClr val="windowText" lastClr="000000"/>
                </a:solidFill>
              </a:rPr>
              <a:t>일반 공격 유지</a:t>
            </a:r>
            <a:endParaRPr lang="en-US" altLang="ko-KR" sz="900">
              <a:solidFill>
                <a:sysClr val="windowText" lastClr="000000"/>
              </a:solidFill>
            </a:endParaRPr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2737519" y="24270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10</a:t>
            </a:r>
            <a:r>
              <a:rPr lang="ko-KR" altLang="en-US" sz="900">
                <a:solidFill>
                  <a:sysClr val="windowText" lastClr="000000"/>
                </a:solidFill>
              </a:rPr>
              <a:t>초 카운트</a:t>
            </a:r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2737519" y="19698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10</a:t>
            </a:r>
            <a:r>
              <a:rPr lang="ko-KR" altLang="en-US" sz="900">
                <a:solidFill>
                  <a:sysClr val="windowText" lastClr="000000"/>
                </a:solidFill>
              </a:rPr>
              <a:t>초 카운트</a:t>
            </a: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2737519" y="28842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체력 </a:t>
            </a:r>
            <a:r>
              <a:rPr lang="en-US" altLang="ko-KR" sz="900">
                <a:solidFill>
                  <a:sysClr val="windowText" lastClr="000000"/>
                </a:solidFill>
              </a:rPr>
              <a:t>&lt; 70% </a:t>
            </a:r>
            <a:r>
              <a:rPr lang="ko-KR" altLang="en-US" sz="900">
                <a:solidFill>
                  <a:sysClr val="windowText" lastClr="000000"/>
                </a:solidFill>
              </a:rPr>
              <a:t>인가</a:t>
            </a:r>
            <a:r>
              <a:rPr lang="en-US" altLang="ko-KR" sz="900">
                <a:solidFill>
                  <a:sysClr val="windowText" lastClr="000000"/>
                </a:solidFill>
              </a:rPr>
              <a:t>?</a:t>
            </a:r>
            <a:endParaRPr lang="ko-KR" altLang="en-US" sz="900">
              <a:solidFill>
                <a:sysClr val="windowText" lastClr="000000"/>
              </a:solidFill>
            </a:endParaRP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2737519" y="34938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광역 장판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174" name="직선 화살표 연결선 173"/>
          <p:cNvCxnSpPr>
            <a:stCxn id="162" idx="3"/>
            <a:endCxn id="180" idx="1"/>
          </p:cNvCxnSpPr>
          <p:nvPr/>
        </p:nvCxnSpPr>
        <p:spPr>
          <a:xfrm>
            <a:off x="4120481" y="79157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꺾인 연결선 174"/>
          <p:cNvCxnSpPr>
            <a:stCxn id="184" idx="1"/>
            <a:endCxn id="98" idx="1"/>
          </p:cNvCxnSpPr>
          <p:nvPr/>
        </p:nvCxnSpPr>
        <p:spPr>
          <a:xfrm rot="10800000">
            <a:off x="2736456" y="5020155"/>
            <a:ext cx="12700" cy="929151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모서리가 둥근 직사각형 175"/>
          <p:cNvSpPr/>
          <p:nvPr/>
        </p:nvSpPr>
        <p:spPr>
          <a:xfrm>
            <a:off x="4774607" y="442121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ysClr val="windowText" lastClr="000000"/>
                </a:solidFill>
              </a:rPr>
              <a:t>넓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4774607" y="48669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방향 지정 후 돌진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4774607" y="53241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ysClr val="windowText" lastClr="000000"/>
                </a:solidFill>
              </a:rPr>
              <a:t>좁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79" name="모서리가 둥근 직사각형 178"/>
          <p:cNvSpPr/>
          <p:nvPr/>
        </p:nvSpPr>
        <p:spPr>
          <a:xfrm>
            <a:off x="4775670" y="73053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넓은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4775670" y="77625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방향 지정 후 돌진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81" name="모서리가 둥근 직사각형 180"/>
          <p:cNvSpPr/>
          <p:nvPr/>
        </p:nvSpPr>
        <p:spPr>
          <a:xfrm>
            <a:off x="4775670" y="82197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좁은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82" name="모서리가 둥근 직사각형 181"/>
          <p:cNvSpPr/>
          <p:nvPr/>
        </p:nvSpPr>
        <p:spPr>
          <a:xfrm>
            <a:off x="4775670" y="19698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좁은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4775670" y="24270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방향 지정 후 돌진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2736456" y="5796136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ysClr val="windowText" lastClr="000000"/>
                </a:solidFill>
              </a:rPr>
              <a:t>체력 </a:t>
            </a:r>
            <a:r>
              <a:rPr lang="en-US" altLang="ko-KR" sz="900" dirty="0">
                <a:solidFill>
                  <a:sysClr val="windowText" lastClr="000000"/>
                </a:solidFill>
              </a:rPr>
              <a:t>&lt; 30% </a:t>
            </a:r>
            <a:r>
              <a:rPr lang="ko-KR" altLang="en-US" sz="900" dirty="0">
                <a:solidFill>
                  <a:sysClr val="windowText" lastClr="000000"/>
                </a:solidFill>
              </a:rPr>
              <a:t>인가</a:t>
            </a:r>
            <a:r>
              <a:rPr lang="en-US" altLang="ko-KR" sz="900" dirty="0">
                <a:solidFill>
                  <a:sysClr val="windowText" lastClr="000000"/>
                </a:solidFill>
              </a:rPr>
              <a:t>?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692275" y="77625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공격 속도 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10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% 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증가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35" name="직선 화살표 연결선 34"/>
          <p:cNvCxnSpPr>
            <a:stCxn id="94" idx="2"/>
            <a:endCxn id="95" idx="0"/>
          </p:cNvCxnSpPr>
          <p:nvPr/>
        </p:nvCxnSpPr>
        <p:spPr>
          <a:xfrm>
            <a:off x="1386856" y="2121218"/>
            <a:ext cx="1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98" idx="3"/>
            <a:endCxn id="177" idx="1"/>
          </p:cNvCxnSpPr>
          <p:nvPr/>
        </p:nvCxnSpPr>
        <p:spPr>
          <a:xfrm>
            <a:off x="4119418" y="50201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96" idx="3"/>
            <a:endCxn id="176" idx="1"/>
          </p:cNvCxnSpPr>
          <p:nvPr/>
        </p:nvCxnSpPr>
        <p:spPr>
          <a:xfrm>
            <a:off x="4119418" y="457438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168" idx="3"/>
            <a:endCxn id="183" idx="1"/>
          </p:cNvCxnSpPr>
          <p:nvPr/>
        </p:nvCxnSpPr>
        <p:spPr>
          <a:xfrm>
            <a:off x="4120481" y="2580268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169" idx="3"/>
            <a:endCxn id="182" idx="1"/>
          </p:cNvCxnSpPr>
          <p:nvPr/>
        </p:nvCxnSpPr>
        <p:spPr>
          <a:xfrm>
            <a:off x="4120481" y="2123068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100" idx="2"/>
            <a:endCxn id="184" idx="0"/>
          </p:cNvCxnSpPr>
          <p:nvPr/>
        </p:nvCxnSpPr>
        <p:spPr>
          <a:xfrm>
            <a:off x="3427937" y="5630523"/>
            <a:ext cx="0" cy="165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stCxn id="98" idx="2"/>
            <a:endCxn id="100" idx="0"/>
          </p:cNvCxnSpPr>
          <p:nvPr/>
        </p:nvCxnSpPr>
        <p:spPr>
          <a:xfrm>
            <a:off x="3427937" y="5173323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173" idx="2"/>
            <a:endCxn id="92" idx="0"/>
          </p:cNvCxnSpPr>
          <p:nvPr/>
        </p:nvCxnSpPr>
        <p:spPr>
          <a:xfrm flipH="1">
            <a:off x="3427937" y="3800237"/>
            <a:ext cx="1063" cy="152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172" idx="2"/>
            <a:endCxn id="173" idx="0"/>
          </p:cNvCxnSpPr>
          <p:nvPr/>
        </p:nvCxnSpPr>
        <p:spPr>
          <a:xfrm>
            <a:off x="3429000" y="3190637"/>
            <a:ext cx="0" cy="303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168" idx="2"/>
            <a:endCxn id="172" idx="0"/>
          </p:cNvCxnSpPr>
          <p:nvPr/>
        </p:nvCxnSpPr>
        <p:spPr>
          <a:xfrm>
            <a:off x="3429000" y="2733437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169" idx="2"/>
            <a:endCxn id="168" idx="0"/>
          </p:cNvCxnSpPr>
          <p:nvPr/>
        </p:nvCxnSpPr>
        <p:spPr>
          <a:xfrm>
            <a:off x="3429000" y="2276237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95" idx="2"/>
            <a:endCxn id="93" idx="0"/>
          </p:cNvCxnSpPr>
          <p:nvPr/>
        </p:nvCxnSpPr>
        <p:spPr>
          <a:xfrm flipH="1">
            <a:off x="1386856" y="2578418"/>
            <a:ext cx="1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꺾인 연결선 53"/>
          <p:cNvCxnSpPr>
            <a:stCxn id="172" idx="1"/>
            <a:endCxn id="169" idx="1"/>
          </p:cNvCxnSpPr>
          <p:nvPr/>
        </p:nvCxnSpPr>
        <p:spPr>
          <a:xfrm rot="10800000">
            <a:off x="2737519" y="2123068"/>
            <a:ext cx="12700" cy="914400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꺾인 연결선 57"/>
          <p:cNvCxnSpPr>
            <a:stCxn id="163" idx="1"/>
            <a:endCxn id="162" idx="1"/>
          </p:cNvCxnSpPr>
          <p:nvPr/>
        </p:nvCxnSpPr>
        <p:spPr>
          <a:xfrm rot="10800000">
            <a:off x="2737519" y="7915754"/>
            <a:ext cx="12700" cy="457200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꺾인 연결선 58"/>
          <p:cNvCxnSpPr>
            <a:stCxn id="93" idx="2"/>
            <a:endCxn id="167" idx="1"/>
          </p:cNvCxnSpPr>
          <p:nvPr/>
        </p:nvCxnSpPr>
        <p:spPr>
          <a:xfrm rot="5400000" flipH="1" flipV="1">
            <a:off x="1599612" y="2214343"/>
            <a:ext cx="608519" cy="1034032"/>
          </a:xfrm>
          <a:prstGeom prst="bentConnector4">
            <a:avLst>
              <a:gd name="adj1" fmla="val -37567"/>
              <a:gd name="adj2" fmla="val 8343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/>
          <p:cNvCxnSpPr>
            <a:stCxn id="161" idx="3"/>
            <a:endCxn id="179" idx="1"/>
          </p:cNvCxnSpPr>
          <p:nvPr/>
        </p:nvCxnSpPr>
        <p:spPr>
          <a:xfrm>
            <a:off x="4120481" y="74585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62" idx="2"/>
            <a:endCxn id="163" idx="0"/>
          </p:cNvCxnSpPr>
          <p:nvPr/>
        </p:nvCxnSpPr>
        <p:spPr>
          <a:xfrm>
            <a:off x="3429000" y="8068923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100" idx="3"/>
            <a:endCxn id="178" idx="1"/>
          </p:cNvCxnSpPr>
          <p:nvPr/>
        </p:nvCxnSpPr>
        <p:spPr>
          <a:xfrm>
            <a:off x="4119418" y="54773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화살표 연결선 98"/>
          <p:cNvCxnSpPr>
            <a:stCxn id="149" idx="2"/>
          </p:cNvCxnSpPr>
          <p:nvPr/>
        </p:nvCxnSpPr>
        <p:spPr>
          <a:xfrm>
            <a:off x="3425940" y="6697323"/>
            <a:ext cx="306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/>
          <p:cNvCxnSpPr>
            <a:stCxn id="184" idx="2"/>
          </p:cNvCxnSpPr>
          <p:nvPr/>
        </p:nvCxnSpPr>
        <p:spPr>
          <a:xfrm flipH="1">
            <a:off x="3425940" y="6102474"/>
            <a:ext cx="1997" cy="277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163" idx="3"/>
            <a:endCxn id="181" idx="1"/>
          </p:cNvCxnSpPr>
          <p:nvPr/>
        </p:nvCxnSpPr>
        <p:spPr>
          <a:xfrm>
            <a:off x="4120481" y="83729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화살표 연결선 115"/>
          <p:cNvCxnSpPr>
            <a:stCxn id="56" idx="2"/>
            <a:endCxn id="185" idx="0"/>
          </p:cNvCxnSpPr>
          <p:nvPr/>
        </p:nvCxnSpPr>
        <p:spPr>
          <a:xfrm>
            <a:off x="1383756" y="7611723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모서리가 둥근 직사각형 55"/>
          <p:cNvSpPr/>
          <p:nvPr/>
        </p:nvSpPr>
        <p:spPr>
          <a:xfrm>
            <a:off x="692275" y="73053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분노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1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60" name="꺾인 연결선 59"/>
          <p:cNvCxnSpPr>
            <a:stCxn id="56" idx="3"/>
            <a:endCxn id="160" idx="1"/>
          </p:cNvCxnSpPr>
          <p:nvPr/>
        </p:nvCxnSpPr>
        <p:spPr>
          <a:xfrm>
            <a:off x="2075237" y="7458554"/>
            <a:ext cx="345651" cy="30403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난이도 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인공지능 순서도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2419825" y="3952585"/>
            <a:ext cx="2016224" cy="2275599"/>
          </a:xfrm>
          <a:prstGeom prst="roundRect">
            <a:avLst>
              <a:gd name="adj" fmla="val 114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&lt; Phase 2 &gt;</a:t>
            </a:r>
          </a:p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일반 공격 유지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695375" y="2729280"/>
            <a:ext cx="1382962" cy="306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ysClr val="windowText" lastClr="000000"/>
                </a:solidFill>
              </a:rPr>
              <a:t>전투 명령 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시작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695375" y="1814880"/>
            <a:ext cx="1382962" cy="306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대기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95376" y="2272080"/>
            <a:ext cx="1382962" cy="306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플레이어 인식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736456" y="442121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일반 공격 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회 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마다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736456" y="48669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8</a:t>
            </a:r>
            <a:r>
              <a:rPr lang="ko-KR" altLang="en-US" sz="900">
                <a:solidFill>
                  <a:sysClr val="windowText" lastClr="000000"/>
                </a:solidFill>
              </a:rPr>
              <a:t>초 카운트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2736456" y="53241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>
                <a:solidFill>
                  <a:sysClr val="windowText" lastClr="000000"/>
                </a:solidFill>
              </a:rPr>
              <a:t>8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초 카운트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2734459" y="63909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광역 장판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2420888" y="6848185"/>
            <a:ext cx="2016224" cy="1828800"/>
          </a:xfrm>
          <a:prstGeom prst="roundRect">
            <a:avLst>
              <a:gd name="adj" fmla="val 114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&lt; Phase 3 &gt;</a:t>
            </a:r>
          </a:p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일반 공격 유지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2737519" y="73053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일반 공격 </a:t>
            </a:r>
            <a:r>
              <a:rPr lang="en-US" altLang="ko-KR" sz="900" dirty="0">
                <a:solidFill>
                  <a:sysClr val="windowText" lastClr="000000"/>
                </a:solidFill>
              </a:rPr>
              <a:t>8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회 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마다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2737519" y="77625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>
                <a:solidFill>
                  <a:sysClr val="windowText" lastClr="000000"/>
                </a:solidFill>
              </a:rPr>
              <a:t>5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초 </a:t>
            </a:r>
            <a:r>
              <a:rPr lang="ko-KR" altLang="en-US" sz="900" dirty="0">
                <a:solidFill>
                  <a:sysClr val="windowText" lastClr="000000"/>
                </a:solidFill>
              </a:rPr>
              <a:t>카운트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2737519" y="82197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>
                <a:solidFill>
                  <a:sysClr val="windowText" lastClr="000000"/>
                </a:solidFill>
              </a:rPr>
              <a:t>5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초 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카운트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2420888" y="1512699"/>
            <a:ext cx="2016224" cy="1828800"/>
          </a:xfrm>
          <a:prstGeom prst="roundRect">
            <a:avLst>
              <a:gd name="adj" fmla="val 114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>
                <a:solidFill>
                  <a:sysClr val="windowText" lastClr="000000"/>
                </a:solidFill>
              </a:rPr>
              <a:t>&lt; Phase</a:t>
            </a:r>
            <a:r>
              <a:rPr lang="en-US" altLang="ko-KR" sz="900" baseline="0">
                <a:solidFill>
                  <a:sysClr val="windowText" lastClr="000000"/>
                </a:solidFill>
              </a:rPr>
              <a:t> 1 &gt;</a:t>
            </a:r>
          </a:p>
          <a:p>
            <a:pPr algn="ctr"/>
            <a:r>
              <a:rPr lang="ko-KR" altLang="en-US" sz="900" baseline="0">
                <a:solidFill>
                  <a:sysClr val="windowText" lastClr="000000"/>
                </a:solidFill>
              </a:rPr>
              <a:t>일반 공격 유지</a:t>
            </a:r>
            <a:endParaRPr lang="en-US" altLang="ko-KR" sz="900">
              <a:solidFill>
                <a:sysClr val="windowText" lastClr="000000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2737519" y="24270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초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900" dirty="0">
                <a:solidFill>
                  <a:sysClr val="windowText" lastClr="000000"/>
                </a:solidFill>
              </a:rPr>
              <a:t>카운트</a:t>
            </a:r>
          </a:p>
        </p:txBody>
      </p:sp>
      <p:sp>
        <p:nvSpPr>
          <p:cNvPr id="45" name="모서리가 둥근 직사각형 44"/>
          <p:cNvSpPr/>
          <p:nvPr/>
        </p:nvSpPr>
        <p:spPr>
          <a:xfrm>
            <a:off x="2737519" y="19698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초 </a:t>
            </a:r>
            <a:r>
              <a:rPr lang="ko-KR" altLang="en-US" sz="900" dirty="0">
                <a:solidFill>
                  <a:sysClr val="windowText" lastClr="000000"/>
                </a:solidFill>
              </a:rPr>
              <a:t>카운트</a:t>
            </a:r>
          </a:p>
        </p:txBody>
      </p:sp>
      <p:sp>
        <p:nvSpPr>
          <p:cNvPr id="46" name="모서리가 둥근 직사각형 45"/>
          <p:cNvSpPr/>
          <p:nvPr/>
        </p:nvSpPr>
        <p:spPr>
          <a:xfrm>
            <a:off x="2737519" y="28842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ysClr val="windowText" lastClr="000000"/>
                </a:solidFill>
              </a:rPr>
              <a:t>체력 </a:t>
            </a:r>
            <a:r>
              <a:rPr lang="en-US" altLang="ko-KR" sz="900">
                <a:solidFill>
                  <a:sysClr val="windowText" lastClr="000000"/>
                </a:solidFill>
              </a:rPr>
              <a:t>&lt; 70% </a:t>
            </a:r>
            <a:r>
              <a:rPr lang="ko-KR" altLang="en-US" sz="900">
                <a:solidFill>
                  <a:sysClr val="windowText" lastClr="000000"/>
                </a:solidFill>
              </a:rPr>
              <a:t>인가</a:t>
            </a:r>
            <a:r>
              <a:rPr lang="en-US" altLang="ko-KR" sz="900">
                <a:solidFill>
                  <a:sysClr val="windowText" lastClr="000000"/>
                </a:solidFill>
              </a:rPr>
              <a:t>?</a:t>
            </a:r>
            <a:endParaRPr lang="ko-KR" altLang="en-US" sz="900">
              <a:solidFill>
                <a:sysClr val="windowText" lastClr="000000"/>
              </a:solidFill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2737519" y="34938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광역 장판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48" name="직선 화살표 연결선 47"/>
          <p:cNvCxnSpPr>
            <a:stCxn id="41" idx="3"/>
            <a:endCxn id="54" idx="1"/>
          </p:cNvCxnSpPr>
          <p:nvPr/>
        </p:nvCxnSpPr>
        <p:spPr>
          <a:xfrm>
            <a:off x="4120481" y="79157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꺾인 연결선 48"/>
          <p:cNvCxnSpPr>
            <a:stCxn id="58" idx="1"/>
            <a:endCxn id="36" idx="1"/>
          </p:cNvCxnSpPr>
          <p:nvPr/>
        </p:nvCxnSpPr>
        <p:spPr>
          <a:xfrm rot="10800000">
            <a:off x="2736456" y="5020155"/>
            <a:ext cx="12700" cy="929151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모서리가 둥근 직사각형 49"/>
          <p:cNvSpPr/>
          <p:nvPr/>
        </p:nvSpPr>
        <p:spPr>
          <a:xfrm>
            <a:off x="4774607" y="442121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ysClr val="windowText" lastClr="000000"/>
                </a:solidFill>
              </a:rPr>
              <a:t>넓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4774607" y="48669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방향 지정 후 돌진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4774607" y="53241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ysClr val="windowText" lastClr="000000"/>
                </a:solidFill>
              </a:rPr>
              <a:t>좁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4775670" y="73053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넓은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4775670" y="77625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방향 지정 후 돌진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4775670" y="82197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좁은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4775670" y="19698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좁은 지역 스킬 공격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4775670" y="2427099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방향 지정 후 돌진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2736456" y="5796136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>
                <a:solidFill>
                  <a:sysClr val="windowText" lastClr="000000"/>
                </a:solidFill>
              </a:rPr>
              <a:t>체력 </a:t>
            </a:r>
            <a:r>
              <a:rPr lang="en-US" altLang="ko-KR" sz="900" dirty="0">
                <a:solidFill>
                  <a:sysClr val="windowText" lastClr="000000"/>
                </a:solidFill>
              </a:rPr>
              <a:t>&lt; 30% </a:t>
            </a:r>
            <a:r>
              <a:rPr lang="ko-KR" altLang="en-US" sz="900" dirty="0">
                <a:solidFill>
                  <a:sysClr val="windowText" lastClr="000000"/>
                </a:solidFill>
              </a:rPr>
              <a:t>인가</a:t>
            </a:r>
            <a:r>
              <a:rPr lang="en-US" altLang="ko-KR" sz="900" dirty="0">
                <a:solidFill>
                  <a:sysClr val="windowText" lastClr="000000"/>
                </a:solidFill>
              </a:rPr>
              <a:t>?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692275" y="487441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공격 속도 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10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% 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증가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60" name="직선 화살표 연결선 59"/>
          <p:cNvCxnSpPr>
            <a:stCxn id="33" idx="2"/>
            <a:endCxn id="34" idx="0"/>
          </p:cNvCxnSpPr>
          <p:nvPr/>
        </p:nvCxnSpPr>
        <p:spPr>
          <a:xfrm>
            <a:off x="1386856" y="2121218"/>
            <a:ext cx="1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>
            <a:stCxn id="36" idx="3"/>
            <a:endCxn id="51" idx="1"/>
          </p:cNvCxnSpPr>
          <p:nvPr/>
        </p:nvCxnSpPr>
        <p:spPr>
          <a:xfrm>
            <a:off x="4119418" y="50201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stCxn id="35" idx="3"/>
            <a:endCxn id="50" idx="1"/>
          </p:cNvCxnSpPr>
          <p:nvPr/>
        </p:nvCxnSpPr>
        <p:spPr>
          <a:xfrm>
            <a:off x="4119418" y="457438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>
            <a:stCxn id="44" idx="3"/>
            <a:endCxn id="57" idx="1"/>
          </p:cNvCxnSpPr>
          <p:nvPr/>
        </p:nvCxnSpPr>
        <p:spPr>
          <a:xfrm>
            <a:off x="4120481" y="2580268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>
            <a:stCxn id="45" idx="3"/>
            <a:endCxn id="56" idx="1"/>
          </p:cNvCxnSpPr>
          <p:nvPr/>
        </p:nvCxnSpPr>
        <p:spPr>
          <a:xfrm>
            <a:off x="4120481" y="2123068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37" idx="2"/>
            <a:endCxn id="58" idx="0"/>
          </p:cNvCxnSpPr>
          <p:nvPr/>
        </p:nvCxnSpPr>
        <p:spPr>
          <a:xfrm>
            <a:off x="3427937" y="5630523"/>
            <a:ext cx="0" cy="165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>
            <a:stCxn id="36" idx="2"/>
            <a:endCxn id="37" idx="0"/>
          </p:cNvCxnSpPr>
          <p:nvPr/>
        </p:nvCxnSpPr>
        <p:spPr>
          <a:xfrm>
            <a:off x="3427937" y="5173323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>
            <a:stCxn id="47" idx="2"/>
            <a:endCxn id="31" idx="0"/>
          </p:cNvCxnSpPr>
          <p:nvPr/>
        </p:nvCxnSpPr>
        <p:spPr>
          <a:xfrm flipH="1">
            <a:off x="3427937" y="3800237"/>
            <a:ext cx="1063" cy="152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>
            <a:stCxn id="46" idx="2"/>
            <a:endCxn id="47" idx="0"/>
          </p:cNvCxnSpPr>
          <p:nvPr/>
        </p:nvCxnSpPr>
        <p:spPr>
          <a:xfrm>
            <a:off x="3429000" y="3190637"/>
            <a:ext cx="0" cy="303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stCxn id="44" idx="2"/>
            <a:endCxn id="46" idx="0"/>
          </p:cNvCxnSpPr>
          <p:nvPr/>
        </p:nvCxnSpPr>
        <p:spPr>
          <a:xfrm>
            <a:off x="3429000" y="2733437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>
            <a:stCxn id="45" idx="2"/>
            <a:endCxn id="44" idx="0"/>
          </p:cNvCxnSpPr>
          <p:nvPr/>
        </p:nvCxnSpPr>
        <p:spPr>
          <a:xfrm>
            <a:off x="3429000" y="2276237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>
            <a:stCxn id="34" idx="2"/>
            <a:endCxn id="32" idx="0"/>
          </p:cNvCxnSpPr>
          <p:nvPr/>
        </p:nvCxnSpPr>
        <p:spPr>
          <a:xfrm flipH="1">
            <a:off x="1386856" y="2578418"/>
            <a:ext cx="1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꺾인 연결선 87"/>
          <p:cNvCxnSpPr>
            <a:stCxn id="46" idx="1"/>
            <a:endCxn id="45" idx="1"/>
          </p:cNvCxnSpPr>
          <p:nvPr/>
        </p:nvCxnSpPr>
        <p:spPr>
          <a:xfrm rot="10800000">
            <a:off x="2737519" y="2123068"/>
            <a:ext cx="12700" cy="914400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꺾인 연결선 98"/>
          <p:cNvCxnSpPr>
            <a:stCxn id="42" idx="1"/>
            <a:endCxn id="41" idx="1"/>
          </p:cNvCxnSpPr>
          <p:nvPr/>
        </p:nvCxnSpPr>
        <p:spPr>
          <a:xfrm rot="10800000">
            <a:off x="2737519" y="7915754"/>
            <a:ext cx="12700" cy="457200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꺾인 연결선 99"/>
          <p:cNvCxnSpPr>
            <a:stCxn id="32" idx="2"/>
            <a:endCxn id="43" idx="1"/>
          </p:cNvCxnSpPr>
          <p:nvPr/>
        </p:nvCxnSpPr>
        <p:spPr>
          <a:xfrm rot="5400000" flipH="1" flipV="1">
            <a:off x="1599612" y="2214343"/>
            <a:ext cx="608519" cy="1034032"/>
          </a:xfrm>
          <a:prstGeom prst="bentConnector4">
            <a:avLst>
              <a:gd name="adj1" fmla="val -37567"/>
              <a:gd name="adj2" fmla="val 8343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/>
          <p:cNvCxnSpPr>
            <a:stCxn id="40" idx="3"/>
            <a:endCxn id="53" idx="1"/>
          </p:cNvCxnSpPr>
          <p:nvPr/>
        </p:nvCxnSpPr>
        <p:spPr>
          <a:xfrm>
            <a:off x="4120481" y="74585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/>
          <p:cNvCxnSpPr>
            <a:stCxn id="41" idx="2"/>
            <a:endCxn id="42" idx="0"/>
          </p:cNvCxnSpPr>
          <p:nvPr/>
        </p:nvCxnSpPr>
        <p:spPr>
          <a:xfrm>
            <a:off x="3429000" y="8068923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화살표 연결선 102"/>
          <p:cNvCxnSpPr>
            <a:stCxn id="37" idx="3"/>
            <a:endCxn id="52" idx="1"/>
          </p:cNvCxnSpPr>
          <p:nvPr/>
        </p:nvCxnSpPr>
        <p:spPr>
          <a:xfrm>
            <a:off x="4119418" y="54773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/>
          <p:cNvCxnSpPr>
            <a:stCxn id="38" idx="2"/>
          </p:cNvCxnSpPr>
          <p:nvPr/>
        </p:nvCxnSpPr>
        <p:spPr>
          <a:xfrm>
            <a:off x="3425940" y="6697323"/>
            <a:ext cx="306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화살표 연결선 104"/>
          <p:cNvCxnSpPr>
            <a:stCxn id="58" idx="2"/>
          </p:cNvCxnSpPr>
          <p:nvPr/>
        </p:nvCxnSpPr>
        <p:spPr>
          <a:xfrm flipH="1">
            <a:off x="3425940" y="6102474"/>
            <a:ext cx="1997" cy="277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>
            <a:stCxn id="42" idx="3"/>
            <a:endCxn id="55" idx="1"/>
          </p:cNvCxnSpPr>
          <p:nvPr/>
        </p:nvCxnSpPr>
        <p:spPr>
          <a:xfrm>
            <a:off x="4120481" y="8372954"/>
            <a:ext cx="655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화살표 연결선 106"/>
          <p:cNvCxnSpPr>
            <a:stCxn id="108" idx="2"/>
            <a:endCxn id="59" idx="0"/>
          </p:cNvCxnSpPr>
          <p:nvPr/>
        </p:nvCxnSpPr>
        <p:spPr>
          <a:xfrm>
            <a:off x="1383756" y="4723553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모서리가 둥근 직사각형 107"/>
          <p:cNvSpPr/>
          <p:nvPr/>
        </p:nvSpPr>
        <p:spPr>
          <a:xfrm>
            <a:off x="692275" y="441721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분노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1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109" name="꺾인 연결선 108"/>
          <p:cNvCxnSpPr>
            <a:stCxn id="108" idx="3"/>
            <a:endCxn id="31" idx="1"/>
          </p:cNvCxnSpPr>
          <p:nvPr/>
        </p:nvCxnSpPr>
        <p:spPr>
          <a:xfrm>
            <a:off x="2075237" y="4570384"/>
            <a:ext cx="344588" cy="52000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모서리가 둥근 직사각형 109"/>
          <p:cNvSpPr/>
          <p:nvPr/>
        </p:nvSpPr>
        <p:spPr>
          <a:xfrm>
            <a:off x="692275" y="77625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공격 속도 </a:t>
            </a:r>
            <a:r>
              <a:rPr lang="en-US" altLang="ko-KR" sz="900" dirty="0">
                <a:solidFill>
                  <a:sysClr val="windowText" lastClr="000000"/>
                </a:solidFill>
              </a:rPr>
              <a:t>1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0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% 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증가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692275" y="7305385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분노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2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112" name="직선 화살표 연결선 111"/>
          <p:cNvCxnSpPr>
            <a:stCxn id="111" idx="2"/>
            <a:endCxn id="110" idx="0"/>
          </p:cNvCxnSpPr>
          <p:nvPr/>
        </p:nvCxnSpPr>
        <p:spPr>
          <a:xfrm>
            <a:off x="1383756" y="7611723"/>
            <a:ext cx="0" cy="150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꺾인 연결선 112"/>
          <p:cNvCxnSpPr>
            <a:stCxn id="111" idx="3"/>
            <a:endCxn id="39" idx="1"/>
          </p:cNvCxnSpPr>
          <p:nvPr/>
        </p:nvCxnSpPr>
        <p:spPr>
          <a:xfrm>
            <a:off x="2075237" y="7458554"/>
            <a:ext cx="345651" cy="30403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모서리가 둥근 직사각형 113"/>
          <p:cNvSpPr/>
          <p:nvPr/>
        </p:nvSpPr>
        <p:spPr>
          <a:xfrm>
            <a:off x="4745349" y="6383862"/>
            <a:ext cx="1382962" cy="30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>
                <a:solidFill>
                  <a:sysClr val="windowText" lastClr="000000"/>
                </a:solidFill>
              </a:rPr>
              <a:t>이후 </a:t>
            </a:r>
            <a:r>
              <a:rPr lang="en-US" altLang="ko-KR" sz="900" dirty="0" smtClean="0">
                <a:solidFill>
                  <a:sysClr val="windowText" lastClr="000000"/>
                </a:solidFill>
              </a:rPr>
              <a:t>5</a:t>
            </a:r>
            <a:r>
              <a:rPr lang="ko-KR" altLang="en-US" sz="900" dirty="0" smtClean="0">
                <a:solidFill>
                  <a:sysClr val="windowText" lastClr="000000"/>
                </a:solidFill>
              </a:rPr>
              <a:t>초간 무적</a:t>
            </a: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직선 화살표 연결선 114"/>
          <p:cNvCxnSpPr>
            <a:stCxn id="38" idx="3"/>
            <a:endCxn id="114" idx="1"/>
          </p:cNvCxnSpPr>
          <p:nvPr/>
        </p:nvCxnSpPr>
        <p:spPr>
          <a:xfrm flipV="1">
            <a:off x="4117421" y="6537031"/>
            <a:ext cx="627928" cy="7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초안 작성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친구 관련 내용 제외 된 사항으로 변경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버전 관리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개요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이용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인공지능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인공지능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순서도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목차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기획의 목적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비즈니스 버전의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위하여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관련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를 기획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이와 함께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보스에 적용 할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AI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를 기획하고자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등장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입장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진행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종료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이용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입장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확인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시작 준비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진행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성공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실패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도망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우편 내용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인공지능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행동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공격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인공지능 순서도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난이도 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난이도 중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난이도 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개요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등장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메뉴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마을 오브젝트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에서 주기적으로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랜덤한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보스가 등장하는데 그때 해당 보스를 잡기 위한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이때 게임 내 알림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및 우편으로 보스 등장 소식을 알립니다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입장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등장하면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행동력을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소모하여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입장이 가능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진행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첫 입장 시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입장의 개념으로 진입 합니다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2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회 이상 입장 시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보스 </a:t>
            </a: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몬스터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추적의 개념으로 진입 합니다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일단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동일하나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몬스터는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보스 하나 뿐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제한 시간이 있고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 시간이 초과되면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종료되어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빠져나오게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보스를 놓쳤습니다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와 같은 개념입니다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계속 추적 하시겠습니까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?  </a:t>
            </a: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행동력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소모하고 계속 이어서 보스 도전을 합니다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최종 종료 시간이 넘지 않는 한 계속 반복하여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입장으로 이어서 도전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종료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최종 종료 시간 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던전에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입장하여 보스 체력을 모두 소모시키면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종료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입장 후 발생하는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제한 시간이 종료되면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종료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최종 종료 시간이 만료되면 보스가 도망가고 더 이상 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진행할 수 없게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성공 시 성공 보수를 우편으로 수령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첫 도전에 성공 시 더 많은 보수를 얻습니다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그 이후 성공 시 보상은 차등이 없습니다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실패 시 실패 보수를 우편으로 수령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도전 횟수와 상관 없이 정해진 보상을 받습니다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유지 시간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</a:rPr>
              <a:t>보스가 등장 후 도망가기까지 시간은 난이도 상관 없이 일정한 시간으로 정해놓고자 합니다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</a:rPr>
              <a:t>밸런스 조절 단계에서 결정 할 수 있도록 합니다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입장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마을에 위치한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오브젝트를 찾아 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활성화 되는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입장 버튼을 터치하면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확인 메뉴로 입장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5" y="1763688"/>
            <a:ext cx="6382949" cy="359041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402027" y="4417018"/>
            <a:ext cx="1099226" cy="2042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bg1"/>
                </a:solidFill>
              </a:rPr>
              <a:t>레이드</a:t>
            </a:r>
            <a:r>
              <a:rPr lang="ko-KR" altLang="en-US" sz="1000" dirty="0" smtClean="0">
                <a:solidFill>
                  <a:schemeClr val="bg1"/>
                </a:solidFill>
              </a:rPr>
              <a:t> 입장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640" y="4606768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116631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확인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등장한 보스를 확인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 보스를 잡기 위한 최종 남은 시간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몬스터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이미지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보스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몬스터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남은 체력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난이도 정보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쉬움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보통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어려움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/ EASY, NORMAL, HARD)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rgbClr val="FF0000"/>
                </a:solidFill>
              </a:rPr>
              <a:t>현 </a:t>
            </a:r>
            <a:r>
              <a:rPr lang="en-US" altLang="ko-KR" sz="1000" dirty="0" smtClean="0">
                <a:solidFill>
                  <a:srgbClr val="FF0000"/>
                </a:solidFill>
              </a:rPr>
              <a:t>12</a:t>
            </a:r>
            <a:r>
              <a:rPr lang="ko-KR" altLang="en-US" sz="1000" dirty="0" smtClean="0">
                <a:solidFill>
                  <a:srgbClr val="FF0000"/>
                </a:solidFill>
              </a:rPr>
              <a:t>월 비즈니스 버전에서는 하나의 보스가 </a:t>
            </a:r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r>
              <a:rPr lang="ko-KR" altLang="en-US" sz="1000" dirty="0" smtClean="0">
                <a:solidFill>
                  <a:srgbClr val="FF0000"/>
                </a:solidFill>
              </a:rPr>
              <a:t>개의 난이도로 출현 합니다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입장 버튼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공격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첫 도전</a:t>
            </a:r>
            <a:endParaRPr lang="en-US" altLang="ko-KR" sz="1000" dirty="0" smtClean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추격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2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회 이상 도전 시</a:t>
            </a:r>
            <a:endParaRPr lang="en-US" altLang="ko-KR" sz="1000" dirty="0" smtClean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보스 등장 여부에 따라 비어 있는 공간이 발생할 수 있음</a:t>
            </a:r>
            <a:endParaRPr lang="en-US" altLang="ko-KR" sz="1000" dirty="0" smtClean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공격 혹은 추격 버튼을 누르면 </a:t>
            </a: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시작 준비 화면으로 입장 합니다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맑은 고딕" panose="020B0503020000020004" pitchFamily="50" charset="-127"/>
              <a:buChar char="※"/>
            </a:pPr>
            <a:r>
              <a:rPr lang="ko-KR" altLang="en-US" sz="1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레이드</a:t>
            </a:r>
            <a:r>
              <a:rPr lang="ko-KR" altLang="en-US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시 소모 할 자원을 무엇으로 할 지</a:t>
            </a:r>
            <a:r>
              <a:rPr lang="en-US" altLang="ko-KR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얼마나 소비 시킬지는 아직 정하지 못했습니다</a:t>
            </a:r>
            <a:r>
              <a:rPr lang="en-US" altLang="ko-KR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. (</a:t>
            </a:r>
            <a:r>
              <a:rPr lang="ko-KR" altLang="en-US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현재는 </a:t>
            </a:r>
            <a:r>
              <a:rPr lang="ko-KR" altLang="en-US" sz="1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행동력으로</a:t>
            </a:r>
            <a:r>
              <a:rPr lang="ko-KR" altLang="en-US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고민하고 있습니다</a:t>
            </a:r>
            <a:r>
              <a:rPr lang="en-US" altLang="ko-KR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.)</a:t>
            </a:r>
            <a:endParaRPr lang="en-US" altLang="ko-KR" sz="1000" dirty="0" smtClean="0">
              <a:solidFill>
                <a:srgbClr val="FF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5" y="1763689"/>
            <a:ext cx="6382949" cy="3590409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908720" y="2195736"/>
            <a:ext cx="5040560" cy="266429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947702" y="2460033"/>
            <a:ext cx="1602711" cy="236292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620399" y="2460033"/>
            <a:ext cx="1602711" cy="236292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041731" y="4441066"/>
            <a:ext cx="1411024" cy="320110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공격</a:t>
            </a:r>
            <a:endParaRPr lang="ko-KR" altLang="en-US" sz="105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723488" y="4441066"/>
            <a:ext cx="1411024" cy="320110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추격</a:t>
            </a:r>
            <a:endParaRPr lang="ko-KR" altLang="en-US" sz="1050" dirty="0"/>
          </a:p>
        </p:txBody>
      </p:sp>
      <p:sp>
        <p:nvSpPr>
          <p:cNvPr id="17" name="직사각형 16"/>
          <p:cNvSpPr/>
          <p:nvPr/>
        </p:nvSpPr>
        <p:spPr>
          <a:xfrm>
            <a:off x="947702" y="2476903"/>
            <a:ext cx="1602711" cy="222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시간 </a:t>
            </a:r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분 </a:t>
            </a:r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40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초 후 도망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20398" y="2476903"/>
            <a:ext cx="1602711" cy="222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시간 </a:t>
            </a:r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분 </a:t>
            </a:r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40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초 후 도망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07" y="2700415"/>
            <a:ext cx="1473273" cy="1367529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2695156" y="2716662"/>
            <a:ext cx="1453193" cy="135128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몬스터</a:t>
            </a:r>
            <a:r>
              <a:rPr lang="ko-KR" altLang="en-US" sz="1000" dirty="0" smtClean="0">
                <a:solidFill>
                  <a:schemeClr val="tx1"/>
                </a:solidFill>
              </a:rPr>
              <a:t> 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926438" y="2216440"/>
            <a:ext cx="5022842" cy="226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 smtClean="0">
                <a:ln w="3175">
                  <a:noFill/>
                </a:ln>
                <a:solidFill>
                  <a:schemeClr val="bg1"/>
                </a:solidFill>
              </a:rPr>
              <a:t>던전을</a:t>
            </a:r>
            <a:r>
              <a:rPr lang="ko-KR" altLang="en-US" sz="900" b="1" dirty="0" smtClean="0">
                <a:ln w="3175">
                  <a:noFill/>
                </a:ln>
                <a:solidFill>
                  <a:schemeClr val="bg1"/>
                </a:solidFill>
              </a:rPr>
              <a:t> 한 번에 </a:t>
            </a:r>
            <a:r>
              <a:rPr lang="ko-KR" altLang="en-US" sz="900" b="1" dirty="0" err="1" smtClean="0">
                <a:ln w="3175">
                  <a:noFill/>
                </a:ln>
                <a:solidFill>
                  <a:schemeClr val="bg1"/>
                </a:solidFill>
              </a:rPr>
              <a:t>클리어</a:t>
            </a:r>
            <a:r>
              <a:rPr lang="ko-KR" altLang="en-US" sz="900" b="1" dirty="0" smtClean="0">
                <a:ln w="3175">
                  <a:noFill/>
                </a:ln>
                <a:solidFill>
                  <a:schemeClr val="bg1"/>
                </a:solidFill>
              </a:rPr>
              <a:t> 하면 추가 보상이 주어집니다</a:t>
            </a:r>
            <a:r>
              <a:rPr lang="en-US" altLang="ko-KR" sz="9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ko-KR" altLang="en-US" sz="9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043451" y="4110828"/>
            <a:ext cx="1427429" cy="293167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최대 ★</a:t>
            </a:r>
            <a:r>
              <a:rPr lang="en-US" altLang="ko-KR" sz="1000" dirty="0" smtClean="0">
                <a:solidFill>
                  <a:schemeClr val="tx1"/>
                </a:solidFill>
              </a:rPr>
              <a:t>3 </a:t>
            </a:r>
            <a:r>
              <a:rPr lang="ko-KR" altLang="en-US" sz="1000" dirty="0" smtClean="0">
                <a:solidFill>
                  <a:schemeClr val="tx1"/>
                </a:solidFill>
              </a:rPr>
              <a:t>아이템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695156" y="4110828"/>
            <a:ext cx="1427429" cy="293167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보상 이미지 및 설명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142076" y="2716662"/>
            <a:ext cx="1009498" cy="343171"/>
          </a:xfrm>
          <a:prstGeom prst="roundRect">
            <a:avLst>
              <a:gd name="adj" fmla="val 31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dirty="0" smtClean="0">
                <a:solidFill>
                  <a:schemeClr val="tx1"/>
                </a:solidFill>
              </a:rPr>
              <a:t>78%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462995" y="2716662"/>
            <a:ext cx="1009498" cy="343171"/>
          </a:xfrm>
          <a:prstGeom prst="roundRect">
            <a:avLst>
              <a:gd name="adj" fmla="val 31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dirty="0" smtClean="0">
                <a:solidFill>
                  <a:schemeClr val="tx1"/>
                </a:solidFill>
              </a:rPr>
              <a:t>100%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743597" y="223687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746051" y="288096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2" name="타원 31"/>
          <p:cNvSpPr/>
          <p:nvPr/>
        </p:nvSpPr>
        <p:spPr>
          <a:xfrm>
            <a:off x="743597" y="386500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33" name="타원 32"/>
          <p:cNvSpPr/>
          <p:nvPr/>
        </p:nvSpPr>
        <p:spPr>
          <a:xfrm>
            <a:off x="743597" y="437937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34" name="타원 33"/>
          <p:cNvSpPr/>
          <p:nvPr/>
        </p:nvSpPr>
        <p:spPr>
          <a:xfrm>
            <a:off x="4909938" y="339230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pic>
        <p:nvPicPr>
          <p:cNvPr id="7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317" y="4536888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모서리가 둥근 직사각형 27"/>
          <p:cNvSpPr/>
          <p:nvPr/>
        </p:nvSpPr>
        <p:spPr>
          <a:xfrm>
            <a:off x="2589395" y="3723219"/>
            <a:ext cx="1562179" cy="343171"/>
          </a:xfrm>
          <a:prstGeom prst="roundRect">
            <a:avLst>
              <a:gd name="adj" fmla="val 31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NORMAL</a:t>
            </a:r>
            <a:endParaRPr lang="ko-KR" altLang="en-US" sz="2400" b="1" i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462995" y="3723219"/>
            <a:ext cx="1009498" cy="343171"/>
          </a:xfrm>
          <a:prstGeom prst="roundRect">
            <a:avLst>
              <a:gd name="adj" fmla="val 31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EASY</a:t>
            </a:r>
            <a:endParaRPr lang="ko-KR" altLang="en-US" sz="2400" b="1" i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116631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시작 준비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선택한 보스 토벌을 위한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준비를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내 캐릭터 모델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내 캐릭터의 공격력과 방어력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공격력 및 권장 수치보다 높은지 낮은지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방어력 및 권장 수치보다 높은지 낮은지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가방으로 이동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 보스 토벌의 권장 공격력 및 방어력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일반 </a:t>
            </a: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던전과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동일한 </a:t>
            </a: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버프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혹은 아이템 구매</a:t>
            </a:r>
            <a:endParaRPr lang="en-US" altLang="ko-KR" sz="1000" dirty="0" smtClean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이후 </a:t>
            </a:r>
            <a:r>
              <a:rPr lang="ko-KR" altLang="en-US" sz="1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던전</a:t>
            </a:r>
            <a:r>
              <a:rPr lang="ko-KR" altLang="en-US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기획서에서 </a:t>
            </a:r>
            <a:r>
              <a:rPr lang="en-US" altLang="ko-KR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UI</a:t>
            </a:r>
            <a:r>
              <a:rPr lang="ko-KR" altLang="en-US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가 어떻게 변경 될지 알 수 없으나 변경 되는 </a:t>
            </a:r>
            <a:r>
              <a:rPr lang="en-US" altLang="ko-KR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UI </a:t>
            </a:r>
            <a:r>
              <a:rPr lang="ko-KR" altLang="en-US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디자인을 따르는 것을 기준으로 합니다</a:t>
            </a:r>
            <a:r>
              <a:rPr lang="en-US" altLang="ko-KR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현 보스 토벌 시 받을 수 있는 보상</a:t>
            </a:r>
            <a:endParaRPr lang="en-US" altLang="ko-KR" sz="1000" dirty="0" smtClean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레이드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입장</a:t>
            </a:r>
            <a:endParaRPr lang="en-US" altLang="ko-KR" sz="1000" dirty="0" smtClean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친구 변경 버튼을 누르면 플레이어 외 다른 두 명의 캐릭터를 변경할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5" y="1763689"/>
            <a:ext cx="6382949" cy="3590409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908720" y="2195736"/>
            <a:ext cx="3096344" cy="266429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4059235" y="3742489"/>
            <a:ext cx="1746029" cy="64408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최대 ★</a:t>
            </a:r>
            <a:r>
              <a:rPr lang="en-US" altLang="ko-KR" sz="1000" dirty="0" smtClean="0">
                <a:solidFill>
                  <a:schemeClr val="tx1"/>
                </a:solidFill>
              </a:rPr>
              <a:t>3 </a:t>
            </a:r>
            <a:r>
              <a:rPr lang="ko-KR" altLang="en-US" sz="1000" dirty="0" smtClean="0">
                <a:solidFill>
                  <a:schemeClr val="tx1"/>
                </a:solidFill>
              </a:rPr>
              <a:t>아이템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4279450" y="3641497"/>
            <a:ext cx="1305597" cy="20764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solidFill>
                  <a:schemeClr val="tx1"/>
                </a:solidFill>
              </a:rPr>
              <a:t>토벌 보상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4059234" y="4441065"/>
            <a:ext cx="1746029" cy="381895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smtClean="0"/>
              <a:t>공격 시작</a:t>
            </a:r>
            <a:endParaRPr lang="ko-KR" altLang="en-US" sz="10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351" y="2492190"/>
            <a:ext cx="1692244" cy="1837460"/>
          </a:xfrm>
          <a:prstGeom prst="rect">
            <a:avLst/>
          </a:prstGeom>
        </p:spPr>
      </p:pic>
      <p:sp>
        <p:nvSpPr>
          <p:cNvPr id="37" name="모서리가 둥근 직사각형 36"/>
          <p:cNvSpPr/>
          <p:nvPr/>
        </p:nvSpPr>
        <p:spPr>
          <a:xfrm>
            <a:off x="957606" y="4441065"/>
            <a:ext cx="2420708" cy="377474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공격력</a:t>
            </a:r>
            <a:r>
              <a:rPr lang="en-US" altLang="ko-KR" sz="1000" dirty="0" smtClean="0">
                <a:solidFill>
                  <a:schemeClr val="tx1"/>
                </a:solidFill>
              </a:rPr>
              <a:t>	</a:t>
            </a:r>
            <a:r>
              <a:rPr lang="en-US" altLang="ko-KR" sz="1000" b="1" dirty="0" smtClean="0">
                <a:solidFill>
                  <a:schemeClr val="bg1"/>
                </a:solidFill>
              </a:rPr>
              <a:t>3012	</a:t>
            </a:r>
            <a:r>
              <a:rPr lang="ko-KR" altLang="en-US" sz="1000" b="1" dirty="0" smtClean="0">
                <a:solidFill>
                  <a:srgbClr val="92D050"/>
                </a:solidFill>
              </a:rPr>
              <a:t>↑</a:t>
            </a:r>
            <a:endParaRPr lang="en-US" altLang="ko-KR" sz="1000" b="1" dirty="0" smtClean="0">
              <a:solidFill>
                <a:srgbClr val="92D050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방어력</a:t>
            </a:r>
            <a:r>
              <a:rPr lang="en-US" altLang="ko-KR" sz="1000" dirty="0" smtClean="0">
                <a:solidFill>
                  <a:schemeClr val="tx1"/>
                </a:solidFill>
              </a:rPr>
              <a:t>	</a:t>
            </a:r>
            <a:r>
              <a:rPr lang="en-US" altLang="ko-KR" sz="1000" b="1" dirty="0" smtClean="0">
                <a:solidFill>
                  <a:schemeClr val="bg1"/>
                </a:solidFill>
              </a:rPr>
              <a:t>1923	</a:t>
            </a:r>
            <a:r>
              <a:rPr lang="ko-KR" altLang="en-US" sz="1000" b="1" dirty="0" smtClean="0">
                <a:solidFill>
                  <a:srgbClr val="92D050"/>
                </a:solidFill>
              </a:rPr>
              <a:t>↑</a:t>
            </a:r>
            <a:endParaRPr lang="en-US" altLang="ko-KR" sz="1000" b="1" dirty="0" smtClean="0">
              <a:solidFill>
                <a:srgbClr val="92D050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3432485" y="4441064"/>
            <a:ext cx="533124" cy="371061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가방</a:t>
            </a:r>
            <a:endParaRPr lang="ko-KR" altLang="en-US" sz="900" dirty="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4279450" y="2998557"/>
            <a:ext cx="1305597" cy="20764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버프</a:t>
            </a:r>
            <a:r>
              <a:rPr lang="ko-KR" altLang="en-US" sz="1000" dirty="0" smtClean="0">
                <a:solidFill>
                  <a:schemeClr val="tx1"/>
                </a:solidFill>
              </a:rPr>
              <a:t> 구매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4059235" y="2535797"/>
            <a:ext cx="1746029" cy="420364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권장 공격력</a:t>
            </a:r>
            <a:r>
              <a:rPr lang="en-US" altLang="ko-KR" sz="1000" dirty="0" smtClean="0">
                <a:solidFill>
                  <a:schemeClr val="tx1"/>
                </a:solidFill>
              </a:rPr>
              <a:t>	3000</a:t>
            </a: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권장 방어력</a:t>
            </a:r>
            <a:r>
              <a:rPr lang="en-US" altLang="ko-KR" sz="1000" dirty="0" smtClean="0">
                <a:solidFill>
                  <a:schemeClr val="tx1"/>
                </a:solidFill>
              </a:rPr>
              <a:t>	1000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1287894" y="235577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577621" y="4249461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2" name="타원 31"/>
          <p:cNvSpPr/>
          <p:nvPr/>
        </p:nvSpPr>
        <p:spPr>
          <a:xfrm>
            <a:off x="3378314" y="481592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33" name="타원 32"/>
          <p:cNvSpPr/>
          <p:nvPr/>
        </p:nvSpPr>
        <p:spPr>
          <a:xfrm>
            <a:off x="5886138" y="24462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34" name="타원 33"/>
          <p:cNvSpPr/>
          <p:nvPr/>
        </p:nvSpPr>
        <p:spPr>
          <a:xfrm>
            <a:off x="5901541" y="3092841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43" name="타원 42"/>
          <p:cNvSpPr/>
          <p:nvPr/>
        </p:nvSpPr>
        <p:spPr>
          <a:xfrm>
            <a:off x="5901541" y="382559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44" name="타원 43"/>
          <p:cNvSpPr/>
          <p:nvPr/>
        </p:nvSpPr>
        <p:spPr>
          <a:xfrm>
            <a:off x="5901541" y="445445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pic>
        <p:nvPicPr>
          <p:cNvPr id="7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124" y="6151854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116631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진행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보통의 전투 화면과 동일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이번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탐험의 제한 시간을 보여줍니다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분 미만 남았을 시 시간은 빨간 색으로 보여집니다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레이드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5" y="1760301"/>
            <a:ext cx="6388973" cy="3593797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2776201" y="1979712"/>
            <a:ext cx="1305597" cy="20764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던전</a:t>
            </a:r>
            <a:r>
              <a:rPr lang="ko-KR" altLang="en-US" sz="1000" dirty="0" smtClean="0">
                <a:solidFill>
                  <a:schemeClr val="tx1"/>
                </a:solidFill>
              </a:rPr>
              <a:t> 제한 시간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776201" y="2199123"/>
            <a:ext cx="1305597" cy="20764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5 : 02 : 12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416161" y="197816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76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34397</TotalTime>
  <Words>1548</Words>
  <Application>Microsoft Office PowerPoint</Application>
  <PresentationFormat>화면 슬라이드 쇼(4:3)</PresentationFormat>
  <Paragraphs>505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Arial Unicode MS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System Design Document</dc:title>
  <dc:creator>김양래</dc:creator>
  <cp:lastModifiedBy>김양래</cp:lastModifiedBy>
  <cp:revision>963</cp:revision>
  <cp:lastPrinted>2015-12-04T03:00:57Z</cp:lastPrinted>
  <dcterms:created xsi:type="dcterms:W3CDTF">2011-08-28T08:04:15Z</dcterms:created>
  <dcterms:modified xsi:type="dcterms:W3CDTF">2015-12-09T01:21:07Z</dcterms:modified>
</cp:coreProperties>
</file>