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56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39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70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071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953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472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60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286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0912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6428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66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E12E-65C8-4297-9D15-044A5A1BB2EA}" type="datetimeFigureOut">
              <a:rPr lang="ko-KR" altLang="en-US" smtClean="0"/>
              <a:t>2016-02-17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42022-8116-4303-BE22-73CCEB5F73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580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069978" y="413891"/>
            <a:ext cx="6035040" cy="6057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균열던전</a:t>
            </a:r>
            <a:endParaRPr lang="ko-KR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9865" y="1270450"/>
            <a:ext cx="11531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기존 </a:t>
            </a:r>
            <a:r>
              <a:rPr lang="ko-KR" altLang="en-US" sz="1400" dirty="0" err="1" smtClean="0"/>
              <a:t>초월던전의</a:t>
            </a:r>
            <a:r>
              <a:rPr lang="ko-KR" altLang="en-US" sz="1400" dirty="0" smtClean="0"/>
              <a:t> 게임방식</a:t>
            </a:r>
            <a:r>
              <a:rPr lang="en-US" altLang="ko-KR" sz="1400" dirty="0" smtClean="0"/>
              <a:t>(Wave)</a:t>
            </a:r>
            <a:r>
              <a:rPr lang="ko-KR" altLang="en-US" sz="1400" dirty="0" smtClean="0"/>
              <a:t>을 사용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기존 </a:t>
            </a:r>
            <a:r>
              <a:rPr lang="ko-KR" altLang="en-US" sz="1400" dirty="0" err="1" smtClean="0"/>
              <a:t>맵</a:t>
            </a:r>
            <a:r>
              <a:rPr lang="ko-KR" altLang="en-US" sz="1400" dirty="0" smtClean="0"/>
              <a:t> 사용방식 </a:t>
            </a:r>
            <a:r>
              <a:rPr lang="en-US" altLang="ko-KR" sz="1400" dirty="0" smtClean="0"/>
              <a:t>/ </a:t>
            </a:r>
            <a:r>
              <a:rPr lang="ko-KR" altLang="en-US" sz="1400" dirty="0" err="1" smtClean="0"/>
              <a:t>몹</a:t>
            </a:r>
            <a:r>
              <a:rPr lang="ko-KR" altLang="en-US" sz="1400" dirty="0" smtClean="0"/>
              <a:t> 배치방식 </a:t>
            </a:r>
            <a:r>
              <a:rPr lang="en-US" altLang="ko-KR" sz="1400" dirty="0" smtClean="0"/>
              <a:t>/ DB Table </a:t>
            </a:r>
            <a:r>
              <a:rPr lang="ko-KR" altLang="en-US" sz="1400" dirty="0" smtClean="0"/>
              <a:t>구조를 최대한 사용하면서 게임모드 구현하는 </a:t>
            </a:r>
            <a:r>
              <a:rPr lang="ko-KR" altLang="en-US" sz="1400" dirty="0" smtClean="0"/>
              <a:t>것이 목표</a:t>
            </a:r>
            <a:endParaRPr lang="ko-KR" altLang="en-US" sz="1400" dirty="0"/>
          </a:p>
        </p:txBody>
      </p:sp>
      <p:sp>
        <p:nvSpPr>
          <p:cNvPr id="6" name="직사각형 5"/>
          <p:cNvSpPr/>
          <p:nvPr/>
        </p:nvSpPr>
        <p:spPr>
          <a:xfrm>
            <a:off x="339865" y="2334896"/>
            <a:ext cx="6245303" cy="76889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1600" dirty="0" smtClean="0"/>
              <a:t>단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세부 입장방식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몬스터</a:t>
            </a:r>
            <a:r>
              <a:rPr lang="ko-KR" altLang="en-US" sz="1600" dirty="0" smtClean="0"/>
              <a:t> </a:t>
            </a:r>
            <a:r>
              <a:rPr lang="ko-KR" altLang="en-US" sz="1600" dirty="0" err="1" smtClean="0"/>
              <a:t>능력치</a:t>
            </a:r>
            <a:r>
              <a:rPr lang="ko-KR" altLang="en-US" sz="1600" dirty="0" smtClean="0"/>
              <a:t> 밸런스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보상 등의 이유로</a:t>
            </a:r>
            <a:endParaRPr lang="en-US" altLang="ko-KR" sz="1600" dirty="0" smtClean="0"/>
          </a:p>
          <a:p>
            <a:pPr algn="ctr">
              <a:lnSpc>
                <a:spcPct val="150000"/>
              </a:lnSpc>
            </a:pPr>
            <a:r>
              <a:rPr lang="ko-KR" altLang="en-US" sz="1600" dirty="0" smtClean="0"/>
              <a:t>일부 추가 개발 필요</a:t>
            </a:r>
            <a:endParaRPr lang="ko-KR" altLang="en-US" sz="16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65" y="3471484"/>
            <a:ext cx="5551137" cy="3089049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132" y="3471484"/>
            <a:ext cx="4944279" cy="3089049"/>
          </a:xfrm>
          <a:prstGeom prst="rect">
            <a:avLst/>
          </a:prstGeom>
        </p:spPr>
      </p:pic>
      <p:sp>
        <p:nvSpPr>
          <p:cNvPr id="9" name="오른쪽 화살표 8"/>
          <p:cNvSpPr/>
          <p:nvPr/>
        </p:nvSpPr>
        <p:spPr>
          <a:xfrm>
            <a:off x="5996198" y="4240227"/>
            <a:ext cx="445062" cy="167505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183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9865" y="1270450"/>
            <a:ext cx="1153115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캐릭터 레벨 </a:t>
            </a:r>
            <a:r>
              <a:rPr lang="en-US" altLang="ko-KR" sz="1400" dirty="0" smtClean="0"/>
              <a:t>50 </a:t>
            </a:r>
            <a:r>
              <a:rPr lang="ko-KR" altLang="en-US" sz="1400" dirty="0" smtClean="0"/>
              <a:t>이상 진입 </a:t>
            </a:r>
            <a:r>
              <a:rPr lang="ko-KR" altLang="en-US" sz="1400" dirty="0" err="1" smtClean="0"/>
              <a:t>컨텐츠</a:t>
            </a:r>
            <a:endParaRPr lang="en-US" altLang="ko-KR" sz="14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altLang="ko-KR" sz="1400" dirty="0" smtClean="0"/>
              <a:t>1</a:t>
            </a:r>
            <a:r>
              <a:rPr lang="ko-KR" altLang="en-US" sz="1400" dirty="0" smtClean="0"/>
              <a:t>일 고정횟수 제한이 아닌 시간 충전이 가능한 </a:t>
            </a:r>
            <a:r>
              <a:rPr lang="ko-KR" altLang="en-US" sz="1400" dirty="0" err="1" smtClean="0"/>
              <a:t>행동력</a:t>
            </a:r>
            <a:r>
              <a:rPr lang="ko-KR" altLang="en-US" sz="1400" dirty="0" smtClean="0"/>
              <a:t> 등의 재화를 소모시켜 입장</a:t>
            </a:r>
            <a:endParaRPr lang="en-US" altLang="ko-KR" sz="14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보상으로 </a:t>
            </a:r>
            <a:r>
              <a:rPr lang="ko-KR" altLang="en-US" sz="1400" dirty="0" err="1" smtClean="0"/>
              <a:t>균열석을</a:t>
            </a:r>
            <a:r>
              <a:rPr lang="ko-KR" altLang="en-US" sz="1400" dirty="0" smtClean="0"/>
              <a:t> 획득하여 </a:t>
            </a:r>
            <a:r>
              <a:rPr lang="ko-KR" altLang="en-US" sz="1400" dirty="0" err="1" smtClean="0"/>
              <a:t>초월던전에</a:t>
            </a:r>
            <a:r>
              <a:rPr lang="ko-KR" altLang="en-US" sz="1400" dirty="0" smtClean="0"/>
              <a:t> 입장하는 것이 주요 목적</a:t>
            </a:r>
            <a:endParaRPr lang="en-US" altLang="ko-KR" sz="14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err="1" smtClean="0"/>
              <a:t>균열석은</a:t>
            </a:r>
            <a:r>
              <a:rPr lang="ko-KR" altLang="en-US" sz="1400" dirty="0" smtClean="0"/>
              <a:t> 확률에 의해 획득 유무가 결정되고</a:t>
            </a:r>
            <a:r>
              <a:rPr lang="en-US" altLang="ko-KR" sz="1400" dirty="0" smtClean="0"/>
              <a:t>,</a:t>
            </a:r>
            <a:r>
              <a:rPr lang="ko-KR" altLang="en-US" sz="1400" dirty="0" smtClean="0"/>
              <a:t> 획득 시 복수의 </a:t>
            </a:r>
            <a:r>
              <a:rPr lang="ko-KR" altLang="en-US" sz="1400" dirty="0" err="1" smtClean="0"/>
              <a:t>균열석</a:t>
            </a:r>
            <a:r>
              <a:rPr lang="ko-KR" altLang="en-US" sz="1400" dirty="0" smtClean="0"/>
              <a:t> 획득이 가능한 보상 구조</a:t>
            </a:r>
            <a:endParaRPr lang="en-US" altLang="ko-KR" sz="14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입장 시 유저 수호자레벨에 따라 시작 웨이브가 결정됨</a:t>
            </a:r>
            <a:r>
              <a:rPr lang="en-US" altLang="ko-KR" sz="1400" dirty="0" smtClean="0"/>
              <a:t>(40</a:t>
            </a:r>
            <a:r>
              <a:rPr lang="ko-KR" altLang="en-US" sz="1400" dirty="0" smtClean="0"/>
              <a:t>단계</a:t>
            </a:r>
            <a:r>
              <a:rPr lang="en-US" altLang="ko-KR" sz="1400" dirty="0" smtClean="0"/>
              <a:t>)</a:t>
            </a:r>
            <a:endParaRPr lang="en-US" altLang="ko-KR" sz="14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게임진행은 시작 웨이브부터 연속으로 </a:t>
            </a:r>
            <a:r>
              <a:rPr lang="ko-KR" altLang="en-US" sz="1400" dirty="0" smtClean="0"/>
              <a:t>설정된 총 </a:t>
            </a:r>
            <a:r>
              <a:rPr lang="en-US" altLang="ko-KR" sz="1400" dirty="0"/>
              <a:t>5</a:t>
            </a:r>
            <a:r>
              <a:rPr lang="ko-KR" altLang="en-US" sz="1400" dirty="0"/>
              <a:t>개 </a:t>
            </a:r>
            <a:r>
              <a:rPr lang="ko-KR" altLang="en-US" sz="1400" dirty="0" smtClean="0"/>
              <a:t>웨이브를 플레이 후 게임 종료</a:t>
            </a:r>
            <a:endParaRPr lang="en-US" altLang="ko-KR" sz="1400" dirty="0" smtClean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최종 웨이브 </a:t>
            </a:r>
            <a:r>
              <a:rPr lang="ko-KR" altLang="en-US" sz="1400" dirty="0" err="1" smtClean="0"/>
              <a:t>클리어</a:t>
            </a:r>
            <a:r>
              <a:rPr lang="ko-KR" altLang="en-US" sz="1400" dirty="0" smtClean="0"/>
              <a:t> 외에도 </a:t>
            </a:r>
            <a:r>
              <a:rPr lang="ko-KR" altLang="en-US" sz="1400" dirty="0" err="1" smtClean="0"/>
              <a:t>클리어한</a:t>
            </a:r>
            <a:r>
              <a:rPr lang="ko-KR" altLang="en-US" sz="1400" dirty="0" smtClean="0"/>
              <a:t> 마지막 웨이브 </a:t>
            </a:r>
            <a:r>
              <a:rPr lang="ko-KR" altLang="en-US" sz="1400" dirty="0"/>
              <a:t>단계에 따라 보상 차등 </a:t>
            </a:r>
            <a:r>
              <a:rPr lang="ko-KR" altLang="en-US" sz="1400" dirty="0" smtClean="0"/>
              <a:t>지급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단</a:t>
            </a:r>
            <a:r>
              <a:rPr lang="en-US" altLang="ko-KR" sz="1400" dirty="0" smtClean="0"/>
              <a:t>, </a:t>
            </a:r>
            <a:r>
              <a:rPr lang="ko-KR" altLang="en-US" sz="1400" dirty="0" err="1" smtClean="0"/>
              <a:t>던전</a:t>
            </a:r>
            <a:r>
              <a:rPr lang="ko-KR" altLang="en-US" sz="1400" dirty="0" smtClean="0"/>
              <a:t> 입장 첫 웨이브에 실패할 경우 보상 없음</a:t>
            </a:r>
            <a:r>
              <a:rPr lang="en-US" altLang="ko-KR" sz="1400" dirty="0" smtClean="0"/>
              <a:t>)</a:t>
            </a:r>
            <a:endParaRPr lang="ko-KR" altLang="en-US" sz="1400" dirty="0"/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보상으로 </a:t>
            </a:r>
            <a:r>
              <a:rPr lang="ko-KR" altLang="en-US" sz="1400" dirty="0" err="1" smtClean="0"/>
              <a:t>균열석</a:t>
            </a:r>
            <a:r>
              <a:rPr lang="ko-KR" altLang="en-US" sz="1400" dirty="0" smtClean="0"/>
              <a:t> 외 수호자레벨 경험치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골드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목걸이 아이템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등 지급</a:t>
            </a:r>
            <a:endParaRPr lang="en-US" altLang="ko-KR" sz="1400" dirty="0"/>
          </a:p>
        </p:txBody>
      </p:sp>
      <p:sp>
        <p:nvSpPr>
          <p:cNvPr id="10" name="오각형 9"/>
          <p:cNvSpPr/>
          <p:nvPr/>
        </p:nvSpPr>
        <p:spPr>
          <a:xfrm>
            <a:off x="0" y="295275"/>
            <a:ext cx="6067425" cy="4572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	</a:t>
            </a:r>
            <a:r>
              <a:rPr lang="ko-KR" altLang="en-US" dirty="0" err="1" smtClean="0"/>
              <a:t>균열던전</a:t>
            </a:r>
            <a:r>
              <a:rPr lang="ko-KR" altLang="en-US" dirty="0" smtClean="0"/>
              <a:t> 개요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083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603" y="4131234"/>
            <a:ext cx="3756933" cy="212820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20397" y="6290153"/>
            <a:ext cx="3763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웨이브 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순차적인 전투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오각형 4"/>
          <p:cNvSpPr/>
          <p:nvPr/>
        </p:nvSpPr>
        <p:spPr>
          <a:xfrm>
            <a:off x="0" y="295275"/>
            <a:ext cx="6067425" cy="4572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	</a:t>
            </a:r>
            <a:r>
              <a:rPr lang="ko-KR" altLang="en-US" dirty="0" err="1" smtClean="0"/>
              <a:t>균열던전</a:t>
            </a:r>
            <a:r>
              <a:rPr lang="ko-KR" altLang="en-US" dirty="0" smtClean="0"/>
              <a:t> 특징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" y="786090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err="1" smtClean="0"/>
              <a:t>행동력</a:t>
            </a:r>
            <a:r>
              <a:rPr lang="ko-KR" altLang="en-US" sz="1400" dirty="0" smtClean="0"/>
              <a:t> 외 별도의 시간 충전이 가능한 재화로 입장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err="1" smtClean="0"/>
              <a:t>균열던전</a:t>
            </a:r>
            <a:r>
              <a:rPr lang="ko-KR" altLang="en-US" sz="1400" dirty="0" smtClean="0"/>
              <a:t> 입장 후 유저는 </a:t>
            </a:r>
            <a:r>
              <a:rPr lang="ko-KR" altLang="en-US" sz="1400" dirty="0" smtClean="0"/>
              <a:t>자신의 수호자레벨에 따라 총 </a:t>
            </a:r>
            <a:r>
              <a:rPr lang="en-US" altLang="ko-KR" sz="1400" dirty="0" smtClean="0"/>
              <a:t>40</a:t>
            </a:r>
            <a:r>
              <a:rPr lang="ko-KR" altLang="en-US" sz="1400" dirty="0" smtClean="0"/>
              <a:t>단계 중 </a:t>
            </a:r>
            <a:r>
              <a:rPr lang="ko-KR" altLang="en-US" sz="1400" dirty="0" smtClean="0"/>
              <a:t>하나의 </a:t>
            </a:r>
            <a:r>
              <a:rPr lang="ko-KR" altLang="en-US" sz="1400" dirty="0" smtClean="0"/>
              <a:t>단계로 입장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단계는 각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개 웨이브이며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순차적으로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개 웨이브 전투 후 게임 종료</a:t>
            </a:r>
            <a:r>
              <a:rPr lang="en-US" altLang="ko-KR" sz="1400" dirty="0" smtClean="0"/>
              <a:t>(3~5</a:t>
            </a:r>
            <a:r>
              <a:rPr lang="ko-KR" altLang="en-US" sz="1400" dirty="0" smtClean="0"/>
              <a:t>분 </a:t>
            </a:r>
            <a:r>
              <a:rPr lang="ko-KR" altLang="en-US" sz="1400" dirty="0" smtClean="0"/>
              <a:t>사이 </a:t>
            </a:r>
            <a:r>
              <a:rPr lang="ko-KR" altLang="en-US" sz="1400" dirty="0" smtClean="0"/>
              <a:t>전투 유도</a:t>
            </a:r>
            <a:r>
              <a:rPr lang="en-US" altLang="ko-KR" sz="1400" dirty="0" smtClean="0"/>
              <a:t>)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단계와 </a:t>
            </a:r>
            <a:r>
              <a:rPr lang="ko-KR" altLang="en-US" sz="1400" dirty="0" err="1" smtClean="0"/>
              <a:t>웨이브별로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몬스터레벨과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몬스터의</a:t>
            </a:r>
            <a:r>
              <a:rPr lang="ko-KR" altLang="en-US" sz="1400" dirty="0" smtClean="0"/>
              <a:t> 공격배율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방어배율</a:t>
            </a:r>
            <a:r>
              <a:rPr lang="ko-KR" altLang="en-US" sz="1400" dirty="0" smtClean="0"/>
              <a:t>에 </a:t>
            </a:r>
            <a:r>
              <a:rPr lang="ko-KR" altLang="en-US" sz="1400" dirty="0" smtClean="0"/>
              <a:t>따라 점차 </a:t>
            </a:r>
            <a:r>
              <a:rPr lang="ko-KR" altLang="en-US" sz="1400" dirty="0" err="1" smtClean="0"/>
              <a:t>능력치가</a:t>
            </a:r>
            <a:r>
              <a:rPr lang="ko-KR" altLang="en-US" sz="1400" dirty="0" smtClean="0"/>
              <a:t> 높은 </a:t>
            </a:r>
            <a:r>
              <a:rPr lang="ko-KR" altLang="en-US" sz="1400" dirty="0" err="1" smtClean="0"/>
              <a:t>몬스터가</a:t>
            </a:r>
            <a:r>
              <a:rPr lang="ko-KR" altLang="en-US" sz="1400" dirty="0" smtClean="0"/>
              <a:t> 등장하도록 설정하여 전투 난이도 기준 제공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수호자레벨이 </a:t>
            </a:r>
            <a:r>
              <a:rPr lang="en-US" altLang="ko-KR" sz="1400" dirty="0" smtClean="0"/>
              <a:t>2000</a:t>
            </a:r>
            <a:r>
              <a:rPr lang="ko-KR" altLang="en-US" sz="1400" dirty="0" smtClean="0"/>
              <a:t>단계이기 때문에 </a:t>
            </a:r>
            <a:r>
              <a:rPr lang="ko-KR" altLang="en-US" sz="1400" dirty="0" err="1" smtClean="0"/>
              <a:t>균열던전</a:t>
            </a:r>
            <a:r>
              <a:rPr lang="ko-KR" altLang="en-US" sz="1400" dirty="0" smtClean="0"/>
              <a:t> 각 </a:t>
            </a:r>
            <a:r>
              <a:rPr lang="ko-KR" altLang="en-US" sz="1400" dirty="0" smtClean="0"/>
              <a:t>단계별</a:t>
            </a:r>
            <a:r>
              <a:rPr lang="en-US" altLang="ko-KR" sz="1400" dirty="0" smtClean="0"/>
              <a:t>(</a:t>
            </a:r>
            <a:r>
              <a:rPr lang="ko-KR" altLang="en-US" sz="1400" dirty="0"/>
              <a:t>총 </a:t>
            </a:r>
            <a:r>
              <a:rPr lang="en-US" altLang="ko-KR" sz="1400" dirty="0"/>
              <a:t>40</a:t>
            </a:r>
            <a:r>
              <a:rPr lang="ko-KR" altLang="en-US" sz="1400" dirty="0" smtClean="0"/>
              <a:t>단계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로 </a:t>
            </a:r>
            <a:r>
              <a:rPr lang="ko-KR" altLang="en-US" sz="1400" dirty="0" smtClean="0"/>
              <a:t>입장하는 유저 수호자레벨 폭이 </a:t>
            </a:r>
            <a:r>
              <a:rPr lang="en-US" altLang="ko-KR" sz="1400" dirty="0" smtClean="0"/>
              <a:t>50</a:t>
            </a:r>
            <a:r>
              <a:rPr lang="ko-KR" altLang="en-US" sz="1400" dirty="0" smtClean="0"/>
              <a:t>단계씩으로 </a:t>
            </a:r>
            <a:r>
              <a:rPr lang="ko-KR" altLang="en-US" sz="1400" dirty="0" smtClean="0"/>
              <a:t>편차가 </a:t>
            </a:r>
            <a:r>
              <a:rPr lang="ko-KR" altLang="en-US" sz="1400" dirty="0" smtClean="0"/>
              <a:t>큰 편임</a:t>
            </a:r>
            <a:r>
              <a:rPr lang="en-US" altLang="ko-KR" sz="1400" dirty="0" smtClean="0"/>
              <a:t>. </a:t>
            </a:r>
            <a:r>
              <a:rPr lang="ko-KR" altLang="en-US" sz="1400" dirty="0" smtClean="0"/>
              <a:t>이에 </a:t>
            </a:r>
            <a:r>
              <a:rPr lang="ko-KR" altLang="en-US" sz="1400" dirty="0" smtClean="0"/>
              <a:t>난이도 보정을 위한 공식을 사용하여 </a:t>
            </a:r>
            <a:r>
              <a:rPr lang="ko-KR" altLang="en-US" sz="1400" dirty="0" err="1" smtClean="0"/>
              <a:t>몬스터</a:t>
            </a:r>
            <a:r>
              <a:rPr lang="ko-KR" altLang="en-US" sz="1400" dirty="0" smtClean="0"/>
              <a:t> </a:t>
            </a:r>
            <a:r>
              <a:rPr lang="ko-KR" altLang="en-US" sz="1400" dirty="0" smtClean="0"/>
              <a:t>추가 공격배율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방어배율을 제공하고 난이도를 미세 조정함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최소 </a:t>
            </a:r>
            <a:r>
              <a:rPr lang="en-US" altLang="ko-KR" sz="1400" dirty="0" smtClean="0"/>
              <a:t>1</a:t>
            </a:r>
            <a:r>
              <a:rPr lang="ko-KR" altLang="en-US" sz="1400" dirty="0" smtClean="0"/>
              <a:t>개 웨이브를 </a:t>
            </a:r>
            <a:r>
              <a:rPr lang="ko-KR" altLang="en-US" sz="1400" dirty="0" err="1" smtClean="0"/>
              <a:t>클리어할</a:t>
            </a:r>
            <a:r>
              <a:rPr lang="ko-KR" altLang="en-US" sz="1400" dirty="0" smtClean="0"/>
              <a:t> 경우 </a:t>
            </a:r>
            <a:r>
              <a:rPr lang="ko-KR" altLang="en-US" sz="1400" dirty="0" err="1" smtClean="0"/>
              <a:t>균열석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확률</a:t>
            </a:r>
            <a:r>
              <a:rPr lang="en-US" altLang="ko-KR" sz="1400" dirty="0" smtClean="0"/>
              <a:t>)</a:t>
            </a:r>
            <a:r>
              <a:rPr lang="ko-KR" altLang="en-US" sz="1400" dirty="0" smtClean="0"/>
              <a:t> 및 </a:t>
            </a:r>
            <a:r>
              <a:rPr lang="ko-KR" altLang="en-US" sz="1400" dirty="0" err="1" smtClean="0"/>
              <a:t>수호자레벨경험치</a:t>
            </a:r>
            <a:r>
              <a:rPr lang="ko-KR" altLang="en-US" sz="1400" dirty="0" smtClean="0"/>
              <a:t> 지급하고</a:t>
            </a:r>
            <a:r>
              <a:rPr lang="en-US" altLang="ko-KR" sz="1400" dirty="0" smtClean="0"/>
              <a:t>, </a:t>
            </a:r>
            <a:r>
              <a:rPr lang="ko-KR" altLang="en-US" sz="1400" dirty="0" smtClean="0"/>
              <a:t>총 </a:t>
            </a:r>
            <a:r>
              <a:rPr lang="en-US" altLang="ko-KR" sz="1400" dirty="0" smtClean="0"/>
              <a:t>40 </a:t>
            </a:r>
            <a:r>
              <a:rPr lang="ko-KR" altLang="en-US" sz="1400" dirty="0" smtClean="0"/>
              <a:t>단계별 차등 설정하여 상위 단계일수록 좋은 보상이 지급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전투 시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개 웨이브 중 마지막 웨이브에 최종 보스 등장 카메라 연출 추가</a:t>
            </a:r>
            <a:endParaRPr lang="ko-KR" altLang="en-US" sz="1400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8" y="4131234"/>
            <a:ext cx="3793212" cy="2128205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99" y="4140158"/>
            <a:ext cx="3756933" cy="2110356"/>
          </a:xfrm>
          <a:prstGeom prst="rect">
            <a:avLst/>
          </a:prstGeom>
        </p:spPr>
      </p:pic>
      <p:sp>
        <p:nvSpPr>
          <p:cNvPr id="9" name="오른쪽 화살표 8"/>
          <p:cNvSpPr/>
          <p:nvPr/>
        </p:nvSpPr>
        <p:spPr>
          <a:xfrm>
            <a:off x="3844341" y="4357810"/>
            <a:ext cx="445062" cy="167505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7920737" y="4357810"/>
            <a:ext cx="445062" cy="167505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3928" y="6259439"/>
            <a:ext cx="3793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타운에서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균열던전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입장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1048" y="6290153"/>
            <a:ext cx="4010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최소 </a:t>
            </a: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이상 웨이브 </a:t>
            </a:r>
            <a:r>
              <a:rPr lang="ko-KR" alt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클리어</a:t>
            </a:r>
            <a:r>
              <a:rPr lang="ko-KR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시 보상</a:t>
            </a:r>
            <a:endParaRPr lang="ko-KR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9089952" y="0"/>
            <a:ext cx="3102049" cy="16264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&lt;&lt;</a:t>
            </a:r>
            <a:r>
              <a:rPr lang="ko-KR" alt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균열던전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보상 종류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</a:p>
          <a:p>
            <a:endParaRPr lang="en-US" altLang="ko-KR" sz="16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b="1" dirty="0" smtClean="0"/>
              <a:t>캐릭터 레벨 경험치 지급 안 함</a:t>
            </a:r>
            <a:endParaRPr lang="en-US" altLang="ko-KR" sz="1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b="1" dirty="0" smtClean="0"/>
              <a:t>골드 지급</a:t>
            </a:r>
            <a:endParaRPr lang="en-US" altLang="ko-KR" sz="1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b="1" dirty="0" err="1" smtClean="0"/>
              <a:t>균열석</a:t>
            </a:r>
            <a:r>
              <a:rPr lang="ko-KR" altLang="en-US" sz="1400" b="1" dirty="0" smtClean="0"/>
              <a:t> 확률에 의해 지급</a:t>
            </a:r>
            <a:endParaRPr lang="en-US" altLang="ko-KR" sz="1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b="1" dirty="0" smtClean="0"/>
              <a:t>수호자레벨 경험치 지급</a:t>
            </a:r>
            <a:endParaRPr lang="en-US" altLang="ko-KR" sz="14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1400" b="1" dirty="0" err="1" smtClean="0"/>
              <a:t>캐릭터별</a:t>
            </a:r>
            <a:r>
              <a:rPr lang="ko-KR" altLang="en-US" sz="1400" b="1" dirty="0" smtClean="0"/>
              <a:t> </a:t>
            </a:r>
            <a:r>
              <a:rPr lang="ko-KR" altLang="en-US" sz="1400" b="1" dirty="0" smtClean="0"/>
              <a:t>목걸이 </a:t>
            </a:r>
            <a:r>
              <a:rPr lang="ko-KR" altLang="en-US" sz="1400" b="1" dirty="0" smtClean="0"/>
              <a:t>아이템 지급</a:t>
            </a:r>
            <a:endParaRPr lang="ko-KR" alt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5623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0" y="295275"/>
            <a:ext cx="6067425" cy="4572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	</a:t>
            </a:r>
            <a:r>
              <a:rPr lang="ko-KR" altLang="en-US" dirty="0" err="1" smtClean="0"/>
              <a:t>균열던전</a:t>
            </a:r>
            <a:r>
              <a:rPr lang="ko-KR" altLang="en-US" dirty="0" smtClean="0"/>
              <a:t> 단계 및 웨이브 개요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765097"/>
            <a:ext cx="1219200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/>
              <a:t>전체 웨이브는 </a:t>
            </a:r>
            <a:r>
              <a:rPr lang="en-US" altLang="ko-KR" sz="1400" dirty="0"/>
              <a:t>200</a:t>
            </a:r>
            <a:r>
              <a:rPr lang="ko-KR" altLang="en-US" sz="1400" dirty="0"/>
              <a:t>개이며</a:t>
            </a:r>
            <a:r>
              <a:rPr lang="en-US" altLang="ko-KR" sz="1400" dirty="0"/>
              <a:t>, </a:t>
            </a:r>
            <a:r>
              <a:rPr lang="ko-KR" altLang="en-US" sz="1400" dirty="0" smtClean="0"/>
              <a:t>개념상으로 </a:t>
            </a:r>
            <a:r>
              <a:rPr lang="en-US" altLang="ko-KR" sz="1400" dirty="0" smtClean="0"/>
              <a:t>5</a:t>
            </a:r>
            <a:r>
              <a:rPr lang="ko-KR" altLang="en-US" sz="1400" dirty="0"/>
              <a:t>개 웨이브를 하나의 단계로 </a:t>
            </a:r>
            <a:r>
              <a:rPr lang="ko-KR" altLang="en-US" sz="1400" dirty="0" smtClean="0"/>
              <a:t>묶어 총 </a:t>
            </a:r>
            <a:r>
              <a:rPr lang="en-US" altLang="ko-KR" sz="1400" dirty="0" smtClean="0"/>
              <a:t>40</a:t>
            </a:r>
            <a:r>
              <a:rPr lang="ko-KR" altLang="en-US" sz="1400" dirty="0" smtClean="0"/>
              <a:t>개 단계로 설정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총 </a:t>
            </a:r>
            <a:r>
              <a:rPr lang="en-US" altLang="ko-KR" sz="1400" dirty="0" smtClean="0"/>
              <a:t>40</a:t>
            </a:r>
            <a:r>
              <a:rPr lang="ko-KR" altLang="en-US" sz="1400" dirty="0" smtClean="0"/>
              <a:t>개 단계가 수호자레벨 </a:t>
            </a:r>
            <a:r>
              <a:rPr lang="en-US" altLang="ko-KR" sz="1400" dirty="0" smtClean="0"/>
              <a:t>2000 </a:t>
            </a:r>
            <a:r>
              <a:rPr lang="ko-KR" altLang="en-US" sz="1400" dirty="0" smtClean="0"/>
              <a:t>단계를 </a:t>
            </a:r>
            <a:r>
              <a:rPr lang="en-US" altLang="ko-KR" sz="1400" dirty="0" smtClean="0"/>
              <a:t>50</a:t>
            </a:r>
            <a:r>
              <a:rPr lang="ko-KR" altLang="en-US" sz="1400" dirty="0" smtClean="0"/>
              <a:t>단계씩 나눠 적정 전투 난이도를 제공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단계별 마지막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번째 웨이브의 다음스테이지 연결 설정을 </a:t>
            </a:r>
            <a:r>
              <a:rPr lang="en-US" altLang="ko-KR" sz="1400" dirty="0" smtClean="0"/>
              <a:t>-1</a:t>
            </a:r>
            <a:r>
              <a:rPr lang="ko-KR" altLang="en-US" sz="1400" dirty="0" smtClean="0"/>
              <a:t>로 설정하여</a:t>
            </a:r>
            <a:r>
              <a:rPr lang="en-US" altLang="ko-KR" sz="1400" dirty="0"/>
              <a:t> </a:t>
            </a:r>
            <a:r>
              <a:rPr lang="ko-KR" altLang="en-US" sz="1400" dirty="0" smtClean="0"/>
              <a:t>게임을 종료시킴</a:t>
            </a:r>
            <a:endParaRPr lang="en-US" altLang="ko-KR" sz="1400" dirty="0" smtClean="0"/>
          </a:p>
        </p:txBody>
      </p:sp>
      <p:sp>
        <p:nvSpPr>
          <p:cNvPr id="6" name="오각형 5"/>
          <p:cNvSpPr/>
          <p:nvPr/>
        </p:nvSpPr>
        <p:spPr>
          <a:xfrm>
            <a:off x="-1" y="3318747"/>
            <a:ext cx="6067425" cy="4572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	</a:t>
            </a:r>
            <a:r>
              <a:rPr lang="ko-KR" altLang="en-US" dirty="0"/>
              <a:t> </a:t>
            </a:r>
            <a:r>
              <a:rPr lang="ko-KR" altLang="en-US" dirty="0" err="1"/>
              <a:t>균열던전</a:t>
            </a:r>
            <a:r>
              <a:rPr lang="ko-KR" altLang="en-US" dirty="0"/>
              <a:t> 단계별 </a:t>
            </a:r>
            <a:r>
              <a:rPr lang="ko-KR" altLang="en-US" dirty="0" smtClean="0"/>
              <a:t>자동 입장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1" y="3775947"/>
            <a:ext cx="1219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유저 수호자레벨에 따라 총 </a:t>
            </a:r>
            <a:r>
              <a:rPr lang="en-US" altLang="ko-KR" sz="1400" dirty="0" smtClean="0"/>
              <a:t>40</a:t>
            </a:r>
            <a:r>
              <a:rPr lang="ko-KR" altLang="en-US" sz="1400" dirty="0" smtClean="0"/>
              <a:t>단계 중 하나에 자동으로 입장하는 방식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현재 사용하는 방식과 표면적으로 보여지는 유사하지만 자동입장 계산방식은 별도로 적용해야 함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수호자레벨 </a:t>
            </a:r>
            <a:r>
              <a:rPr lang="en-US" altLang="ko-KR" sz="1400" dirty="0" smtClean="0"/>
              <a:t>50</a:t>
            </a:r>
            <a:r>
              <a:rPr lang="ko-KR" altLang="en-US" sz="1400" dirty="0" smtClean="0"/>
              <a:t>단계 구간 이내 유저는 같은 단계에 입장하게 됨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단계별 </a:t>
            </a:r>
            <a:r>
              <a:rPr lang="ko-KR" altLang="en-US" sz="1400" dirty="0" err="1" smtClean="0"/>
              <a:t>몬스터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능력치</a:t>
            </a:r>
            <a:r>
              <a:rPr lang="ko-KR" altLang="en-US" sz="1400" dirty="0" smtClean="0"/>
              <a:t> 설정은 등장하는 </a:t>
            </a:r>
            <a:r>
              <a:rPr lang="ko-KR" altLang="en-US" sz="1400" dirty="0" err="1" smtClean="0"/>
              <a:t>몬스터</a:t>
            </a:r>
            <a:r>
              <a:rPr lang="ko-KR" altLang="en-US" sz="1400" dirty="0" smtClean="0"/>
              <a:t> 레벨과 </a:t>
            </a:r>
            <a:r>
              <a:rPr lang="ko-KR" altLang="en-US" sz="1400" dirty="0" err="1"/>
              <a:t>몬스터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기본 공격배율</a:t>
            </a:r>
            <a:r>
              <a:rPr lang="en-US" altLang="ko-KR" sz="1400" dirty="0" smtClean="0"/>
              <a:t>/ </a:t>
            </a:r>
            <a:r>
              <a:rPr lang="ko-KR" altLang="en-US" sz="1400" dirty="0" smtClean="0"/>
              <a:t>기본 방어배율에 의해 설정</a:t>
            </a:r>
            <a:endParaRPr lang="en-US" altLang="ko-KR" sz="14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1400" dirty="0" smtClean="0"/>
              <a:t>동일 단계에 입장한 수호자레벨 편차에 따른 </a:t>
            </a:r>
            <a:r>
              <a:rPr lang="ko-KR" altLang="en-US" sz="1400" dirty="0" err="1" smtClean="0"/>
              <a:t>몬스터</a:t>
            </a:r>
            <a:r>
              <a:rPr lang="ko-KR" altLang="en-US" sz="1400" dirty="0" smtClean="0"/>
              <a:t> </a:t>
            </a:r>
            <a:r>
              <a:rPr lang="ko-KR" altLang="en-US" sz="1400" dirty="0" err="1"/>
              <a:t>능</a:t>
            </a:r>
            <a:r>
              <a:rPr lang="ko-KR" altLang="en-US" sz="1400" dirty="0" err="1" smtClean="0"/>
              <a:t>력치</a:t>
            </a:r>
            <a:r>
              <a:rPr lang="ko-KR" altLang="en-US" sz="1400" dirty="0" smtClean="0"/>
              <a:t> 보정을 위해 유저 수호자레벨에 따른 </a:t>
            </a:r>
            <a:r>
              <a:rPr lang="ko-KR" altLang="en-US" sz="1400" dirty="0" err="1" smtClean="0"/>
              <a:t>몬스터</a:t>
            </a:r>
            <a:r>
              <a:rPr lang="ko-KR" altLang="en-US" sz="1400" dirty="0" smtClean="0"/>
              <a:t> 공격배율</a:t>
            </a:r>
            <a:r>
              <a:rPr lang="en-US" altLang="ko-KR" sz="1400" dirty="0" smtClean="0"/>
              <a:t>/</a:t>
            </a:r>
            <a:r>
              <a:rPr lang="ko-KR" altLang="en-US" sz="1400" dirty="0" smtClean="0"/>
              <a:t>방어배율을 추가로 지급하는 방식을 사용하여 미세조정이 가능하도록 제공</a:t>
            </a:r>
            <a:endParaRPr lang="en-US" altLang="ko-KR" sz="1400" dirty="0" smtClean="0"/>
          </a:p>
        </p:txBody>
      </p:sp>
      <p:graphicFrame>
        <p:nvGraphicFramePr>
          <p:cNvPr id="11" name="표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0984038"/>
              </p:ext>
            </p:extLst>
          </p:nvPr>
        </p:nvGraphicFramePr>
        <p:xfrm>
          <a:off x="8497536" y="105111"/>
          <a:ext cx="3357296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8648"/>
                <a:gridCol w="1678648"/>
              </a:tblGrid>
              <a:tr h="1734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단계</a:t>
                      </a:r>
                      <a:endParaRPr lang="ko-KR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Wave</a:t>
                      </a:r>
                      <a:endParaRPr lang="ko-KR" altLang="en-US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173478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</a:t>
                      </a:r>
                      <a:r>
                        <a:rPr lang="ko-KR" alt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단계</a:t>
                      </a:r>
                      <a:endParaRPr lang="ko-KR" alt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1 – </a:t>
                      </a:r>
                      <a:r>
                        <a:rPr lang="ko-KR" altLang="en-US" sz="1000" b="1" dirty="0" smtClean="0"/>
                        <a:t>입장 웨이브</a:t>
                      </a:r>
                      <a:endParaRPr lang="ko-KR" altLang="en-US" sz="1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2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3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4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b="1" dirty="0" smtClean="0"/>
                        <a:t>Wave 5 – </a:t>
                      </a:r>
                      <a:r>
                        <a:rPr lang="ko-KR" altLang="en-US" sz="1000" b="1" dirty="0" smtClean="0"/>
                        <a:t>종료 웨이브</a:t>
                      </a:r>
                      <a:endParaRPr lang="ko-KR" altLang="en-US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3478">
                <a:tc rowSpan="5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</a:t>
                      </a:r>
                      <a:r>
                        <a:rPr lang="ko-KR" alt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단계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6 – </a:t>
                      </a:r>
                      <a:r>
                        <a:rPr lang="ko-KR" altLang="en-US" sz="1000" b="1" dirty="0" smtClean="0"/>
                        <a:t>입장 웨이브</a:t>
                      </a:r>
                      <a:endParaRPr lang="ko-KR" altLang="en-US" sz="1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7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8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9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10 – </a:t>
                      </a:r>
                      <a:r>
                        <a:rPr lang="ko-KR" altLang="en-US" sz="1000" b="1" dirty="0" smtClean="0"/>
                        <a:t>종료 웨이브</a:t>
                      </a:r>
                      <a:endParaRPr lang="ko-KR" altLang="en-US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73478">
                <a:tc rowSpan="5">
                  <a:txBody>
                    <a:bodyPr/>
                    <a:lstStyle/>
                    <a:p>
                      <a:pPr algn="ctr" latinLnBrk="1"/>
                      <a:r>
                        <a:rPr lang="en-US" altLang="ko-KR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 </a:t>
                      </a:r>
                      <a:r>
                        <a:rPr lang="ko-KR" altLang="en-US" sz="11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단계</a:t>
                      </a:r>
                      <a:endParaRPr lang="ko-KR" altLang="en-US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195 – </a:t>
                      </a:r>
                      <a:r>
                        <a:rPr lang="ko-KR" altLang="en-US" sz="1000" b="1" dirty="0" smtClean="0"/>
                        <a:t>입장 웨이브</a:t>
                      </a:r>
                      <a:endParaRPr lang="ko-KR" altLang="en-US" sz="1000" b="1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196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197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198</a:t>
                      </a:r>
                      <a:endParaRPr lang="ko-KR" altLang="en-US" sz="1000" b="1" dirty="0"/>
                    </a:p>
                  </a:txBody>
                  <a:tcPr/>
                </a:tc>
              </a:tr>
              <a:tr h="173478">
                <a:tc vMerge="1">
                  <a:txBody>
                    <a:bodyPr/>
                    <a:lstStyle/>
                    <a:p>
                      <a:pPr latinLnBrk="1"/>
                      <a:endParaRPr lang="ko-KR" altLang="en-US" sz="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000" b="1" dirty="0" smtClean="0"/>
                        <a:t>Wave 200 – </a:t>
                      </a:r>
                      <a:r>
                        <a:rPr lang="ko-KR" altLang="en-US" sz="1000" b="1" dirty="0" smtClean="0"/>
                        <a:t>종료 웨이브</a:t>
                      </a:r>
                      <a:endParaRPr lang="ko-KR" altLang="en-US" sz="1000" b="1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130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0" y="295275"/>
            <a:ext cx="6067425" cy="4572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/>
              <a:t>	</a:t>
            </a:r>
            <a:r>
              <a:rPr lang="ko-KR" altLang="en-US" dirty="0"/>
              <a:t>단계별 자동 입장</a:t>
            </a:r>
            <a:endParaRPr lang="ko-KR" altLang="en-US" dirty="0"/>
          </a:p>
        </p:txBody>
      </p:sp>
      <p:sp>
        <p:nvSpPr>
          <p:cNvPr id="6" name="오각형 5"/>
          <p:cNvSpPr/>
          <p:nvPr/>
        </p:nvSpPr>
        <p:spPr>
          <a:xfrm>
            <a:off x="-1" y="2960653"/>
            <a:ext cx="6067425" cy="4572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	</a:t>
            </a:r>
            <a:r>
              <a:rPr lang="ko-KR" altLang="en-US" dirty="0" err="1" smtClean="0"/>
              <a:t>몬스터</a:t>
            </a:r>
            <a:r>
              <a:rPr lang="ko-KR" altLang="en-US" dirty="0" smtClean="0"/>
              <a:t> 추가 공격배율</a:t>
            </a:r>
            <a:r>
              <a:rPr lang="en-US" altLang="ko-KR" dirty="0" smtClean="0"/>
              <a:t>/</a:t>
            </a:r>
            <a:r>
              <a:rPr lang="ko-KR" altLang="en-US" dirty="0" smtClean="0"/>
              <a:t>방어배율</a:t>
            </a:r>
            <a:endParaRPr lang="ko-KR" altLang="en-US" dirty="0"/>
          </a:p>
        </p:txBody>
      </p:sp>
      <p:sp>
        <p:nvSpPr>
          <p:cNvPr id="8" name="직사각형 7"/>
          <p:cNvSpPr/>
          <p:nvPr/>
        </p:nvSpPr>
        <p:spPr>
          <a:xfrm>
            <a:off x="342460" y="857730"/>
            <a:ext cx="10800274" cy="18362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&lt;&lt;</a:t>
            </a:r>
            <a:r>
              <a:rPr lang="ko-KR" alt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균열던전의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입장해야 할 웨이브를 구하는 공식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  <a:endPara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EnterWaveStep</a:t>
            </a:r>
            <a:endParaRPr lang="en-US" altLang="ko-KR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=[{ROUNDUP(</a:t>
            </a:r>
            <a:r>
              <a:rPr lang="en-US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UserGDLv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</a:t>
            </a: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MaxGDLv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</a:t>
            </a: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MaxDungeonStepCount,0)}-1]*5+1</a:t>
            </a:r>
          </a:p>
          <a:p>
            <a:endParaRPr lang="en-US" altLang="ko-KR" sz="1600" dirty="0"/>
          </a:p>
          <a:p>
            <a:r>
              <a:rPr lang="en-US" altLang="ko-KR" sz="1200" b="1" dirty="0" err="1" smtClean="0"/>
              <a:t>UserGDLv</a:t>
            </a:r>
            <a:r>
              <a:rPr lang="en-US" altLang="ko-KR" sz="1200" b="1" dirty="0" smtClean="0"/>
              <a:t> : </a:t>
            </a:r>
            <a:r>
              <a:rPr lang="ko-KR" altLang="en-US" sz="1200" b="1" dirty="0" smtClean="0"/>
              <a:t>유저 수호자레벨</a:t>
            </a:r>
            <a:endParaRPr lang="en-US" altLang="ko-KR" sz="1200" b="1" dirty="0" smtClean="0"/>
          </a:p>
          <a:p>
            <a:r>
              <a:rPr lang="en-US" altLang="ko-KR" sz="1200" b="1" dirty="0" err="1" smtClean="0"/>
              <a:t>MaxGDLv</a:t>
            </a:r>
            <a:r>
              <a:rPr lang="en-US" altLang="ko-KR" sz="1200" b="1" dirty="0" smtClean="0"/>
              <a:t> : </a:t>
            </a:r>
            <a:r>
              <a:rPr lang="ko-KR" altLang="en-US" sz="1200" b="1" dirty="0" smtClean="0"/>
              <a:t>최대 수호자레벨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총 </a:t>
            </a:r>
            <a:r>
              <a:rPr lang="en-US" altLang="ko-KR" sz="1200" b="1" dirty="0" smtClean="0"/>
              <a:t>2,000</a:t>
            </a:r>
            <a:r>
              <a:rPr lang="ko-KR" altLang="en-US" sz="1200" b="1" dirty="0" smtClean="0"/>
              <a:t>단계</a:t>
            </a:r>
            <a:r>
              <a:rPr lang="en-US" altLang="ko-KR" sz="1200" b="1" dirty="0" smtClean="0"/>
              <a:t>)</a:t>
            </a:r>
          </a:p>
          <a:p>
            <a:r>
              <a:rPr lang="en-US" altLang="ko-KR" sz="1200" b="1" dirty="0" err="1" smtClean="0"/>
              <a:t>MaxDungeonStepCount</a:t>
            </a:r>
            <a:r>
              <a:rPr lang="en-US" altLang="ko-KR" sz="1200" b="1" dirty="0" smtClean="0"/>
              <a:t> : </a:t>
            </a:r>
            <a:r>
              <a:rPr lang="ko-KR" altLang="en-US" sz="1200" b="1" dirty="0" err="1" smtClean="0"/>
              <a:t>균열던전</a:t>
            </a:r>
            <a:r>
              <a:rPr lang="ko-KR" altLang="en-US" sz="1200" b="1" dirty="0" smtClean="0"/>
              <a:t> </a:t>
            </a:r>
            <a:r>
              <a:rPr lang="ko-KR" altLang="en-US" sz="1200" b="1" dirty="0"/>
              <a:t>단계 총 </a:t>
            </a:r>
            <a:r>
              <a:rPr lang="ko-KR" altLang="en-US" sz="1200" b="1" dirty="0" smtClean="0"/>
              <a:t>수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총 </a:t>
            </a:r>
            <a:r>
              <a:rPr lang="en-US" altLang="ko-KR" sz="1200" b="1" dirty="0" smtClean="0"/>
              <a:t>40</a:t>
            </a:r>
            <a:r>
              <a:rPr lang="ko-KR" altLang="en-US" sz="1200" b="1" dirty="0" smtClean="0"/>
              <a:t>단계</a:t>
            </a:r>
            <a:r>
              <a:rPr lang="en-US" altLang="ko-KR" sz="1200" b="1" dirty="0" smtClean="0"/>
              <a:t>)</a:t>
            </a:r>
            <a:endParaRPr lang="en-US" altLang="ko-KR" sz="1200" b="1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342460" y="4352139"/>
            <a:ext cx="10800274" cy="244516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&lt;&lt;</a:t>
            </a:r>
            <a:r>
              <a:rPr lang="ko-KR" alt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균열던전의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수호자레벨에 따른 </a:t>
            </a:r>
            <a:r>
              <a:rPr lang="ko-KR" altLang="en-US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몬스터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추가 공격배율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방어배율 구하는 공식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  <a:endPara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AddAtkDefRatio</a:t>
            </a:r>
            <a:endParaRPr lang="en-US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[</a:t>
            </a:r>
            <a:r>
              <a:rPr lang="en-US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UserGDLv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[</a:t>
            </a:r>
            <a:r>
              <a:rPr lang="en-US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GDLvPerDungeonStep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*{ROUNDUP(</a:t>
            </a:r>
            <a:r>
              <a:rPr lang="en-US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UserGDLv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MaxGDLv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*</a:t>
            </a: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MaxDungeonStepCount,0</a:t>
            </a:r>
            <a:r>
              <a:rPr lang="en-US" altLang="ko-KR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)-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1}]] / </a:t>
            </a:r>
            <a:r>
              <a:rPr lang="en-US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GDLvPerDungeonStep</a:t>
            </a:r>
            <a:r>
              <a:rPr lang="en-US" altLang="ko-KR" sz="1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/ </a:t>
            </a:r>
            <a:r>
              <a:rPr lang="en-US" altLang="ko-KR" sz="1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VariableValue</a:t>
            </a:r>
            <a:endParaRPr lang="en-US" altLang="ko-KR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sz="1600" dirty="0"/>
          </a:p>
          <a:p>
            <a:r>
              <a:rPr lang="en-US" altLang="ko-KR" sz="1200" b="1" dirty="0" err="1" smtClean="0"/>
              <a:t>UserGDLv</a:t>
            </a:r>
            <a:r>
              <a:rPr lang="en-US" altLang="ko-KR" sz="1200" b="1" dirty="0" smtClean="0"/>
              <a:t> : </a:t>
            </a:r>
            <a:r>
              <a:rPr lang="ko-KR" altLang="en-US" sz="1200" b="1" dirty="0" smtClean="0"/>
              <a:t>유저 수호자레벨</a:t>
            </a:r>
            <a:endParaRPr lang="en-US" altLang="ko-KR" sz="1200" b="1" dirty="0" smtClean="0"/>
          </a:p>
          <a:p>
            <a:r>
              <a:rPr lang="en-US" altLang="ko-KR" sz="1200" b="1" dirty="0" err="1" smtClean="0"/>
              <a:t>MaxGDLv</a:t>
            </a:r>
            <a:r>
              <a:rPr lang="en-US" altLang="ko-KR" sz="1200" b="1" dirty="0" smtClean="0"/>
              <a:t> : </a:t>
            </a:r>
            <a:r>
              <a:rPr lang="ko-KR" altLang="en-US" sz="1200" b="1" dirty="0" smtClean="0"/>
              <a:t>최대 수호자레벨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총 </a:t>
            </a:r>
            <a:r>
              <a:rPr lang="en-US" altLang="ko-KR" sz="1200" b="1" dirty="0" smtClean="0"/>
              <a:t>2,000</a:t>
            </a:r>
            <a:r>
              <a:rPr lang="ko-KR" altLang="en-US" sz="1200" b="1" dirty="0" smtClean="0"/>
              <a:t>단계</a:t>
            </a:r>
            <a:r>
              <a:rPr lang="en-US" altLang="ko-KR" sz="1200" b="1" dirty="0" smtClean="0"/>
              <a:t>)</a:t>
            </a:r>
          </a:p>
          <a:p>
            <a:r>
              <a:rPr lang="en-US" altLang="ko-KR" sz="1200" b="1" dirty="0" err="1" smtClean="0"/>
              <a:t>MaxDungeonStepCount</a:t>
            </a:r>
            <a:r>
              <a:rPr lang="en-US" altLang="ko-KR" sz="1200" b="1" dirty="0" smtClean="0"/>
              <a:t> : </a:t>
            </a:r>
            <a:r>
              <a:rPr lang="ko-KR" altLang="en-US" sz="1200" b="1" dirty="0" err="1" smtClean="0"/>
              <a:t>균열던전</a:t>
            </a:r>
            <a:r>
              <a:rPr lang="ko-KR" altLang="en-US" sz="1200" b="1" dirty="0" smtClean="0"/>
              <a:t> </a:t>
            </a:r>
            <a:r>
              <a:rPr lang="ko-KR" altLang="en-US" sz="1200" b="1" dirty="0"/>
              <a:t>단계 총 </a:t>
            </a:r>
            <a:r>
              <a:rPr lang="ko-KR" altLang="en-US" sz="1200" b="1" dirty="0" smtClean="0"/>
              <a:t>수</a:t>
            </a:r>
            <a:r>
              <a:rPr lang="en-US" altLang="ko-KR" sz="1200" b="1" dirty="0" smtClean="0"/>
              <a:t>(</a:t>
            </a:r>
            <a:r>
              <a:rPr lang="ko-KR" altLang="en-US" sz="1200" b="1" dirty="0" smtClean="0"/>
              <a:t>총 </a:t>
            </a:r>
            <a:r>
              <a:rPr lang="en-US" altLang="ko-KR" sz="1200" b="1" dirty="0" smtClean="0"/>
              <a:t>40</a:t>
            </a:r>
            <a:r>
              <a:rPr lang="ko-KR" altLang="en-US" sz="1200" b="1" dirty="0" smtClean="0"/>
              <a:t>단계</a:t>
            </a:r>
            <a:r>
              <a:rPr lang="en-US" altLang="ko-KR" sz="1200" b="1" dirty="0" smtClean="0"/>
              <a:t>)</a:t>
            </a:r>
          </a:p>
          <a:p>
            <a:r>
              <a:rPr lang="en-US" altLang="ko-KR" sz="1200" b="1" dirty="0" err="1" smtClean="0"/>
              <a:t>GDLvPerDungeonStep</a:t>
            </a:r>
            <a:r>
              <a:rPr lang="en-US" altLang="ko-KR" sz="1200" b="1" dirty="0" smtClean="0"/>
              <a:t> : </a:t>
            </a:r>
            <a:r>
              <a:rPr lang="ko-KR" altLang="en-US" sz="1200" b="1" dirty="0" err="1" smtClean="0"/>
              <a:t>균열던전</a:t>
            </a:r>
            <a:r>
              <a:rPr lang="ko-KR" altLang="en-US" sz="1200" b="1" dirty="0" smtClean="0"/>
              <a:t> 단계당 수호자레벨 구간</a:t>
            </a:r>
            <a:r>
              <a:rPr lang="en-US" altLang="ko-KR" sz="1200" b="1" dirty="0" smtClean="0"/>
              <a:t>(50 </a:t>
            </a:r>
            <a:r>
              <a:rPr lang="ko-KR" altLang="en-US" sz="1200" b="1" dirty="0" smtClean="0"/>
              <a:t>단계</a:t>
            </a:r>
            <a:r>
              <a:rPr lang="en-US" altLang="ko-KR" sz="1200" b="1" dirty="0" smtClean="0"/>
              <a:t>)</a:t>
            </a:r>
          </a:p>
          <a:p>
            <a:r>
              <a:rPr lang="en-US" altLang="ko-KR" sz="1200" b="1" dirty="0" err="1" smtClean="0"/>
              <a:t>VariableValue</a:t>
            </a:r>
            <a:r>
              <a:rPr lang="en-US" altLang="ko-KR" sz="1200" b="1" dirty="0" smtClean="0"/>
              <a:t> : </a:t>
            </a:r>
            <a:r>
              <a:rPr lang="ko-KR" altLang="en-US" sz="1200" b="1" dirty="0" err="1" smtClean="0"/>
              <a:t>변수값</a:t>
            </a:r>
            <a:endParaRPr lang="en-US" altLang="ko-KR" sz="1200" b="1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342459" y="3518662"/>
            <a:ext cx="5724966" cy="7377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b="1" dirty="0" smtClean="0"/>
              <a:t>DB &gt; </a:t>
            </a:r>
            <a:r>
              <a:rPr lang="en-US" altLang="ko-KR" sz="1600" b="1" dirty="0" err="1" smtClean="0"/>
              <a:t>RiftStage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&gt; </a:t>
            </a:r>
            <a:r>
              <a:rPr lang="en-US" altLang="ko-KR" sz="1600" b="1" dirty="0" err="1" smtClean="0"/>
              <a:t>AtkRatio</a:t>
            </a:r>
            <a:r>
              <a:rPr lang="en-US" altLang="ko-KR" sz="1600" b="1" dirty="0" smtClean="0"/>
              <a:t> + </a:t>
            </a:r>
            <a:r>
              <a:rPr lang="en-US" altLang="ko-KR" sz="1600" b="1" dirty="0" err="1" smtClean="0"/>
              <a:t>AddAtkDefRatio</a:t>
            </a:r>
            <a:endParaRPr lang="en-US" altLang="ko-KR" sz="16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ko-KR" sz="1600" b="1" dirty="0"/>
              <a:t>DB &gt; </a:t>
            </a:r>
            <a:r>
              <a:rPr lang="en-US" altLang="ko-KR" sz="1600" b="1" dirty="0" err="1" smtClean="0"/>
              <a:t>RiftStage</a:t>
            </a:r>
            <a:r>
              <a:rPr lang="en-US" altLang="ko-KR" sz="1600" b="1" dirty="0" smtClean="0"/>
              <a:t> </a:t>
            </a:r>
            <a:r>
              <a:rPr lang="en-US" altLang="ko-KR" sz="1600" b="1" dirty="0"/>
              <a:t>&gt; </a:t>
            </a:r>
            <a:r>
              <a:rPr lang="en-US" altLang="ko-KR" sz="1600" b="1" dirty="0" err="1"/>
              <a:t>DefRatio</a:t>
            </a:r>
            <a:r>
              <a:rPr lang="en-US" altLang="ko-KR" sz="1600" b="1" dirty="0"/>
              <a:t> + </a:t>
            </a:r>
            <a:r>
              <a:rPr lang="en-US" altLang="ko-KR" sz="1600" b="1" dirty="0" err="1"/>
              <a:t>AddAtkDefRatio</a:t>
            </a:r>
            <a:endParaRPr lang="en-US" altLang="ko-KR" sz="1600" b="1" dirty="0"/>
          </a:p>
        </p:txBody>
      </p:sp>
    </p:spTree>
    <p:extLst>
      <p:ext uri="{BB962C8B-B14F-4D97-AF65-F5344CB8AC3E}">
        <p14:creationId xmlns:p14="http://schemas.microsoft.com/office/powerpoint/2010/main" val="693972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오각형 3"/>
          <p:cNvSpPr/>
          <p:nvPr/>
        </p:nvSpPr>
        <p:spPr>
          <a:xfrm>
            <a:off x="0" y="295275"/>
            <a:ext cx="6067425" cy="4572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	</a:t>
            </a:r>
            <a:r>
              <a:rPr lang="en-US" altLang="ko-KR" dirty="0"/>
              <a:t>DB &gt; </a:t>
            </a:r>
            <a:r>
              <a:rPr lang="en-US" altLang="ko-KR" dirty="0" err="1"/>
              <a:t>RiftStage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" y="765097"/>
            <a:ext cx="12192000" cy="231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err="1" smtClean="0"/>
              <a:t>StageExp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캐릭터 경험치 보상 지급 </a:t>
            </a:r>
            <a:r>
              <a:rPr lang="ko-KR" altLang="en-US" sz="1400" dirty="0" err="1" smtClean="0"/>
              <a:t>안함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err="1" smtClean="0"/>
              <a:t>GuardianExp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수호자레벨 경험치 지급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err="1" smtClean="0"/>
              <a:t>NextStageCode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단계별 </a:t>
            </a:r>
            <a:r>
              <a:rPr lang="en-US" altLang="ko-KR" sz="1400" dirty="0" smtClean="0"/>
              <a:t>5</a:t>
            </a:r>
            <a:r>
              <a:rPr lang="ko-KR" altLang="en-US" sz="1400" dirty="0" smtClean="0"/>
              <a:t>번째 웨이브에 </a:t>
            </a:r>
            <a:r>
              <a:rPr lang="en-US" altLang="ko-KR" sz="1400" dirty="0" smtClean="0"/>
              <a:t>-1</a:t>
            </a:r>
            <a:r>
              <a:rPr lang="ko-KR" altLang="en-US" sz="1400" dirty="0" smtClean="0"/>
              <a:t>을 설정하여 게임 종료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RewardGeneralCode1 : </a:t>
            </a:r>
            <a:r>
              <a:rPr lang="ko-KR" altLang="en-US" sz="1400" dirty="0" smtClean="0"/>
              <a:t>기존 보상 외 </a:t>
            </a:r>
            <a:r>
              <a:rPr lang="ko-KR" altLang="en-US" sz="1400" dirty="0" err="1" smtClean="0"/>
              <a:t>균열석</a:t>
            </a:r>
            <a:r>
              <a:rPr lang="ko-KR" altLang="en-US" sz="1400" dirty="0" smtClean="0"/>
              <a:t> 지급용 항목 추가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RewardCountMin1 : </a:t>
            </a:r>
            <a:r>
              <a:rPr lang="ko-KR" altLang="en-US" sz="1400" dirty="0"/>
              <a:t>기존 보상 외 </a:t>
            </a:r>
            <a:r>
              <a:rPr lang="ko-KR" altLang="en-US" sz="1400" dirty="0" err="1"/>
              <a:t>균열석</a:t>
            </a:r>
            <a:r>
              <a:rPr lang="ko-KR" altLang="en-US" sz="1400" dirty="0"/>
              <a:t> 지급용 항목 추가</a:t>
            </a:r>
            <a:endParaRPr lang="en-US" altLang="ko-KR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RewardCountMax1 : </a:t>
            </a:r>
            <a:r>
              <a:rPr lang="ko-KR" altLang="en-US" sz="1400" dirty="0"/>
              <a:t>기존 보상 외 </a:t>
            </a:r>
            <a:r>
              <a:rPr lang="ko-KR" altLang="en-US" sz="1400" dirty="0" err="1"/>
              <a:t>균열석</a:t>
            </a:r>
            <a:r>
              <a:rPr lang="ko-KR" altLang="en-US" sz="1400" dirty="0"/>
              <a:t> 지급용 항목 </a:t>
            </a:r>
            <a:r>
              <a:rPr lang="ko-KR" altLang="en-US" sz="1400" dirty="0" smtClean="0"/>
              <a:t>추가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EntryCostType0 : </a:t>
            </a:r>
            <a:r>
              <a:rPr lang="ko-KR" altLang="en-US" sz="1400" dirty="0" err="1" smtClean="0"/>
              <a:t>행동력</a:t>
            </a:r>
            <a:r>
              <a:rPr lang="ko-KR" altLang="en-US" sz="1400" dirty="0" smtClean="0"/>
              <a:t> 외 별도 재화 설정</a:t>
            </a:r>
            <a:endParaRPr lang="en-US" altLang="ko-KR" sz="1400" dirty="0" smtClean="0"/>
          </a:p>
        </p:txBody>
      </p:sp>
      <p:sp>
        <p:nvSpPr>
          <p:cNvPr id="8" name="오각형 7"/>
          <p:cNvSpPr/>
          <p:nvPr/>
        </p:nvSpPr>
        <p:spPr>
          <a:xfrm>
            <a:off x="1" y="3418477"/>
            <a:ext cx="6067425" cy="4572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	</a:t>
            </a:r>
            <a:r>
              <a:rPr lang="en-US" altLang="ko-KR" dirty="0"/>
              <a:t>DB &gt; </a:t>
            </a:r>
            <a:r>
              <a:rPr lang="en-US" altLang="ko-KR" dirty="0" err="1"/>
              <a:t>RiftStageReward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3888299"/>
            <a:ext cx="12192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err="1" smtClean="0"/>
              <a:t>RewardGeneralCode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목걸이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아이템 지급</a:t>
            </a:r>
            <a:endParaRPr lang="en-US" altLang="ko-KR" sz="1400" dirty="0" smtClean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/>
              <a:t>RewardGeneralCode1 : </a:t>
            </a:r>
            <a:r>
              <a:rPr lang="ko-KR" altLang="en-US" sz="1400" dirty="0" err="1" smtClean="0"/>
              <a:t>균열석</a:t>
            </a:r>
            <a:r>
              <a:rPr lang="ko-KR" altLang="en-US" sz="1400" dirty="0" smtClean="0"/>
              <a:t> 아이템 지급</a:t>
            </a:r>
            <a:endParaRPr lang="en-US" altLang="ko-KR" sz="1400" dirty="0" smtClean="0"/>
          </a:p>
        </p:txBody>
      </p:sp>
      <p:sp>
        <p:nvSpPr>
          <p:cNvPr id="10" name="직사각형 9"/>
          <p:cNvSpPr/>
          <p:nvPr/>
        </p:nvSpPr>
        <p:spPr>
          <a:xfrm>
            <a:off x="6732573" y="2513819"/>
            <a:ext cx="5211271" cy="11980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&lt;&lt; DB </a:t>
            </a:r>
            <a:r>
              <a:rPr lang="ko-KR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변경 </a:t>
            </a:r>
            <a:r>
              <a:rPr lang="en-US" altLang="ko-K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&gt;&gt;</a:t>
            </a:r>
          </a:p>
          <a:p>
            <a:endParaRPr lang="en-US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ko-K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TranscendentStage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 </a:t>
            </a:r>
            <a:r>
              <a:rPr lang="en-US" altLang="ko-K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RiftStage</a:t>
            </a:r>
            <a:r>
              <a:rPr lang="en-US" altLang="ko-K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en-US" altLang="ko-K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TranscendentStageReward</a:t>
            </a:r>
            <a:r>
              <a:rPr lang="en-US" altLang="ko-K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-&gt; </a:t>
            </a:r>
            <a:r>
              <a:rPr lang="en-US" altLang="ko-KR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RiftStageReward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오각형 10"/>
          <p:cNvSpPr/>
          <p:nvPr/>
        </p:nvSpPr>
        <p:spPr>
          <a:xfrm>
            <a:off x="1" y="4990826"/>
            <a:ext cx="6067425" cy="457200"/>
          </a:xfrm>
          <a:prstGeom prst="homePlat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dirty="0" smtClean="0"/>
              <a:t>	</a:t>
            </a:r>
            <a:r>
              <a:rPr lang="en-US" altLang="ko-KR" dirty="0" err="1" smtClean="0"/>
              <a:t>RiftKeyStone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균열석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460648"/>
            <a:ext cx="1219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err="1" smtClean="0"/>
              <a:t>GeneralTypeCode</a:t>
            </a:r>
            <a:r>
              <a:rPr lang="en-US" altLang="ko-KR" sz="1400" dirty="0" smtClean="0"/>
              <a:t> : </a:t>
            </a:r>
            <a:r>
              <a:rPr lang="ko-KR" altLang="en-US" sz="1400" dirty="0" smtClean="0"/>
              <a:t>미정</a:t>
            </a:r>
            <a:endParaRPr lang="en-US" altLang="ko-KR" sz="1400" dirty="0"/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err="1" smtClean="0"/>
              <a:t>RequiredClass</a:t>
            </a:r>
            <a:r>
              <a:rPr lang="en-US" altLang="ko-KR" sz="1400" dirty="0" smtClean="0"/>
              <a:t> &gt; All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err="1" smtClean="0"/>
              <a:t>EquipType</a:t>
            </a:r>
            <a:r>
              <a:rPr lang="en-US" altLang="ko-KR" sz="1400" dirty="0" smtClean="0"/>
              <a:t> &gt; </a:t>
            </a:r>
            <a:r>
              <a:rPr lang="en-US" altLang="ko-KR" sz="1400" dirty="0" err="1"/>
              <a:t>RiftKeyStone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신규 추가 </a:t>
            </a:r>
            <a:r>
              <a:rPr lang="en-US" altLang="ko-KR" sz="1400" dirty="0" smtClean="0"/>
              <a:t>/ </a:t>
            </a:r>
            <a:r>
              <a:rPr lang="ko-KR" altLang="en-US" sz="1400" dirty="0" smtClean="0"/>
              <a:t>변경 가능</a:t>
            </a:r>
            <a:r>
              <a:rPr lang="en-US" altLang="ko-KR" sz="1400" dirty="0" smtClean="0"/>
              <a:t>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400" dirty="0" smtClean="0"/>
              <a:t>Inventory Category &gt; ETC</a:t>
            </a:r>
          </a:p>
        </p:txBody>
      </p:sp>
    </p:spTree>
    <p:extLst>
      <p:ext uri="{BB962C8B-B14F-4D97-AF65-F5344CB8AC3E}">
        <p14:creationId xmlns:p14="http://schemas.microsoft.com/office/powerpoint/2010/main" val="12730542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717</Words>
  <Application>Microsoft Office PowerPoint</Application>
  <PresentationFormat>와이드스크린</PresentationFormat>
  <Paragraphs>103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Joongwon</dc:creator>
  <cp:lastModifiedBy>Joongwon</cp:lastModifiedBy>
  <cp:revision>44</cp:revision>
  <dcterms:created xsi:type="dcterms:W3CDTF">2016-02-15T06:28:34Z</dcterms:created>
  <dcterms:modified xsi:type="dcterms:W3CDTF">2016-02-17T07:53:41Z</dcterms:modified>
</cp:coreProperties>
</file>