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258" r:id="rId3"/>
    <p:sldId id="320" r:id="rId4"/>
    <p:sldId id="319" r:id="rId5"/>
    <p:sldId id="314" r:id="rId6"/>
    <p:sldId id="315" r:id="rId7"/>
    <p:sldId id="321" r:id="rId8"/>
    <p:sldId id="316" r:id="rId9"/>
    <p:sldId id="317" r:id="rId10"/>
    <p:sldId id="318" r:id="rId11"/>
    <p:sldId id="269" r:id="rId12"/>
    <p:sldId id="268" r:id="rId13"/>
    <p:sldId id="307" r:id="rId14"/>
    <p:sldId id="260" r:id="rId15"/>
    <p:sldId id="313" r:id="rId16"/>
    <p:sldId id="264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308" r:id="rId26"/>
    <p:sldId id="278" r:id="rId27"/>
    <p:sldId id="279" r:id="rId28"/>
    <p:sldId id="261" r:id="rId29"/>
    <p:sldId id="265" r:id="rId30"/>
    <p:sldId id="280" r:id="rId31"/>
    <p:sldId id="281" r:id="rId32"/>
    <p:sldId id="284" r:id="rId33"/>
    <p:sldId id="283" r:id="rId34"/>
    <p:sldId id="288" r:id="rId35"/>
    <p:sldId id="310" r:id="rId36"/>
    <p:sldId id="309" r:id="rId37"/>
    <p:sldId id="289" r:id="rId38"/>
    <p:sldId id="290" r:id="rId39"/>
    <p:sldId id="292" r:id="rId40"/>
    <p:sldId id="291" r:id="rId41"/>
    <p:sldId id="285" r:id="rId42"/>
    <p:sldId id="286" r:id="rId43"/>
    <p:sldId id="287" r:id="rId44"/>
    <p:sldId id="293" r:id="rId45"/>
    <p:sldId id="295" r:id="rId46"/>
    <p:sldId id="296" r:id="rId47"/>
    <p:sldId id="312" r:id="rId48"/>
    <p:sldId id="298" r:id="rId49"/>
    <p:sldId id="299" r:id="rId50"/>
    <p:sldId id="300" r:id="rId51"/>
    <p:sldId id="301" r:id="rId52"/>
    <p:sldId id="302" r:id="rId53"/>
    <p:sldId id="262" r:id="rId54"/>
    <p:sldId id="306" r:id="rId55"/>
    <p:sldId id="263" r:id="rId56"/>
    <p:sldId id="303" r:id="rId57"/>
    <p:sldId id="304" r:id="rId58"/>
    <p:sldId id="305" r:id="rId5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BF6"/>
    <a:srgbClr val="0D1019"/>
    <a:srgbClr val="D3625F"/>
    <a:srgbClr val="0E121B"/>
    <a:srgbClr val="F8E4E4"/>
    <a:srgbClr val="E39B99"/>
    <a:srgbClr val="EDBEBD"/>
    <a:srgbClr val="F0C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59" autoAdjust="0"/>
    <p:restoredTop sz="95303" autoAdjust="0"/>
  </p:normalViewPr>
  <p:slideViewPr>
    <p:cSldViewPr showGuides="1">
      <p:cViewPr varScale="1">
        <p:scale>
          <a:sx n="121" d="100"/>
          <a:sy n="121" d="100"/>
        </p:scale>
        <p:origin x="125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376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24630199819067722"/>
                  <c:y val="-0.238729350584977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코어</c:v>
                </c:pt>
                <c:pt idx="1">
                  <c:v>루키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1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19923381529036466"/>
                  <c:y val="-0.286529060873578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84299363562779"/>
                  <c:y val="-0.204262560570193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75681273509292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ko-KR" altLang="en-US" smtClean="0"/>
                      <a:t>기타</a:t>
                    </a:r>
                    <a:endParaRPr lang="ko-KR" altLang="en-US" dirty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10대</c:v>
                </c:pt>
                <c:pt idx="1">
                  <c:v>20대</c:v>
                </c:pt>
                <c:pt idx="2">
                  <c:v>30대</c:v>
                </c:pt>
                <c:pt idx="3">
                  <c:v>40~100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21668227339819385"/>
                  <c:y val="-0.135668686385273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109543384068438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남성</c:v>
                </c:pt>
                <c:pt idx="1">
                  <c:v>여성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1635-4463-4DE6-AB8B-90877143A513}" type="datetimeFigureOut">
              <a:rPr lang="ko-KR" altLang="en-US" smtClean="0"/>
              <a:t>2015-05-26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348B-33BF-4D87-8355-EEEF55F9F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3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캐릭터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3917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스테이지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4879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몬스터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205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</a:t>
            </a:r>
            <a:fld id="{D4F4A17F-0065-4A40-9DFE-ABF1E16F7F3C}" type="slidenum">
              <a:rPr lang="ko-KR" altLang="en-US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pPr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6212113"/>
            <a:ext cx="1199636" cy="6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9D0C83-506D-4323-B2DC-C53451D79727}" type="datetimeFigureOut">
              <a:rPr lang="ko-KR" altLang="en-US" smtClean="0"/>
              <a:t>2015-05-26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6021D4-22F5-4900-A386-B48D00DE0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CB8BA9DA-1761-43F1-881B-CEEB037F0572}" type="datetimeFigureOut">
              <a:rPr lang="ko-KR" altLang="en-US" smtClean="0"/>
              <a:t>2015-05-26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CDCF9B21-7740-4FBC-965D-56DF25D7CB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06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15077" y="34504"/>
            <a:ext cx="197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pc="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Evil of Darkness</a:t>
            </a:r>
          </a:p>
        </p:txBody>
      </p:sp>
    </p:spTree>
    <p:extLst>
      <p:ext uri="{BB962C8B-B14F-4D97-AF65-F5344CB8AC3E}">
        <p14:creationId xmlns:p14="http://schemas.microsoft.com/office/powerpoint/2010/main" val="41808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nowfamily.co.kr/" TargetMode="External"/><Relationship Id="rId4" Type="http://schemas.openxmlformats.org/officeDocument/2006/relationships/hyperlink" Target="mailto:numjou@nate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51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4" y="1556792"/>
            <a:ext cx="7342920" cy="28224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74" y="620688"/>
            <a:ext cx="9514456" cy="528997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2" name="직사각형 11"/>
          <p:cNvSpPr/>
          <p:nvPr/>
        </p:nvSpPr>
        <p:spPr>
          <a:xfrm>
            <a:off x="5250861" y="5206782"/>
            <a:ext cx="3825556" cy="160659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 smtClean="0"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Snow Family Co., LTD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                           Leading Games Business Company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서울시 금천구 가산동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60-21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IT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미래타워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503 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호</a:t>
            </a: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Tel : 010-4631-7403</a:t>
            </a: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E-mail: </a:t>
            </a:r>
            <a:r>
              <a:rPr lang="en-US" altLang="ko-KR" sz="1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4"/>
              </a:rPr>
              <a:t>snowman@snowfamily.co.kr</a:t>
            </a:r>
            <a:endParaRPr kumimoji="1" lang="en-US" altLang="ko-KR" sz="1000" kern="0" dirty="0" smtClean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altLang="ko-KR" sz="1000" kern="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5"/>
              </a:rPr>
              <a:t>http://</a:t>
            </a:r>
            <a:r>
              <a:rPr lang="en-US" altLang="ko-KR" sz="1000" kern="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5"/>
              </a:rPr>
              <a:t>www.snowfamily.co.kr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97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개발 요소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출시 대상 플랫폼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    Android,    iOS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개발 환경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PC, Mac, Unity3D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엔진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예상 개발 비용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: 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315952"/>
            <a:ext cx="170412" cy="1946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17993"/>
            <a:ext cx="183695" cy="19258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62115"/>
            <a:ext cx="1478777" cy="148207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09" y="4221088"/>
            <a:ext cx="1204297" cy="1362480"/>
          </a:xfrm>
          <a:prstGeom prst="rect">
            <a:avLst/>
          </a:prstGeom>
          <a:effectLst>
            <a:reflection blurRad="6350" stA="24000" endPos="30000" dir="5400000" sy="-100000" algn="bl" rotWithShape="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176034"/>
            <a:ext cx="1368152" cy="1368152"/>
          </a:xfrm>
          <a:prstGeom prst="rect">
            <a:avLst/>
          </a:prstGeom>
          <a:effectLst>
            <a:reflection blurRad="6350" stA="26000" endPos="21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48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7744" y="2924944"/>
            <a:ext cx="4836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 </a:t>
            </a:r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컨텐츠</a:t>
            </a:r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요약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09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게임 플레이</a:t>
            </a:r>
            <a:endParaRPr lang="en-US" altLang="ko-KR" sz="2400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938952"/>
              </p:ext>
            </p:extLst>
          </p:nvPr>
        </p:nvGraphicFramePr>
        <p:xfrm>
          <a:off x="467544" y="1044568"/>
          <a:ext cx="8208910" cy="51125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41782"/>
                <a:gridCol w="1641782"/>
                <a:gridCol w="1641782"/>
                <a:gridCol w="1641782"/>
                <a:gridCol w="1641782"/>
              </a:tblGrid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종류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개인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단체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SNG </a:t>
                      </a:r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요소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무작위 요소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스토리 모드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일반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스토리 모드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정예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일일 </a:t>
                      </a:r>
                      <a:r>
                        <a:rPr lang="ko-KR" altLang="en-US" sz="1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던전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요일 </a:t>
                      </a:r>
                      <a:r>
                        <a:rPr lang="ko-KR" altLang="en-US" sz="1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던전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무작위 </a:t>
                      </a:r>
                      <a:r>
                        <a:rPr lang="ko-KR" altLang="en-US" sz="1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던전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초월 모드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숨겨진 </a:t>
                      </a:r>
                      <a:r>
                        <a:rPr lang="ko-KR" altLang="en-US" sz="1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던전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결투장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길드 </a:t>
                      </a:r>
                      <a:r>
                        <a:rPr lang="ko-KR" altLang="en-US" sz="1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던전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길드 전쟁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월드 보스 협공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수련장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용병 활동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가제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26" name="Picture 2" descr="http://www.society3.com/assets/images/checkmark.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6516954"/>
            <a:ext cx="367051" cy="3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37268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12" y="179268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41" y="2148100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38412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12" y="2893828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41" y="324924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41" y="3637841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196" y="3994972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4522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80526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510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2514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08518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893827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637840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0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수익 모델</a:t>
            </a:r>
            <a:endParaRPr lang="en-US" altLang="ko-KR" sz="24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046432"/>
              </p:ext>
            </p:extLst>
          </p:nvPr>
        </p:nvGraphicFramePr>
        <p:xfrm>
          <a:off x="467544" y="980728"/>
          <a:ext cx="8064896" cy="5382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41666"/>
                <a:gridCol w="1086726"/>
                <a:gridCol w="1224136"/>
                <a:gridCol w="1224136"/>
                <a:gridCol w="1080120"/>
                <a:gridCol w="1008112"/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종류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게임 플레이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인벤토리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스킬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상점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뽑기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스테이지 시작 </a:t>
                      </a:r>
                      <a:r>
                        <a:rPr lang="ko-KR" altLang="en-US" sz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버프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스테이지 도중 캐릭터 즉시 부활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스테이지 보상 한 번 더 뽑기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오브</a:t>
                      </a: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(Orb)</a:t>
                      </a:r>
                      <a:r>
                        <a:rPr lang="en-US" altLang="ko-KR" sz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결제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골드</a:t>
                      </a: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(Gold)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구입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스테미너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구입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아이템 마법 부여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아이템 강화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아이템 강화레벨 초월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아이템 제작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보석 세공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장착한</a:t>
                      </a:r>
                      <a:r>
                        <a:rPr lang="en-US" altLang="ko-KR" sz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보석 해제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스킬 강화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장착한 스킬 </a:t>
                      </a:r>
                      <a:r>
                        <a:rPr lang="ko-KR" altLang="en-US" sz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룬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해제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초월 모드 </a:t>
                      </a: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/ 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결투장 </a:t>
                      </a: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/ 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길드 상점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아이템 형상 변환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스킬 형상 변환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장비 아이템 뽑기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스킬 </a:t>
                      </a:r>
                      <a:r>
                        <a:rPr lang="ko-KR" altLang="en-US" sz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룬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뽑기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8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무작위 뽑기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0456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69001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31764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60848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1938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577922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624634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69" y="3287401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10" y="587386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6142667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69" y="302296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2352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9882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86" y="380325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69" y="4045929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52072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23936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14679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82" y="5363910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973" y="4862044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7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5816" y="2924944"/>
            <a:ext cx="3433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 플레이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477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04227"/>
            <a:ext cx="4397174" cy="2485621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31881"/>
            <a:ext cx="4397175" cy="2476050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251520" y="260648"/>
            <a:ext cx="1755609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INTERFACE</a:t>
            </a:r>
            <a:endParaRPr lang="en-US" altLang="ko-KR" sz="1800" b="0" dirty="0">
              <a:solidFill>
                <a:srgbClr val="FFC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927096"/>
            <a:ext cx="4397174" cy="2485621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611560" y="2132856"/>
            <a:ext cx="841595" cy="7925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8451862" y="2820010"/>
            <a:ext cx="559566" cy="50112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67544" y="3427329"/>
            <a:ext cx="238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가상패드 </a:t>
            </a:r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캐릭터 이동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0312" y="342732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일반공격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10" name="꺾인 연결선 9"/>
          <p:cNvCxnSpPr>
            <a:stCxn id="6" idx="1"/>
            <a:endCxn id="3" idx="1"/>
          </p:cNvCxnSpPr>
          <p:nvPr/>
        </p:nvCxnSpPr>
        <p:spPr>
          <a:xfrm rot="10800000" flipV="1">
            <a:off x="467544" y="2529153"/>
            <a:ext cx="144016" cy="1082841"/>
          </a:xfrm>
          <a:prstGeom prst="bentConnector3">
            <a:avLst>
              <a:gd name="adj1" fmla="val 25873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꺾인 연결선 13"/>
          <p:cNvCxnSpPr>
            <a:stCxn id="7" idx="2"/>
            <a:endCxn id="9" idx="3"/>
          </p:cNvCxnSpPr>
          <p:nvPr/>
        </p:nvCxnSpPr>
        <p:spPr>
          <a:xfrm rot="5400000">
            <a:off x="8381191" y="3261539"/>
            <a:ext cx="290859" cy="41005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998765" y="404664"/>
            <a:ext cx="7108980" cy="38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조작 방법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09014"/>
            <a:ext cx="4397175" cy="2476049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2" name="모서리가 둥근 직사각형 31"/>
          <p:cNvSpPr/>
          <p:nvPr/>
        </p:nvSpPr>
        <p:spPr>
          <a:xfrm>
            <a:off x="3563888" y="5373216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2306091" y="64886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34" name="꺾인 연결선 33"/>
          <p:cNvCxnSpPr>
            <a:stCxn id="46" idx="1"/>
            <a:endCxn id="33" idx="1"/>
          </p:cNvCxnSpPr>
          <p:nvPr/>
        </p:nvCxnSpPr>
        <p:spPr>
          <a:xfrm rot="10800000" flipV="1">
            <a:off x="2306091" y="5805262"/>
            <a:ext cx="774950" cy="868071"/>
          </a:xfrm>
          <a:prstGeom prst="bentConnector3">
            <a:avLst>
              <a:gd name="adj1" fmla="val 129499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모서리가 둥근 직사각형 44"/>
          <p:cNvSpPr/>
          <p:nvPr/>
        </p:nvSpPr>
        <p:spPr>
          <a:xfrm>
            <a:off x="4046735" y="5232029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/>
          <p:cNvSpPr/>
          <p:nvPr/>
        </p:nvSpPr>
        <p:spPr>
          <a:xfrm>
            <a:off x="3081041" y="5589239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4" name="직선 화살표 연결선 53"/>
          <p:cNvCxnSpPr/>
          <p:nvPr/>
        </p:nvCxnSpPr>
        <p:spPr>
          <a:xfrm flipV="1">
            <a:off x="2483768" y="2276872"/>
            <a:ext cx="1368152" cy="7200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모서리가 둥근 직사각형 22"/>
          <p:cNvSpPr/>
          <p:nvPr/>
        </p:nvSpPr>
        <p:spPr>
          <a:xfrm>
            <a:off x="8013476" y="5825068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842595" y="6453336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대쉬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25" name="꺾인 연결선 24"/>
          <p:cNvCxnSpPr>
            <a:stCxn id="23" idx="2"/>
            <a:endCxn id="24" idx="3"/>
          </p:cNvCxnSpPr>
          <p:nvPr/>
        </p:nvCxnSpPr>
        <p:spPr>
          <a:xfrm rot="5400000">
            <a:off x="7627092" y="6035593"/>
            <a:ext cx="380887" cy="82393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3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스토리 모드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난이도와 정예 난이도가 존재한다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정예 난이도는 각 스테이지마다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횟수가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일반적으로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10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개 스테이지가 모여서 하나의 막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(Act)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을 이룬다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현재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6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막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 2" panose="05020102010507070707" pitchFamily="18" charset="2"/>
              </a:rPr>
              <a:t>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 2" panose="05020102010507070707" pitchFamily="18" charset="2"/>
              </a:rPr>
              <a:t>10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 2" panose="05020102010507070707" pitchFamily="18" charset="2"/>
              </a:rPr>
              <a:t>스테이지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 2" panose="05020102010507070707" pitchFamily="18" charset="2"/>
              </a:rPr>
              <a:t>= 60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 2" panose="05020102010507070707" pitchFamily="18" charset="2"/>
              </a:rPr>
              <a:t>개 스테이지로 구성할 예정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순차적으로 진행해야 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이전 스테이지를 완료해야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다음 스테이지를 진행할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35" y="2945970"/>
            <a:ext cx="6597322" cy="36935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0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일일 </a:t>
            </a:r>
            <a:r>
              <a:rPr lang="ko-KR" altLang="en-US" sz="2400" dirty="0" err="1" smtClean="0"/>
              <a:t>던전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 아이템 제작 재료와 보석을 획득할 수 있는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지역이 여러 개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5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입장 제한 횟수는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지역에 관계없이 공통으로 소모한다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입장하는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지역에 따라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획득할 수 있는 아이템 제작 재료와 보석의 종류가 다르다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2996952"/>
            <a:ext cx="7308304" cy="2614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9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요일 </a:t>
            </a:r>
            <a:r>
              <a:rPr lang="ko-KR" altLang="en-US" sz="2400" dirty="0" err="1" smtClean="0"/>
              <a:t>던전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특정한 요일에만 활성화되는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홀수 요일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상점에 팔면 골드를 많이 주는 아이템들을 획득할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짝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수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요일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회복제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아이템들을 획득할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일요일에는 홀수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/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짝수 요일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던전이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둘 다 열린다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던전마다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 입장 가능함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.)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6992"/>
            <a:ext cx="2777931" cy="29969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04" y="3356994"/>
            <a:ext cx="2866201" cy="2996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40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무작위 </a:t>
            </a:r>
            <a:r>
              <a:rPr lang="ko-KR" altLang="en-US" sz="2400" dirty="0" err="1" smtClean="0"/>
              <a:t>던전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스토리 모드의 스테이지에 사용한 지형과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몬스터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구성이 무작위로 섞여서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난이도와 보상 방식은 최고 레벨 캐릭터에게 맞춰져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전설 등급 아이템을 제작하기 위한 특수 재료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아이템 강화석과 아이템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초월석이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2852936"/>
            <a:ext cx="576063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856" y="2924944"/>
            <a:ext cx="2818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개발 목표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/>
          <a:stretch/>
        </p:blipFill>
        <p:spPr>
          <a:xfrm flipH="1">
            <a:off x="6444208" y="2060848"/>
            <a:ext cx="2664296" cy="38581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544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초월 모드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일종의 디펜스 모드 방식이다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몬스터들의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웨이브를 막아내는 식으로 진행하며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점점 강력한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몬스터들이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더 많은 단계를 진행할수록 획득하는 보상이 크다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횟수 제한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초월 모드 코인을 획득할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이를 초월 모드 상점에서 사용해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희귀한 아이템과 재화를 구매할 기회를 가질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548" y="3084061"/>
            <a:ext cx="6495009" cy="3624026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58324" r="69651" b="5929"/>
          <a:stretch/>
        </p:blipFill>
        <p:spPr>
          <a:xfrm>
            <a:off x="587372" y="5188657"/>
            <a:ext cx="2664296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81194">
            <a:off x="2585308" y="4415296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숨겨진 </a:t>
            </a:r>
            <a:r>
              <a:rPr lang="ko-KR" altLang="en-US" sz="2400" dirty="0" err="1" smtClean="0"/>
              <a:t>던전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많은 골드와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보상품을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획득할 수 있는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일종의 보물섬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스테이지를 완료하고 나오는 단계에서 무작위로 출현한다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4" name="Picture 2" descr="http://3.bp.blogspot.com/-zJNfgJIJO7c/VAg3PZWi6aI/AAAAAAAAAfE/B6ySwyztQq0/s1600/Screenshot0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r="7447"/>
          <a:stretch/>
        </p:blipFill>
        <p:spPr bwMode="auto">
          <a:xfrm>
            <a:off x="1547664" y="2258455"/>
            <a:ext cx="6495009" cy="3821978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3198" y="6525344"/>
            <a:ext cx="1914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Ex) ‘</a:t>
            </a:r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디아블로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 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보물창고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628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결투장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다른 플레이어의 캐릭터들과 결투할 수 있는 스테이지이다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(P vs P)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 결과는 점수로 매겨서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플레이어 캐릭터들의 순위를 산정한다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5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결투장 코인을 획득할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이를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결투장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상점에서 사용해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희귀한 아이템과 재화를 구매할 기회를 가질 수 있다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8" y="3356992"/>
            <a:ext cx="5436096" cy="2718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6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길드 </a:t>
            </a:r>
            <a:r>
              <a:rPr lang="ko-KR" altLang="en-US" sz="2400" dirty="0" err="1" smtClean="0"/>
              <a:t>던전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소속된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길드원들과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함께 진행하는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코인을 획득할 수 있다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이를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상점에서 사용해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희귀한 아이템과 재화를 구매할 기회를 가질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08" y="2780928"/>
            <a:ext cx="6156176" cy="3458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3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길드 전쟁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길드의 구성원들끼리 단체로  대결하여 승부를 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(R vs R)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전쟁의 순위에 따라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주일 간 전체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길드원이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항상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버프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효과를 받는다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코인을 획득할 수 있다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이를 길드 상점에서 사용해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희귀한 아이템과 재화를 구매할 기회를 가질 수 있다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40968"/>
            <a:ext cx="6048672" cy="339418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21970" r="35348" b="42283"/>
          <a:stretch/>
        </p:blipFill>
        <p:spPr>
          <a:xfrm>
            <a:off x="539552" y="3039648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564" y="3723724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0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09865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월드 보스 협공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게임 내 모든 플레이어 캐릭터들이 협동하여 보스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몬스터를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공략한다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하루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 특정한 시간에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플레이어들에게 월드 보스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몬스터의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등장을 알리고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접속을 유도한다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참여도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/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기여도에 따라 순위가 매겨지고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보상을 차등적으로 지급받는다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02" y="2826828"/>
            <a:ext cx="6239578" cy="37525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57717" r="35348" b="6536"/>
          <a:stretch/>
        </p:blipFill>
        <p:spPr>
          <a:xfrm>
            <a:off x="372626" y="2538796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998" y="3233156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수련장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플레이어가 수련하기로 선택한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점수가 조금씩 오른다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플레이어가 접속하지 않더라도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점수가 오른다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숙련할 시간 단위를 선택하는 방식이다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선택한 시간이 지나면 다시 스킬 숙련을 선택해야 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같은 시간 동안에는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숙련하는 시간 단위가 짧을수록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자주 방문해야 할수록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효율이 높다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레벨이 일정 이상 오르면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동시에 여러 개의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수련하는 것도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212976"/>
            <a:ext cx="2963168" cy="2963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4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08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09544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용병 활동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가칭</a:t>
            </a:r>
            <a:r>
              <a:rPr lang="en-US" altLang="ko-KR" sz="2400" dirty="0" smtClean="0"/>
              <a:t>)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플레이어의 캐릭터는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플레이어의 접속 유무에 관계 없이 일정한 시간 동안 용병 활동으로 골드를 벌어온다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용병 활동을 할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시간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단위를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선택하는 방식이다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선택한 시간이 지나면 다시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용병 활동을 선택해야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한다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같은 시간 동안에는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용병 활동을 하는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시간 단위가 짧을수록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자주 방문해야 할수록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효율이 높다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다른 플레이어 캐릭터의 용병 활동으로 벌어들인 골드를 약탈할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16" y="3371513"/>
            <a:ext cx="2891160" cy="2891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19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3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856" y="2924944"/>
            <a:ext cx="2818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수익 모델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44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14033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err="1" smtClean="0"/>
              <a:t>오브</a:t>
            </a:r>
            <a:r>
              <a:rPr lang="en-US" altLang="ko-KR" sz="2400" dirty="0" smtClean="0"/>
              <a:t>(Orb) </a:t>
            </a:r>
            <a:r>
              <a:rPr lang="ko-KR" altLang="en-US" sz="2400" dirty="0" smtClean="0"/>
              <a:t>결제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게임 내 결제로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과금</a:t>
            </a:r>
            <a:r>
              <a:rPr lang="ko-KR" altLang="en-US" sz="140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화폐인 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를 충전할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사전에 정해진 단위로 충전할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오브로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다른 화폐와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스테미너를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충전하거나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아이템을 뽑거나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능력 속성을 변경할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게임 내 결제로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오브를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충전할 때마다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그 플레이어 계정의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점수와 레벨이 오른다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924944"/>
            <a:ext cx="6352377" cy="35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8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개발 목표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궁합이 맞는 아이템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파밍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 특수 스킬 발동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-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다양한 아이템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파밍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유도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-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게임 수명 연장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자신만의 개성을 살리는 외형 수집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유사한 캐릭터가 아닌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다양한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전투스킬을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지닌 차별성 있는 캐릭터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Hack &amp; Slash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의 호쾌한 대규모 전투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화려한 액션과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타격감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스타일리쉬한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전투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MMORPG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의 사용자 상호작용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길드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던전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길드 전쟁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월드 보스 공략전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골드 충전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로 골드를 충전할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충전 횟수는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회로 제한한다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충전 가능한 횟수는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레벨을 일정 이상 달성할 때마다 늘어난다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골드는 게임 내 모든 성장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컨텐츠의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비용으로 필요하다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67" y="2852936"/>
            <a:ext cx="5084057" cy="2859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07704" y="5866646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이미지 출처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도탑전기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err="1" smtClean="0"/>
              <a:t>스테미너</a:t>
            </a:r>
            <a:r>
              <a:rPr lang="ko-KR" altLang="en-US" sz="2400" dirty="0" smtClean="0"/>
              <a:t> 충전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로 골드를 충전할 수 있다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충전 횟수는 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회로 제한한다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충전 가능한 횟수는 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레벨을 일정 이상 달성할 때마다 늘어난다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스테미너는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대부분의 스테이지에서 입장료로 사용한다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852936"/>
            <a:ext cx="5256584" cy="295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07704" y="5866646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이미지 출처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도탑전기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스테이지 진입 전 보너스 상태효과 받기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 플레이 하기 전에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캐릭터에게 유용한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버프를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구매해서 진행할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버프는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해당 스테이지를 플레이 하는 동안에만 유지된다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972" y="2132856"/>
            <a:ext cx="5004048" cy="366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1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3903633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캐릭터 사망 후 즉시 부활하기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스테이지를 진행하다가 사망한 캐릭터는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일정한 비용의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지불하고 즉시 부활해서 다시 스테이지를 진행하게 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부활을 여러 번 시도하면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다음 부활에 필요한 비용이 점점 증가한다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8" y="2276872"/>
            <a:ext cx="5436096" cy="3491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817948" y="5877272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이미지 출처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블레이드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7545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아이템 강화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모든 아이템들은 강화 점수와 강화 레벨이 존재한다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일정한 강화 점수가 모이면 강화 레벨이 오른다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강화 레벨이 오르면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아이템의 주 능력 옵션이 더 강해진다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부가적인 능력 옵션은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강화 레벨에 의해 강해지지 않는다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강화할 아이템에 다른 아이템이나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 강화석을 재료로 삼아 아이템의 강화 점수를 올릴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많은 수의 하위급 아이템들은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다른 아이템의 강화 점수를 위한 재료로 쓰인다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640757" y="4365104"/>
            <a:ext cx="942975" cy="999078"/>
          </a:xfrm>
          <a:prstGeom prst="roundRect">
            <a:avLst>
              <a:gd name="adj" fmla="val 4961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4067944" y="4365104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5426" y="4449906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2316" y="4466371"/>
            <a:ext cx="694735" cy="69473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67211" y="5146918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9798" y="5146918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534794" y="4365104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십자형 10"/>
          <p:cNvSpPr/>
          <p:nvPr/>
        </p:nvSpPr>
        <p:spPr>
          <a:xfrm>
            <a:off x="3672523" y="4672091"/>
            <a:ext cx="300990" cy="296428"/>
          </a:xfrm>
          <a:prstGeom prst="plus">
            <a:avLst>
              <a:gd name="adj" fmla="val 4023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등호 11"/>
          <p:cNvSpPr/>
          <p:nvPr/>
        </p:nvSpPr>
        <p:spPr>
          <a:xfrm>
            <a:off x="5110798" y="4672091"/>
            <a:ext cx="300990" cy="296428"/>
          </a:xfrm>
          <a:prstGeom prst="mathEqua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1501" y="4449906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62811" y="5146918"/>
            <a:ext cx="700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Level 2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29742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아이템 마법 부여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를 지불하면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선택한 아이템의 능력 속성을 다른 능력 속성으로 교체할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무작위 마법 부여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아이템의 주 능력을 제외한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나머지 부가 능력 옵션들의 전체가 무작위로 다른 능력 옵션으로 교체된다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선택적 마법 부여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플레이어가 선택한 능력 옵션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종에 대해서만 다른 무작위 능력 옵션으로 교체할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그리고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앞으로도 처음 선택한 능력 옵션 부분에 대해서만 교체가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아이템에 마법 부여를 할 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무작위 방식과 선택 방식 중에서 한 번 선택을 하면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그 방식으로만 연속해서 마법 부여를 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같은 아이템에 마법 부여를 여러 번 수행할수록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다음 번 마법 부여에 필요한 비용이 증가한다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5796136" y="4653136"/>
            <a:ext cx="2520280" cy="1605522"/>
          </a:xfrm>
          <a:prstGeom prst="roundRect">
            <a:avLst>
              <a:gd name="adj" fmla="val 4087"/>
            </a:avLst>
          </a:prstGeom>
          <a:solidFill>
            <a:srgbClr val="0D101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5816423" y="5767618"/>
            <a:ext cx="2499993" cy="1890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793365" y="4664177"/>
            <a:ext cx="2520280" cy="1522473"/>
          </a:xfrm>
          <a:prstGeom prst="roundRect">
            <a:avLst>
              <a:gd name="adj" fmla="val 4087"/>
            </a:avLst>
          </a:prstGeom>
          <a:solidFill>
            <a:srgbClr val="0D101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813653" y="5782846"/>
            <a:ext cx="2499992" cy="1890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3" y="4737426"/>
            <a:ext cx="812698" cy="812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57461" y="4716293"/>
            <a:ext cx="156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C000"/>
                </a:solidFill>
              </a:rPr>
              <a:t>Lv10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다크블레이드</a:t>
            </a:r>
            <a:endParaRPr lang="ko-KR" altLang="en-US" sz="1000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7461" y="4890506"/>
            <a:ext cx="15635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chemeClr val="bg1"/>
                </a:solidFill>
              </a:rPr>
              <a:t>공격력</a:t>
            </a:r>
            <a:endParaRPr lang="en-US" altLang="ko-KR" sz="1000" dirty="0" smtClean="0">
              <a:solidFill>
                <a:schemeClr val="bg1"/>
              </a:solidFill>
            </a:endParaRPr>
          </a:p>
          <a:p>
            <a:endParaRPr lang="en-US" altLang="ko-KR" sz="1000" dirty="0">
              <a:solidFill>
                <a:schemeClr val="bg1"/>
              </a:solidFill>
            </a:endParaRPr>
          </a:p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361 ~ 574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3653" y="5582791"/>
            <a:ext cx="189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</a:rPr>
              <a:t>HP +215</a:t>
            </a:r>
          </a:p>
          <a:p>
            <a:r>
              <a:rPr lang="ko-KR" altLang="en-US" sz="1000" dirty="0" smtClean="0">
                <a:solidFill>
                  <a:schemeClr val="bg1"/>
                </a:solidFill>
              </a:rPr>
              <a:t>치명타 확률 </a:t>
            </a:r>
            <a:r>
              <a:rPr lang="en-US" altLang="ko-KR" sz="1000" dirty="0" smtClean="0">
                <a:solidFill>
                  <a:schemeClr val="bg1"/>
                </a:solidFill>
              </a:rPr>
              <a:t>+5%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26385"/>
            <a:ext cx="812698" cy="8126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60232" y="4705252"/>
            <a:ext cx="156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C000"/>
                </a:solidFill>
              </a:rPr>
              <a:t>Lv10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다크블레이드</a:t>
            </a:r>
            <a:endParaRPr lang="ko-KR" altLang="en-US" sz="1000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0232" y="4879465"/>
            <a:ext cx="15635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chemeClr val="bg1"/>
                </a:solidFill>
              </a:rPr>
              <a:t>공격력</a:t>
            </a:r>
            <a:endParaRPr lang="en-US" altLang="ko-KR" sz="1000" dirty="0" smtClean="0">
              <a:solidFill>
                <a:schemeClr val="bg1"/>
              </a:solidFill>
            </a:endParaRPr>
          </a:p>
          <a:p>
            <a:endParaRPr lang="en-US" altLang="ko-KR" sz="1000" dirty="0">
              <a:solidFill>
                <a:schemeClr val="bg1"/>
              </a:solidFill>
            </a:endParaRPr>
          </a:p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361 ~ 574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6424" y="5571750"/>
            <a:ext cx="2427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</a:rPr>
              <a:t>HP +215</a:t>
            </a:r>
          </a:p>
          <a:p>
            <a:r>
              <a:rPr lang="ko-KR" altLang="en-US" sz="1000" dirty="0" smtClean="0">
                <a:solidFill>
                  <a:srgbClr val="92D050"/>
                </a:solidFill>
              </a:rPr>
              <a:t>공격속도 </a:t>
            </a:r>
            <a:r>
              <a:rPr lang="en-US" altLang="ko-KR" sz="1000" dirty="0" smtClean="0">
                <a:solidFill>
                  <a:srgbClr val="92D050"/>
                </a:solidFill>
              </a:rPr>
              <a:t>+5%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25" y="5013176"/>
            <a:ext cx="956714" cy="9567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72946" y="5764173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92D050"/>
                </a:solidFill>
              </a:rPr>
              <a:t>Change option</a:t>
            </a:r>
            <a:endParaRPr lang="ko-KR" altLang="en-US" sz="1400" dirty="0">
              <a:solidFill>
                <a:srgbClr val="92D050"/>
              </a:solidFill>
            </a:endParaRPr>
          </a:p>
        </p:txBody>
      </p:sp>
      <p:sp>
        <p:nvSpPr>
          <p:cNvPr id="18" name="오른쪽 화살표 17"/>
          <p:cNvSpPr/>
          <p:nvPr/>
        </p:nvSpPr>
        <p:spPr>
          <a:xfrm>
            <a:off x="3426746" y="5870001"/>
            <a:ext cx="288032" cy="7927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오른쪽 화살표 18"/>
          <p:cNvSpPr/>
          <p:nvPr/>
        </p:nvSpPr>
        <p:spPr>
          <a:xfrm>
            <a:off x="5314184" y="5862125"/>
            <a:ext cx="288032" cy="7927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113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11440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스킬 </a:t>
            </a:r>
            <a:r>
              <a:rPr lang="ko-KR" altLang="en-US" sz="2400" dirty="0" err="1" smtClean="0"/>
              <a:t>룬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캐릭터의 액티브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스킬들은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개까지 장착할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자신들이 가지고 있는 하나의 능력을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스킬에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더한다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즉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스킬들은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룬에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의해 최대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가지 옵션을 추가할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룬은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보유하고 있는 능력의 분류에 의해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가지의 타입으로 나뉜다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스킬마다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장착할 수 있는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타입이 제한될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어떤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스킬들은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특정한 타입의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장착하지 못한다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조합 방식으로 다양한 게임 플레이를 유도하고 연구할 대상을 제공한다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4" y="4664343"/>
            <a:ext cx="812800" cy="8128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700433"/>
            <a:ext cx="812800" cy="8128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664343"/>
            <a:ext cx="812800" cy="8128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45024"/>
            <a:ext cx="812800" cy="8128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16" y="3752490"/>
            <a:ext cx="618086" cy="6180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16" y="5797790"/>
            <a:ext cx="618086" cy="61808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16" y="4762180"/>
            <a:ext cx="618086" cy="618086"/>
          </a:xfrm>
          <a:prstGeom prst="rect">
            <a:avLst/>
          </a:prstGeom>
        </p:spPr>
      </p:pic>
      <p:cxnSp>
        <p:nvCxnSpPr>
          <p:cNvPr id="11" name="직선 화살표 연결선 10"/>
          <p:cNvCxnSpPr>
            <a:stCxn id="4" idx="3"/>
            <a:endCxn id="8" idx="1"/>
          </p:cNvCxnSpPr>
          <p:nvPr/>
        </p:nvCxnSpPr>
        <p:spPr>
          <a:xfrm flipV="1">
            <a:off x="1659084" y="4061533"/>
            <a:ext cx="1767932" cy="100921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>
            <a:stCxn id="4" idx="3"/>
            <a:endCxn id="10" idx="1"/>
          </p:cNvCxnSpPr>
          <p:nvPr/>
        </p:nvCxnSpPr>
        <p:spPr>
          <a:xfrm>
            <a:off x="1659084" y="5070743"/>
            <a:ext cx="1767932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>
            <a:stCxn id="4" idx="3"/>
            <a:endCxn id="9" idx="1"/>
          </p:cNvCxnSpPr>
          <p:nvPr/>
        </p:nvCxnSpPr>
        <p:spPr>
          <a:xfrm>
            <a:off x="1659084" y="5070743"/>
            <a:ext cx="1767932" cy="103609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>
            <a:stCxn id="8" idx="3"/>
            <a:endCxn id="7" idx="1"/>
          </p:cNvCxnSpPr>
          <p:nvPr/>
        </p:nvCxnSpPr>
        <p:spPr>
          <a:xfrm flipV="1">
            <a:off x="4045102" y="4051424"/>
            <a:ext cx="1751034" cy="1010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>
            <a:stCxn id="10" idx="3"/>
            <a:endCxn id="6" idx="1"/>
          </p:cNvCxnSpPr>
          <p:nvPr/>
        </p:nvCxnSpPr>
        <p:spPr>
          <a:xfrm flipV="1">
            <a:off x="4045102" y="5070743"/>
            <a:ext cx="1751034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>
            <a:stCxn id="9" idx="3"/>
            <a:endCxn id="5" idx="1"/>
          </p:cNvCxnSpPr>
          <p:nvPr/>
        </p:nvCxnSpPr>
        <p:spPr>
          <a:xfrm>
            <a:off x="4045102" y="6106833"/>
            <a:ext cx="1751034" cy="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덧셈 기호 16"/>
          <p:cNvSpPr/>
          <p:nvPr/>
        </p:nvSpPr>
        <p:spPr>
          <a:xfrm>
            <a:off x="3056170" y="3761975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덧셈 기호 17"/>
          <p:cNvSpPr/>
          <p:nvPr/>
        </p:nvSpPr>
        <p:spPr>
          <a:xfrm>
            <a:off x="3031560" y="4658350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덧셈 기호 18"/>
          <p:cNvSpPr/>
          <p:nvPr/>
        </p:nvSpPr>
        <p:spPr>
          <a:xfrm>
            <a:off x="3031560" y="6050918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823922" y="549073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08936" y="3643946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독이 깃든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05834" y="4672189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오한의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상대방을 얼림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05833" y="5714266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타오르는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추가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화염데미지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49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스킬 강화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모든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스킬에는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점수와 숙련 레벨이 존재한다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숙련도가 높아지면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 레벨이 오르고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능력이 더 강해진다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점수를 올리려면 골드가 필요하다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강화석들은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점수를 추가적으로 올리는 재료로 사용할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많은 수의 하위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룬들은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점수를 위한 재료로 사용된다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3084061"/>
            <a:ext cx="7740352" cy="2996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18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97389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아이템 강화 레벨 초월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아이템을 강화할 수 있는 레벨은 기본적으로 한계가 있지만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초월석을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통해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 강화할 수 있는 한계 레벨을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해제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＇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아이템을 현재 한계 레벨까지 강화해야 아이템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초월석으로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강화 레벨의 한계를 늘릴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212976"/>
            <a:ext cx="6228184" cy="1574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13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34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보석 세공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보석 홈이 있는 장비 아이템에 보석을 장착해서 능력을 더 강하게 만들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보석은 능력에 따라 여러 단계가 존재하며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하위 보석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개와 일정한 골드를 지불하고 상위 보석으로 합성할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캐릭터의 장비 아이템 타입마다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장착할 수 있는 보석의 종류가 다르다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보석들은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4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종이 있는데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각각 장비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파츠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종과 장신구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종에 장착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보석 중에는 무기에만 장착할 수 있는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특별한 스킬 능력을 부여하는 보석이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부여 보석을 무기에 장착하면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공격에 그 보석이 부여한 능력이 추가된다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보석 홈에 장착한 보석은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골드를 지불하고 빼낼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0" y="3861048"/>
            <a:ext cx="4284092" cy="2241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13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6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/>
          <a:stretch/>
        </p:blipFill>
        <p:spPr>
          <a:xfrm>
            <a:off x="35496" y="116632"/>
            <a:ext cx="4680520" cy="6882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056" y="2924944"/>
            <a:ext cx="2818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 소개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81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아이템 제작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하위 등급의 장비 아이템을 상위 등급의 아이템으로 합성하는 과정이다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아이템의 등급은 일반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(Normal)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&lt; </a:t>
            </a: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마법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(Magical)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&lt; </a:t>
            </a:r>
            <a:r>
              <a:rPr lang="ko-KR" altLang="en-US" sz="1400" dirty="0" smtClean="0">
                <a:solidFill>
                  <a:srgbClr val="FFFF00"/>
                </a:solidFill>
                <a:sym typeface="Wingdings" panose="05000000000000000000" pitchFamily="2" charset="2"/>
              </a:rPr>
              <a:t>희귀</a:t>
            </a:r>
            <a:r>
              <a:rPr lang="en-US" altLang="ko-KR" sz="1400" dirty="0" smtClean="0">
                <a:solidFill>
                  <a:srgbClr val="FFFF00"/>
                </a:solidFill>
                <a:sym typeface="Wingdings" panose="05000000000000000000" pitchFamily="2" charset="2"/>
              </a:rPr>
              <a:t>(Rare)</a:t>
            </a:r>
            <a:r>
              <a:rPr lang="ko-KR" altLang="en-US" sz="1400" dirty="0" smtClean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&lt; </a:t>
            </a:r>
            <a:r>
              <a:rPr lang="ko-KR" altLang="en-US" sz="1400" dirty="0" smtClean="0">
                <a:solidFill>
                  <a:srgbClr val="FF3BF6"/>
                </a:solidFill>
                <a:sym typeface="Wingdings" panose="05000000000000000000" pitchFamily="2" charset="2"/>
              </a:rPr>
              <a:t>전설</a:t>
            </a:r>
            <a:r>
              <a:rPr lang="en-US" altLang="ko-KR" sz="1400" dirty="0" smtClean="0">
                <a:solidFill>
                  <a:srgbClr val="FF3BF6"/>
                </a:solidFill>
                <a:sym typeface="Wingdings" panose="05000000000000000000" pitchFamily="2" charset="2"/>
              </a:rPr>
              <a:t>(Legendary)</a:t>
            </a:r>
            <a:r>
              <a:rPr lang="ko-KR" altLang="en-US" sz="1400" dirty="0" smtClean="0">
                <a:solidFill>
                  <a:srgbClr val="FF3BF6"/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순서이다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아이템 제작에는 원본이 될 장비 아이템과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그 아이템의 상위 등급을 제작하기 위한 재료 아이템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비용으로 사용할 골드가 필요하다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상위 등급으로 제작한 장비 아이템은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장비 타입과 주 능력 속성의 종류는 유지하지만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부가적인 능력 속성들은 전부 무작위로 새롭게 부여된다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8" y="3356992"/>
            <a:ext cx="5436096" cy="2718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1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6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35192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장비 아이템 뽑기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같은 외형의 아이템에도 다양한 능력 옵션들이 조합될 수 있어서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지속적으로 새로운 아이템을 획득하고자 하는 동기를 부여한다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모든 장비 아이템 뽑기에서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출현할 수 있는 등급은 마법 아이템 이상이다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무작위 부위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뽑는 캐릭터가 사용할 수 있는 장비 타입 중 아무 장비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또는 장신구 아이템이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 부위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캐릭터가 사용할 수 있는 장비 타입 중에서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특정 장비 부위에 대해서만 아이템을 뽑는다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장신구 아이템은 이 방식으로 뽑을 수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뽑기를 수행하는 캐릭터의 레벨에 맞춘 능력 속성을 가진 아이템들이 뽑힌다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고급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캐릭터의 레벨과 관계 없이 어떤 능력의 아이템이라도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고급 뽑기로 생성된 아이템은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사용하기 위해 요구하는 최소 레벨 제한이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7306" r="14471" b="15306"/>
          <a:stretch/>
        </p:blipFill>
        <p:spPr>
          <a:xfrm>
            <a:off x="2339752" y="5229200"/>
            <a:ext cx="1079907" cy="14603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21" y="5230200"/>
            <a:ext cx="1079158" cy="14593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10" descr="http://file.thisisgame.com/upload/tboard/user/2012/05/29/20120529122735_69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 t="1881" r="2264" b="20120"/>
          <a:stretch/>
        </p:blipFill>
        <p:spPr bwMode="auto">
          <a:xfrm>
            <a:off x="5126741" y="5230437"/>
            <a:ext cx="1083460" cy="14734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스킬 </a:t>
            </a:r>
            <a:r>
              <a:rPr lang="ko-KR" altLang="en-US" sz="2400" dirty="0" err="1" smtClean="0"/>
              <a:t>룬</a:t>
            </a:r>
            <a:r>
              <a:rPr lang="ko-KR" altLang="en-US" sz="2400" dirty="0" smtClean="0"/>
              <a:t> 뽑기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를 소비해서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뽑을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모든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뽑기에서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출현할 수 있는 등급은 마법 아이템 이상이다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일반 등급이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능력들은 그 종류에 있어서는 상하 관계가 없지만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능력의 세부적인 향상 수치의 편차에 의해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등급이 정해진다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무작위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타입과 등급 모두 무작위로 선택해서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뽑는다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타입 선택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특정한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타입 내에서 무작위로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뽑는다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27"/>
          <a:stretch/>
        </p:blipFill>
        <p:spPr>
          <a:xfrm>
            <a:off x="755576" y="4293096"/>
            <a:ext cx="3384376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2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5" b="-688"/>
          <a:stretch/>
        </p:blipFill>
        <p:spPr>
          <a:xfrm>
            <a:off x="5004048" y="4293096"/>
            <a:ext cx="3384376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2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9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7545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무작위 뽑기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를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소비해서 무작위 뽑기를 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 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등장할 수 있는 아이템과 재화는 어떤 것이라도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마치 복권과 같은 방식이다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각 사용자들은 무료로 뽑기를 할 수 있는 기회가 하루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5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회 주어진다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80" y="2694896"/>
            <a:ext cx="3717032" cy="3717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6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0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7545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숨겨진 상점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간혹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희귀한 물건과 재료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또는 재화로 교환할 수 있는 아이템을 파는 숨겨진 상점이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이 상점은 상설 상태가 아니며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무작위로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시간 동안 나타난다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: 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레벨을 일정 이상 달성하면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상점은 상설적으로 등장하는 상태가 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상점에서 판매하는 상품들은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(Orb)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또는 골드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(Gold)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로 구매할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상품에 붙은 가격과 화폐 종류에 따라 다르다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429000"/>
            <a:ext cx="7668344" cy="2057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5347860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이미지 출처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도탑전기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418896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초월 모드 </a:t>
            </a:r>
            <a:r>
              <a:rPr lang="en-US" altLang="ko-KR" sz="2400" dirty="0" smtClean="0"/>
              <a:t>/ </a:t>
            </a:r>
            <a:r>
              <a:rPr lang="ko-KR" altLang="en-US" sz="2400" dirty="0" smtClean="0"/>
              <a:t>결투장 </a:t>
            </a:r>
            <a:r>
              <a:rPr lang="en-US" altLang="ko-KR" sz="2400" dirty="0" smtClean="0"/>
              <a:t>/ </a:t>
            </a:r>
            <a:r>
              <a:rPr lang="ko-KR" altLang="en-US" sz="2400" dirty="0" smtClean="0"/>
              <a:t>길드 상점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초월 모드와 결투장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전쟁을 통해서 각각 초월 모드 코인과 결투장 코인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코인을 획득할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획득한 각 모드의 전용 코인들은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모드의 전용 상점에서 판매하는 상품을 구매하는 화폐로 사용할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모드 상점은 일반적으로 구할 수 없거나 등장할 확률이 낮은 희귀한 아이템이나 재화를 저렴한 가격에 곧장 구매할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각 모드의 화폐들은 서로 교환할 수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모드 전용 화폐들은 다른 방식으로 획득하거나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결제를 통해 구매하지 못한다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각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</a:rPr>
              <a:t>모드에 대한 활동에 적극적으로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참여하는 방식이 유일한 획득 방식이다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96" y="4005064"/>
            <a:ext cx="4572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6165304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이미지 출처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도탑전기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1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42274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장비 아이템 </a:t>
            </a:r>
            <a:r>
              <a:rPr lang="en-US" altLang="ko-KR" sz="2400" dirty="0" smtClean="0"/>
              <a:t>/ </a:t>
            </a:r>
            <a:r>
              <a:rPr lang="ko-KR" altLang="en-US" sz="2400" dirty="0" err="1" smtClean="0"/>
              <a:t>스킬의</a:t>
            </a:r>
            <a:r>
              <a:rPr lang="ko-KR" altLang="en-US" sz="2400" dirty="0" smtClean="0"/>
              <a:t> 형상 변환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를 지불하고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외형을 변경할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고유한 능력에는 전혀 변화가 없으며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모델 리소스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텍스처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이펙트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등의 외형적인 변화만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변환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게임 플레이 과정에서 등장할 수 있는 형상의 종류 중에서 선택적으로 바꾼다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고급 변환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변환과 방식은 같으나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형상 변환 기능을 통해서만 획득할 수 있는 형상들이 등장할 확률이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지정 변환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/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변환할 대상이 될 형상을 사용자가 직접 선택할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형상의 선택 범위는 고급 변환과 같다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레벨이 특정 단계에 도달해야 사용 가능한 기능이며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가격이 가장 비싸다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이전에 사용했던 외형일지라도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다른 외형으로 변경된 상태에서 다시 같은 외형으로 변경하고자 하는 경우에는 마찬가지로 비용을 지불해야 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3" y="1597774"/>
            <a:ext cx="2537678" cy="214619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08720"/>
            <a:ext cx="2984777" cy="28426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69" y="3918479"/>
            <a:ext cx="812698" cy="812698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549919" y="3568744"/>
            <a:ext cx="2520280" cy="1522473"/>
            <a:chOff x="467544" y="1906527"/>
            <a:chExt cx="2520280" cy="1522473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467544" y="1906527"/>
              <a:ext cx="2520280" cy="1522473"/>
            </a:xfrm>
            <a:prstGeom prst="roundRect">
              <a:avLst>
                <a:gd name="adj" fmla="val 4087"/>
              </a:avLst>
            </a:prstGeom>
            <a:solidFill>
              <a:srgbClr val="0D101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79776"/>
              <a:ext cx="812698" cy="8126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31640" y="1958643"/>
              <a:ext cx="1563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rgbClr val="FFC000"/>
                  </a:solidFill>
                </a:rPr>
                <a:t>Lv10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다크블레이드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31640" y="2132856"/>
              <a:ext cx="15635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공격력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  <a:p>
              <a:endParaRPr lang="en-US" altLang="ko-KR" sz="100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dirty="0" smtClean="0">
                  <a:solidFill>
                    <a:schemeClr val="bg1"/>
                  </a:solidFill>
                </a:rPr>
                <a:t>361 ~ 574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7832" y="2825141"/>
              <a:ext cx="2427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HP +215</a:t>
              </a:r>
            </a:p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치명타 확률 </a:t>
              </a:r>
              <a:r>
                <a:rPr lang="en-US" altLang="ko-KR" sz="1000" dirty="0" smtClean="0">
                  <a:solidFill>
                    <a:schemeClr val="bg1"/>
                  </a:solidFill>
                </a:rPr>
                <a:t>+5%</a:t>
              </a:r>
            </a:p>
          </p:txBody>
        </p:sp>
      </p:grpSp>
      <p:sp>
        <p:nvSpPr>
          <p:cNvPr id="13" name="아래로 구부러진 화살표 12"/>
          <p:cNvSpPr/>
          <p:nvPr/>
        </p:nvSpPr>
        <p:spPr>
          <a:xfrm flipH="1">
            <a:off x="765943" y="3294797"/>
            <a:ext cx="3456384" cy="596018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등호 13"/>
          <p:cNvSpPr/>
          <p:nvPr/>
        </p:nvSpPr>
        <p:spPr>
          <a:xfrm>
            <a:off x="4870399" y="4066911"/>
            <a:ext cx="720080" cy="504056"/>
          </a:xfrm>
          <a:prstGeom prst="mathEqual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갈매기형 수장 14"/>
          <p:cNvSpPr/>
          <p:nvPr/>
        </p:nvSpPr>
        <p:spPr>
          <a:xfrm>
            <a:off x="3070199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9146" y="4704692"/>
            <a:ext cx="156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rgbClr val="FFC000"/>
                </a:solidFill>
              </a:rPr>
              <a:t>Lv21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그레이트</a:t>
            </a:r>
            <a:r>
              <a:rPr lang="ko-KR" altLang="en-US" sz="1000" dirty="0" smtClean="0">
                <a:solidFill>
                  <a:srgbClr val="FFC000"/>
                </a:solidFill>
              </a:rPr>
              <a:t>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액스</a:t>
            </a:r>
            <a:endParaRPr lang="ko-KR" altLang="en-US" sz="1000" dirty="0">
              <a:solidFill>
                <a:srgbClr val="FFC000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6022527" y="3557703"/>
            <a:ext cx="2520280" cy="1605522"/>
            <a:chOff x="5940152" y="1895486"/>
            <a:chExt cx="2520280" cy="1605522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5940152" y="1895486"/>
              <a:ext cx="2520280" cy="1605522"/>
            </a:xfrm>
            <a:prstGeom prst="roundRect">
              <a:avLst>
                <a:gd name="adj" fmla="val 4087"/>
              </a:avLst>
            </a:prstGeom>
            <a:solidFill>
              <a:srgbClr val="0D101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1968735"/>
              <a:ext cx="812698" cy="81269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804248" y="1947602"/>
              <a:ext cx="1563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rgbClr val="FFC000"/>
                  </a:solidFill>
                </a:rPr>
                <a:t>Lv10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다크블레이드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4248" y="2121815"/>
              <a:ext cx="15635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공격력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  <a:p>
              <a:endParaRPr lang="en-US" altLang="ko-KR" sz="100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dirty="0" smtClean="0">
                  <a:solidFill>
                    <a:schemeClr val="bg1"/>
                  </a:solidFill>
                </a:rPr>
                <a:t>361 ~ 574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60440" y="2814100"/>
              <a:ext cx="2427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HP +215</a:t>
              </a:r>
            </a:p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치명타 확률 </a:t>
              </a:r>
              <a:r>
                <a:rPr lang="en-US" altLang="ko-KR" sz="1000" dirty="0" smtClean="0">
                  <a:solidFill>
                    <a:schemeClr val="bg1"/>
                  </a:solidFill>
                </a:rPr>
                <a:t>+5%</a:t>
              </a: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185078"/>
              <a:ext cx="288748" cy="28874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259099" y="3212976"/>
              <a:ext cx="1563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>
                  <a:solidFill>
                    <a:srgbClr val="FFC000"/>
                  </a:solidFill>
                </a:rPr>
                <a:t>외형 </a:t>
              </a:r>
              <a:r>
                <a:rPr lang="en-US" altLang="ko-KR" sz="1000" dirty="0" smtClean="0">
                  <a:solidFill>
                    <a:srgbClr val="FFC000"/>
                  </a:solidFill>
                </a:rPr>
                <a:t>: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그레이트</a:t>
              </a:r>
              <a:r>
                <a:rPr lang="ko-KR" altLang="en-US" sz="1000" dirty="0" smtClean="0">
                  <a:solidFill>
                    <a:srgbClr val="FFC000"/>
                  </a:solidFill>
                </a:rPr>
                <a:t>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액스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</p:grpSp>
      <p:sp>
        <p:nvSpPr>
          <p:cNvPr id="25" name="갈매기형 수장 24"/>
          <p:cNvSpPr/>
          <p:nvPr/>
        </p:nvSpPr>
        <p:spPr>
          <a:xfrm>
            <a:off x="3544788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6" name="갈매기형 수장 25"/>
          <p:cNvSpPr/>
          <p:nvPr/>
        </p:nvSpPr>
        <p:spPr>
          <a:xfrm>
            <a:off x="3999805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갈매기형 수장 26"/>
          <p:cNvSpPr/>
          <p:nvPr/>
        </p:nvSpPr>
        <p:spPr>
          <a:xfrm>
            <a:off x="4474394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8" name="갈매기형 수장 27"/>
          <p:cNvSpPr/>
          <p:nvPr/>
        </p:nvSpPr>
        <p:spPr>
          <a:xfrm>
            <a:off x="4880785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9" name="갈매기형 수장 28"/>
          <p:cNvSpPr/>
          <p:nvPr/>
        </p:nvSpPr>
        <p:spPr>
          <a:xfrm>
            <a:off x="5355374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2393" y="519063"/>
            <a:ext cx="468589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장비 아이템 형상 변환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이미지 참고</a:t>
            </a:r>
            <a:r>
              <a:rPr lang="en-US" altLang="ko-KR" sz="2400" dirty="0" smtClean="0"/>
              <a:t>)</a:t>
            </a: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4913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2924944"/>
            <a:ext cx="4836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사용자 편의 기능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98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자동 플레이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스토리 모드에서는 최고 등급으로 완료한 스테이지에 대해서만 자동 플레이를 활성화시킬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자동 플레이를 진행하는 중에도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플레이어가 조작을 시도하면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플레이어의 조작을 우선 처리한다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플레이어의 조작이 종료되면 다시 자동으로 플레이 하기 시작한다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결투장과 길드 전쟁에서는 자동 플레이만으로 진행해야 하며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플레이어가 플레이에 일체 개입할 수 있는 수단이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140968"/>
            <a:ext cx="5544616" cy="3126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9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8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게임 특징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3D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그래픽 기반의 다중 사용자 온라인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RPG (MORPG)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강렬하고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호쾌한 실시간 액션과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타격감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직관적이고 단순한 조작 방식을 추가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끊임없이 내 캐릭터를 성장하도록 유도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5" y="3429000"/>
            <a:ext cx="3600398" cy="2008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48" y="3140968"/>
            <a:ext cx="3384376" cy="2518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27584" y="5505764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게임 전투화면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573325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마을 대기 화면</a:t>
            </a:r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다중 접속</a:t>
            </a:r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친구 소환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스테이지에 진입하기 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 공략을 함께 할 친구 캐릭터를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명 선택할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선택하지 않아도 스테이지를 플레이 하는 데 문제는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 공략에 함께 가기로 선택한 친구 캐릭터는 해당 스테이지를 플레이 하는 도중에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 소환할 수 있고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소환된 친구 캐릭터는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30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초간 유지된다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공략에 함께 한 친구 캐릭터는 다음 소환 때까지 재사용 대기 시간 동안 소환할 수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내부에서 소환했는지 여부와 관계없이 동일하게 적용한다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공략에 함께 한 친구 캐릭터에게는 협동 플레이에 대한 보상이 주어진다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44" y="3727336"/>
            <a:ext cx="5508104" cy="2754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3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3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87423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스테이지 소탕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스테이지를 직접 플레이 하지 않고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그 결과 보상만을 빠르게 얻는 수단이다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소탕을 한 경우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결과 보상은 얻지만 스테이지를 완료한 경험치는 획득할 수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소탕은 스토리 모드의 스테이지에서만 사용이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한 번이라도 완료한 스테이지에 대해서만 소탕이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레벨이 일정 이상 높아지면 연속적으로 소탕을 할 수 있는 권한이 주어진다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42" y="3356992"/>
            <a:ext cx="6858508" cy="2533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13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2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321434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VIP </a:t>
            </a:r>
            <a:r>
              <a:rPr lang="ko-KR" altLang="en-US" sz="2400" dirty="0" smtClean="0"/>
              <a:t>점수 </a:t>
            </a:r>
            <a:r>
              <a:rPr lang="en-US" altLang="ko-KR" sz="2400" dirty="0" smtClean="0"/>
              <a:t>/ </a:t>
            </a:r>
            <a:r>
              <a:rPr lang="ko-KR" altLang="en-US" sz="2400" dirty="0" smtClean="0"/>
              <a:t>레벨 시스템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게임 내 결제를 이용한 사용자에게 게임 플레이에 더 많은 편의를 제공하기 위한 근거로 사용하는 점수와 레벨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사용자 계정의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레벨에 근거해서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그 사용자 계정으로 게임 플레이를 진행할 때 부여할 편의와 혜택의 정도를 차등적으로 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결제 금액을 토대로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점수를 산정하고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이를 통해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레벨을 부여한다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레벨은 각 사용자 계정에 종속된다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레벨의 각 단계는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하위 단계의 모든 혜택 종류들을 포괄하도록 설계한다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레벨의 혜택 종류와 잔여 혜택들은 각 레벨 단계마다 누적하지 않으며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새로운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레벨의 혜택들로 대체한다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레벨의 혜택들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스테이지 </a:t>
            </a:r>
            <a:r>
              <a:rPr lang="ko-KR" altLang="en-US" sz="1200" dirty="0" err="1" smtClean="0">
                <a:solidFill>
                  <a:schemeClr val="bg1">
                    <a:lumMod val="95000"/>
                  </a:schemeClr>
                </a:solidFill>
              </a:rPr>
              <a:t>소탕권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지급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일일 출석 보상의 증가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스테이지 </a:t>
            </a:r>
            <a:r>
              <a:rPr lang="ko-KR" altLang="en-US" sz="1200" dirty="0" err="1" smtClean="0">
                <a:solidFill>
                  <a:schemeClr val="bg1">
                    <a:lumMod val="95000"/>
                  </a:schemeClr>
                </a:solidFill>
              </a:rPr>
              <a:t>완료시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골드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(Gold)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>
                    <a:lumMod val="95000"/>
                  </a:schemeClr>
                </a:solidFill>
              </a:rPr>
              <a:t>획득량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증가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스테이지 </a:t>
            </a:r>
            <a:r>
              <a:rPr lang="ko-KR" altLang="en-US" sz="1200" dirty="0" err="1" smtClean="0">
                <a:solidFill>
                  <a:schemeClr val="bg1">
                    <a:lumMod val="95000"/>
                  </a:schemeClr>
                </a:solidFill>
              </a:rPr>
              <a:t>소탕권의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10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회 연속 사용 가능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</a:rPr>
              <a:t>초월 모드 스테이지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/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결투장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/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길드 전쟁 대기시간 초기화 가능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스토리 모드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정예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의 각 스테이지 별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일 입장 횟수 초기화 가능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숨겨진 상점이 항상 등장하도록 변경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수련장에서 동시에 수련할 수 있는 </a:t>
            </a:r>
            <a:r>
              <a:rPr lang="ko-KR" altLang="en-US" sz="1200" dirty="0" err="1" smtClean="0">
                <a:solidFill>
                  <a:schemeClr val="bg1">
                    <a:lumMod val="95000"/>
                  </a:schemeClr>
                </a:solidFill>
              </a:rPr>
              <a:t>스킬의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개수 추가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초월 모드 스테이지 보상 증가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2924944"/>
            <a:ext cx="6410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개발 일정 및 예상 비용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892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341166"/>
              </p:ext>
            </p:extLst>
          </p:nvPr>
        </p:nvGraphicFramePr>
        <p:xfrm>
          <a:off x="241300" y="908720"/>
          <a:ext cx="86614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343"/>
                <a:gridCol w="1237343"/>
                <a:gridCol w="1237343"/>
                <a:gridCol w="1237343"/>
                <a:gridCol w="1237343"/>
                <a:gridCol w="1237343"/>
                <a:gridCol w="12373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2014 4/4</a:t>
                      </a: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</a:t>
                      </a:r>
                      <a:r>
                        <a:rPr lang="en-US" altLang="ko-KR" baseline="0" dirty="0" smtClean="0"/>
                        <a:t> 1/4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 2/4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 3/4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 4/4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241301" y="1280748"/>
          <a:ext cx="8667806" cy="4739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258"/>
                <a:gridCol w="1238258"/>
                <a:gridCol w="1238258"/>
                <a:gridCol w="1238258"/>
                <a:gridCol w="1238258"/>
                <a:gridCol w="1238258"/>
                <a:gridCol w="1238258"/>
              </a:tblGrid>
              <a:tr h="473917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오른쪽 화살표 6"/>
          <p:cNvSpPr/>
          <p:nvPr/>
        </p:nvSpPr>
        <p:spPr>
          <a:xfrm>
            <a:off x="2726423" y="2756788"/>
            <a:ext cx="4882392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6444208" y="4412801"/>
            <a:ext cx="2672576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124" y="1890146"/>
            <a:ext cx="2465300" cy="7155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Prototype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기반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구축</a:t>
            </a:r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컨셉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기반 리소스 제작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플레이 버전 개발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en-US" altLang="ko-KR" sz="9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234780" y="1288485"/>
            <a:ext cx="2509484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5069" y="3356992"/>
            <a:ext cx="4923275" cy="854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Basic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런칭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기본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스펙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구현 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캠페인 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스테이지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초월모드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무작위포탈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등등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  <a:p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기본 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서비스 준비 완료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(DB/Server, 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운영툴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동적파일다운로드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시스템 등등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207" y="4945667"/>
            <a:ext cx="2660415" cy="7155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Update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신규 캐릭터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캠페인스테이지 추가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 추가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900" b="1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월드보스레이드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등등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7475" y="1516608"/>
            <a:ext cx="1367148" cy="280452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+mn-ea"/>
              </a:rPr>
              <a:t>LAUNCHING</a:t>
            </a:r>
          </a:p>
        </p:txBody>
      </p:sp>
      <p:sp>
        <p:nvSpPr>
          <p:cNvPr id="12" name="오른쪽 화살표 11"/>
          <p:cNvSpPr/>
          <p:nvPr/>
        </p:nvSpPr>
        <p:spPr>
          <a:xfrm>
            <a:off x="1475657" y="933400"/>
            <a:ext cx="2448271" cy="278499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8" name="오른쪽 화살표 17"/>
          <p:cNvSpPr/>
          <p:nvPr/>
        </p:nvSpPr>
        <p:spPr>
          <a:xfrm rot="5400000">
            <a:off x="8625947" y="1830828"/>
            <a:ext cx="527529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74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3848" y="2924944"/>
            <a:ext cx="3329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ARTWORK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941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1172" y="2672460"/>
            <a:ext cx="3397728" cy="353426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1520" y="260648"/>
            <a:ext cx="1928733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CHARACTER</a:t>
            </a:r>
            <a:endParaRPr lang="en-US" altLang="ko-KR" dirty="0">
              <a:solidFill>
                <a:srgbClr val="FFC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1372" y="1222309"/>
            <a:ext cx="7108980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전투성향에 따른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종류 클래스 구성</a:t>
            </a:r>
            <a:endParaRPr lang="en-US" altLang="ko-KR" sz="1100" dirty="0" smtClean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endParaRPr lang="ko-KR" altLang="en-US" sz="11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버서커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육중한 외형을 바탕으로 높은 체력과 강력한 파워 보유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데몬헌터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원거리공격수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날렵한 체형으로 체력은 낮지만 빠른 공격속도 보유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아칸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중거리 마법사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여리여리하여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보호본능을 일깨우는 외형이지만 강력한 광역스킬 보유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36758"/>
            <a:ext cx="4659651" cy="39408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2" y="2348880"/>
            <a:ext cx="2802182" cy="4054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3802" y="601796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rgbClr val="F8E4E4"/>
                </a:solidFill>
              </a:rPr>
              <a:t>버서커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6333" y="6020929"/>
            <a:ext cx="121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smtClean="0">
                <a:solidFill>
                  <a:srgbClr val="F8E4E4"/>
                </a:solidFill>
              </a:rPr>
              <a:t>데몬헌터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3462" y="6002293"/>
            <a:ext cx="121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rgbClr val="F8E4E4"/>
                </a:solidFill>
              </a:rPr>
              <a:t>아칸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9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1821"/>
            <a:ext cx="4186717" cy="23474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438" r="51000" b="51313"/>
          <a:stretch/>
        </p:blipFill>
        <p:spPr>
          <a:xfrm>
            <a:off x="251520" y="1121820"/>
            <a:ext cx="4032448" cy="234744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22749"/>
            <a:ext cx="4046460" cy="237626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565720" y="1364280"/>
            <a:ext cx="42592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1" y="814043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Act1.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이오리아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신전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812190"/>
            <a:ext cx="214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Act2.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베히모스의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요새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0032" y="3530220"/>
            <a:ext cx="223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Act4.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지옥불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아그문트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520" y="260648"/>
            <a:ext cx="219964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BACKGROUND</a:t>
            </a:r>
            <a:endParaRPr lang="en-US" altLang="ko-KR" dirty="0">
              <a:solidFill>
                <a:srgbClr val="FFC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12" y="3530221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Act3.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로아나프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성채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그림 3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22749"/>
            <a:ext cx="4186717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51520" y="260648"/>
            <a:ext cx="1588897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MONSTER</a:t>
            </a:r>
            <a:endParaRPr lang="en-US" altLang="ko-KR" dirty="0">
              <a:solidFill>
                <a:srgbClr val="FFC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88" y="906988"/>
            <a:ext cx="5057396" cy="49702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620604"/>
            <a:ext cx="3793125" cy="419285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20" y="1124744"/>
            <a:ext cx="3312088" cy="45091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99" y="4581128"/>
            <a:ext cx="1720962" cy="18965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2793" y="4149080"/>
            <a:ext cx="2765136" cy="2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재미 요소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창발적인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게임 요소들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아이템의 능력 속성이 무작위로 조합됨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연구심을 자극하는 요소들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캐릭터의 각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조합으로 인한 시너지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다중 사용자들과 협력하는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컨텐츠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전쟁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월드 보스 공략전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 descr="ㅈㅂㅇㅂㅈㄹ&#10;&#10;" title="ㅈㄼㅈㄼㅈ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15" y="3084061"/>
            <a:ext cx="3822781" cy="2145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6519" r="53304" b="25030"/>
          <a:stretch/>
        </p:blipFill>
        <p:spPr>
          <a:xfrm>
            <a:off x="3736869" y="4365104"/>
            <a:ext cx="3240361" cy="1944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54" y="3429000"/>
            <a:ext cx="1728192" cy="116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1560" y="5274302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길드전쟁 참고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3306" y="6303929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스킬이미지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6060" y="4593256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스킬 업그레이드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344196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기대되는 </a:t>
            </a:r>
            <a:r>
              <a:rPr lang="ko-KR" altLang="en-US" sz="2400" dirty="0" err="1" smtClean="0"/>
              <a:t>컨텐츠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&amp; </a:t>
            </a:r>
            <a:r>
              <a:rPr lang="ko-KR" altLang="en-US" sz="2400" dirty="0" smtClean="0"/>
              <a:t>시스템</a:t>
            </a:r>
            <a:endParaRPr lang="en-US" altLang="ko-K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1052736"/>
            <a:ext cx="784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다장비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셋팅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시스템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다양한 타입의 캐릭터를 육성시키기 위한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접근성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대폭 상승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1360513"/>
            <a:ext cx="7812359" cy="3158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1560" y="4672589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스킬룬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–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자신의 플레이성향에 가까운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스킬을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커스터마이징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다장비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셋팅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시스템과 시너지 발휘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5099457"/>
            <a:ext cx="3456384" cy="15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5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89026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사용자 </a:t>
            </a:r>
            <a:r>
              <a:rPr lang="en-US" altLang="ko-KR" sz="2400" dirty="0" smtClean="0"/>
              <a:t>/ </a:t>
            </a:r>
            <a:r>
              <a:rPr lang="ko-KR" altLang="en-US" sz="2400" dirty="0" smtClean="0"/>
              <a:t>시장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RPG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의 플레이 문법에 어느 정도 익숙한 게이머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성인 남성들에게 매력적인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컨텐츠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8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등신 캐릭터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하드코어한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스타일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진지하고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스타일리쉬한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느낌의 게임을 원하는 사용자들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사전 지식을 요구하지 않는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익숙한 배경의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컨텐츠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서양 중세 풍의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다크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판타지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9" name="차트 8"/>
          <p:cNvGraphicFramePr/>
          <p:nvPr>
            <p:extLst>
              <p:ext uri="{D42A27DB-BD31-4B8C-83A1-F6EECF244321}">
                <p14:modId xmlns:p14="http://schemas.microsoft.com/office/powerpoint/2010/main" val="515924530"/>
              </p:ext>
            </p:extLst>
          </p:nvPr>
        </p:nvGraphicFramePr>
        <p:xfrm>
          <a:off x="467544" y="3789040"/>
          <a:ext cx="252028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2387951225"/>
              </p:ext>
            </p:extLst>
          </p:nvPr>
        </p:nvGraphicFramePr>
        <p:xfrm>
          <a:off x="3275856" y="3717032"/>
          <a:ext cx="252028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차트 16"/>
          <p:cNvGraphicFramePr/>
          <p:nvPr>
            <p:extLst>
              <p:ext uri="{D42A27DB-BD31-4B8C-83A1-F6EECF244321}">
                <p14:modId xmlns:p14="http://schemas.microsoft.com/office/powerpoint/2010/main" val="2492522903"/>
              </p:ext>
            </p:extLst>
          </p:nvPr>
        </p:nvGraphicFramePr>
        <p:xfrm>
          <a:off x="6192180" y="3645024"/>
          <a:ext cx="252028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그림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08720"/>
            <a:ext cx="2686323" cy="227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6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수익 모델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강화가 필요한 요소들은 모두 성장 점수를 획득해서 레벨이 오르는 방식이다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캐릭터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장비 아이템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모든 스테이지는 제한적인 입장 횟수 또는 입장료를 소모한다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게임 내 결제가 필요한 제화들을 사용해서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더 많은 보상을 획득하거나 추가적인 플레이 기회를 제공할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게임 내 결제를 이용한 사용자들은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그 내역을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점수와 레벨로 관리한다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결제가 많을수록 더 많은 혜택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52393" y="4281034"/>
            <a:ext cx="3571535" cy="113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52" y="4098073"/>
            <a:ext cx="2180889" cy="150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267744" y="4346040"/>
            <a:ext cx="4414497" cy="1068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19800000">
            <a:off x="244146" y="4668522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아이템 성장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800000">
            <a:off x="3030656" y="574522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스킬성장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7492" y="519783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VIP </a:t>
            </a:r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시스템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7181</TotalTime>
  <Words>3133</Words>
  <Application>Microsoft Office PowerPoint</Application>
  <PresentationFormat>화면 슬라이드 쇼(4:3)</PresentationFormat>
  <Paragraphs>562</Paragraphs>
  <Slides>58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58</vt:i4>
      </vt:variant>
    </vt:vector>
  </HeadingPairs>
  <TitlesOfParts>
    <vt:vector size="66" baseType="lpstr">
      <vt:lpstr>Arial Unicode MS</vt:lpstr>
      <vt:lpstr>나눔고딕 ExtraBold</vt:lpstr>
      <vt:lpstr>맑은 고딕</vt:lpstr>
      <vt:lpstr>휴먼모음T</vt:lpstr>
      <vt:lpstr>Arial</vt:lpstr>
      <vt:lpstr>Wingdings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(c)Snow Family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- Evil Of Darkness</dc:title>
  <dc:subject>게임 프로젝트 Evil Of Darkness 제안서</dc:subject>
  <dc:creator>JoSoowoon</dc:creator>
  <cp:keywords>Proposal, 제안서, Evil Of Darkness,  EOD</cp:keywords>
  <cp:lastModifiedBy>reddioxin1</cp:lastModifiedBy>
  <cp:revision>396</cp:revision>
  <dcterms:created xsi:type="dcterms:W3CDTF">2013-06-25T11:32:46Z</dcterms:created>
  <dcterms:modified xsi:type="dcterms:W3CDTF">2015-05-26T05:45:16Z</dcterms:modified>
  <cp:category>제안서</cp:category>
  <cp:contentStatus>편집중</cp:contentStatus>
</cp:coreProperties>
</file>