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2" r:id="rId2"/>
    <p:sldId id="261" r:id="rId3"/>
    <p:sldId id="263" r:id="rId4"/>
    <p:sldId id="264" r:id="rId5"/>
    <p:sldId id="265" r:id="rId6"/>
    <p:sldId id="268" r:id="rId7"/>
    <p:sldId id="269" r:id="rId8"/>
    <p:sldId id="270" r:id="rId9"/>
    <p:sldId id="272" r:id="rId10"/>
    <p:sldId id="277" r:id="rId11"/>
    <p:sldId id="273" r:id="rId12"/>
    <p:sldId id="274" r:id="rId13"/>
    <p:sldId id="278" r:id="rId14"/>
    <p:sldId id="279" r:id="rId15"/>
    <p:sldId id="280" r:id="rId16"/>
    <p:sldId id="275" r:id="rId17"/>
    <p:sldId id="276" r:id="rId18"/>
    <p:sldId id="281" r:id="rId19"/>
    <p:sldId id="266" r:id="rId20"/>
    <p:sldId id="282" r:id="rId21"/>
    <p:sldId id="283" r:id="rId22"/>
    <p:sldId id="284" r:id="rId23"/>
    <p:sldId id="285" r:id="rId24"/>
    <p:sldId id="286" r:id="rId25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B07F7F"/>
    <a:srgbClr val="7F7FAD"/>
    <a:srgbClr val="7FAD7F"/>
    <a:srgbClr val="5DD5FF"/>
    <a:srgbClr val="F7923F"/>
    <a:srgbClr val="21C5FF"/>
    <a:srgbClr val="FFFF99"/>
    <a:srgbClr val="CA88FC"/>
    <a:srgbClr val="932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5" autoAdjust="0"/>
    <p:restoredTop sz="94359" autoAdjust="0"/>
  </p:normalViewPr>
  <p:slideViewPr>
    <p:cSldViewPr>
      <p:cViewPr varScale="1">
        <p:scale>
          <a:sx n="83" d="100"/>
          <a:sy n="83" d="100"/>
        </p:scale>
        <p:origin x="46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CD070-620C-4544-ABD3-70F25BDFA150}" type="datetimeFigureOut">
              <a:rPr lang="ko-KR" altLang="en-US" smtClean="0"/>
              <a:pPr/>
              <a:t>2015-09-24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07E65-7DFC-4ED6-B34E-9234471D10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910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2576D-BF28-4121-A38C-895B0E27FC13}" type="datetimeFigureOut">
              <a:rPr lang="ko-KR" altLang="en-US" smtClean="0"/>
              <a:pPr/>
              <a:t>2015-09-24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96AB7-3C7D-404B-B910-B38EDF2FBF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6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6632" y="200473"/>
            <a:ext cx="1440160" cy="64807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733256" y="632521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2015.08.11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733256" y="200472"/>
            <a:ext cx="1008112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TF</a:t>
            </a:r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팀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33256" y="416497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김  양 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래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57192" y="632520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작성일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157192" y="20047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소   속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57192" y="416496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작성자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32856" y="63252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32856" y="20047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Monster AI System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37111" y="416496"/>
            <a:ext cx="720081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1.0.0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556792" y="200472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제  목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933056" y="416496"/>
            <a:ext cx="504055" cy="21602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Ver.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56792" y="416497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  류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556792" y="63252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  고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132857" y="416495"/>
            <a:ext cx="1800200" cy="2160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Monster System</a:t>
            </a:r>
            <a:endParaRPr lang="ko-KR" altLang="en-US" sz="8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>
            <a:off x="116632" y="88670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116632" y="88924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4" y="362581"/>
            <a:ext cx="1362075" cy="32385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116632" y="971600"/>
            <a:ext cx="6624736" cy="7776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endParaRPr lang="ko-KR" altLang="en-US" sz="9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3779912"/>
            <a:ext cx="6624736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sysClr val="windowText" lastClr="000000"/>
                </a:solidFill>
              </a:rPr>
              <a:t>몬스</a:t>
            </a:r>
            <a:r>
              <a:rPr lang="ko-KR" altLang="en-US" dirty="0" err="1">
                <a:solidFill>
                  <a:sysClr val="windowText" lastClr="000000"/>
                </a:solidFill>
              </a:rPr>
              <a:t>터</a:t>
            </a:r>
            <a:r>
              <a:rPr lang="ko-KR" altLang="en-US" dirty="0" smtClean="0">
                <a:solidFill>
                  <a:sysClr val="windowText" lastClr="000000"/>
                </a:solidFill>
              </a:rPr>
              <a:t> 시스템</a:t>
            </a:r>
            <a:endParaRPr lang="en-US" altLang="ko-KR" dirty="0" smtClean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4000" dirty="0" smtClean="0">
                <a:solidFill>
                  <a:sysClr val="windowText" lastClr="000000"/>
                </a:solidFill>
              </a:rPr>
              <a:t>AI</a:t>
            </a:r>
            <a:r>
              <a:rPr lang="ko-KR" altLang="en-US" sz="4000" dirty="0" smtClean="0">
                <a:solidFill>
                  <a:sysClr val="windowText" lastClr="000000"/>
                </a:solidFill>
              </a:rPr>
              <a:t> 시스템</a:t>
            </a:r>
            <a:endParaRPr lang="ko-KR" altLang="en-US" sz="4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10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10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인식 범위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내에 들어오는 대상을 인지하면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공격 명령어를 수행하기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시작합니다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대기 상태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활성화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중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비 활성화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범위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내 주변으로 얼마나 많은 대상이 몰려있는지 체크하는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범위로 상황 체크 시 분별할 수 있는 데이터로 사용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대기 상태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비 활성화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중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활성화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3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공격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범위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대상에게 </a:t>
            </a:r>
            <a:r>
              <a:rPr lang="ko-KR" altLang="en-US" sz="1000" dirty="0" err="1">
                <a:solidFill>
                  <a:sysClr val="windowText" lastClr="000000"/>
                </a:solidFill>
              </a:rPr>
              <a:t>데미지를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줄 수 있는 내 무기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사정 거리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입니다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대기 상태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활성화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중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활성화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</a:t>
            </a:r>
            <a:r>
              <a:rPr lang="ko-KR" altLang="en-US" sz="1400" b="1" dirty="0">
                <a:solidFill>
                  <a:sysClr val="windowText" lastClr="000000"/>
                </a:solidFill>
              </a:rPr>
              <a:t>정</a:t>
            </a:r>
          </a:p>
        </p:txBody>
      </p:sp>
    </p:spTree>
    <p:extLst>
      <p:ext uri="{BB962C8B-B14F-4D97-AF65-F5344CB8AC3E}">
        <p14:creationId xmlns:p14="http://schemas.microsoft.com/office/powerpoint/2010/main" val="23054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보기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실제로는 원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.)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대기 상태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위 범위 내용은 샘플이며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대상의 특성상 범위의 차이는 있을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2250600" y="1579253"/>
            <a:ext cx="3291988" cy="2992747"/>
            <a:chOff x="977811" y="2734651"/>
            <a:chExt cx="4970848" cy="4519001"/>
          </a:xfrm>
        </p:grpSpPr>
        <p:sp>
          <p:nvSpPr>
            <p:cNvPr id="7" name="현 6"/>
            <p:cNvSpPr/>
            <p:nvPr/>
          </p:nvSpPr>
          <p:spPr>
            <a:xfrm rot="16200000">
              <a:off x="1203734" y="2508728"/>
              <a:ext cx="4519001" cy="4970848"/>
            </a:xfrm>
            <a:prstGeom prst="chord">
              <a:avLst/>
            </a:prstGeom>
            <a:solidFill>
              <a:srgbClr val="7FAD7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현 7"/>
            <p:cNvSpPr/>
            <p:nvPr/>
          </p:nvSpPr>
          <p:spPr>
            <a:xfrm rot="16200000">
              <a:off x="1788926" y="2975370"/>
              <a:ext cx="3208140" cy="3528916"/>
            </a:xfrm>
            <a:prstGeom prst="chord">
              <a:avLst/>
            </a:prstGeom>
            <a:solidFill>
              <a:srgbClr val="7F7FAD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0" name="그룹 9"/>
            <p:cNvGrpSpPr/>
            <p:nvPr/>
          </p:nvGrpSpPr>
          <p:grpSpPr>
            <a:xfrm>
              <a:off x="3055460" y="3095836"/>
              <a:ext cx="504056" cy="1440160"/>
              <a:chOff x="3140968" y="1979712"/>
              <a:chExt cx="504056" cy="1440160"/>
            </a:xfrm>
          </p:grpSpPr>
          <p:sp>
            <p:nvSpPr>
              <p:cNvPr id="12" name="이등변 삼각형 11"/>
              <p:cNvSpPr/>
              <p:nvPr/>
            </p:nvSpPr>
            <p:spPr>
              <a:xfrm>
                <a:off x="3140968" y="2267744"/>
                <a:ext cx="504056" cy="1152128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웃는 얼굴 12"/>
              <p:cNvSpPr/>
              <p:nvPr/>
            </p:nvSpPr>
            <p:spPr>
              <a:xfrm>
                <a:off x="3140968" y="1979712"/>
                <a:ext cx="504056" cy="504056"/>
              </a:xfrm>
              <a:prstGeom prst="smileyFac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" name="현 10"/>
            <p:cNvSpPr/>
            <p:nvPr/>
          </p:nvSpPr>
          <p:spPr>
            <a:xfrm rot="16200000">
              <a:off x="2563597" y="3563627"/>
              <a:ext cx="1487782" cy="1652915"/>
            </a:xfrm>
            <a:prstGeom prst="chord">
              <a:avLst/>
            </a:prstGeom>
            <a:solidFill>
              <a:srgbClr val="CC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설명선 2 13"/>
          <p:cNvSpPr/>
          <p:nvPr/>
        </p:nvSpPr>
        <p:spPr>
          <a:xfrm>
            <a:off x="1033873" y="7377497"/>
            <a:ext cx="829814" cy="288032"/>
          </a:xfrm>
          <a:prstGeom prst="borderCallout2">
            <a:avLst>
              <a:gd name="adj1" fmla="val 3935"/>
              <a:gd name="adj2" fmla="val 101185"/>
              <a:gd name="adj3" fmla="val -70140"/>
              <a:gd name="adj4" fmla="val 148564"/>
              <a:gd name="adj5" fmla="val -25069"/>
              <a:gd name="adj6" fmla="val 254324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추적 범위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15" name="설명선 2 14"/>
          <p:cNvSpPr/>
          <p:nvPr/>
        </p:nvSpPr>
        <p:spPr>
          <a:xfrm>
            <a:off x="1033873" y="4046994"/>
            <a:ext cx="829814" cy="288032"/>
          </a:xfrm>
          <a:prstGeom prst="borderCallout2">
            <a:avLst>
              <a:gd name="adj1" fmla="val 3935"/>
              <a:gd name="adj2" fmla="val 101185"/>
              <a:gd name="adj3" fmla="val -82839"/>
              <a:gd name="adj4" fmla="val 129464"/>
              <a:gd name="adj5" fmla="val -63164"/>
              <a:gd name="adj6" fmla="val 223471"/>
            </a:avLst>
          </a:prstGeom>
          <a:solidFill>
            <a:srgbClr val="7FAD7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협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범위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16" name="설명선 2 15"/>
          <p:cNvSpPr/>
          <p:nvPr/>
        </p:nvSpPr>
        <p:spPr>
          <a:xfrm>
            <a:off x="1033873" y="3412445"/>
            <a:ext cx="829814" cy="288032"/>
          </a:xfrm>
          <a:prstGeom prst="borderCallout2">
            <a:avLst>
              <a:gd name="adj1" fmla="val -298"/>
              <a:gd name="adj2" fmla="val 101185"/>
              <a:gd name="adj3" fmla="val -74373"/>
              <a:gd name="adj4" fmla="val 130933"/>
              <a:gd name="adj5" fmla="val -3904"/>
              <a:gd name="adj6" fmla="val 266079"/>
            </a:avLst>
          </a:prstGeom>
          <a:solidFill>
            <a:srgbClr val="7F7FA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인</a:t>
            </a:r>
            <a:r>
              <a:rPr lang="ko-KR" altLang="en-US" sz="1000" dirty="0">
                <a:solidFill>
                  <a:schemeClr val="bg1"/>
                </a:solidFill>
              </a:rPr>
              <a:t>식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7" name="설명선 2 16"/>
          <p:cNvSpPr/>
          <p:nvPr/>
        </p:nvSpPr>
        <p:spPr>
          <a:xfrm>
            <a:off x="1033873" y="6630501"/>
            <a:ext cx="829814" cy="288032"/>
          </a:xfrm>
          <a:prstGeom prst="borderCallout2">
            <a:avLst>
              <a:gd name="adj1" fmla="val -298"/>
              <a:gd name="adj2" fmla="val 99715"/>
              <a:gd name="adj3" fmla="val -74373"/>
              <a:gd name="adj4" fmla="val 155910"/>
              <a:gd name="adj5" fmla="val -8137"/>
              <a:gd name="adj6" fmla="val 266079"/>
            </a:avLst>
          </a:prstGeom>
          <a:solidFill>
            <a:srgbClr val="B07F7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포</a:t>
            </a:r>
            <a:r>
              <a:rPr lang="ko-KR" altLang="en-US" sz="1000" dirty="0">
                <a:solidFill>
                  <a:schemeClr val="bg1"/>
                </a:solidFill>
              </a:rPr>
              <a:t>위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8" name="설명선 2 17"/>
          <p:cNvSpPr/>
          <p:nvPr/>
        </p:nvSpPr>
        <p:spPr>
          <a:xfrm>
            <a:off x="1033873" y="2777895"/>
            <a:ext cx="829814" cy="288032"/>
          </a:xfrm>
          <a:prstGeom prst="borderCallout2">
            <a:avLst>
              <a:gd name="adj1" fmla="val 3935"/>
              <a:gd name="adj2" fmla="val 98246"/>
              <a:gd name="adj3" fmla="val -82839"/>
              <a:gd name="adj4" fmla="val 129464"/>
              <a:gd name="adj5" fmla="val 329"/>
              <a:gd name="adj6" fmla="val 288118"/>
            </a:avLst>
          </a:prstGeom>
          <a:solidFill>
            <a:srgbClr val="CC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공</a:t>
            </a:r>
            <a:r>
              <a:rPr lang="ko-KR" altLang="en-US" sz="1000" dirty="0">
                <a:solidFill>
                  <a:schemeClr val="bg1"/>
                </a:solidFill>
              </a:rPr>
              <a:t>격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9" name="설명선 2 18"/>
          <p:cNvSpPr/>
          <p:nvPr/>
        </p:nvSpPr>
        <p:spPr>
          <a:xfrm>
            <a:off x="4551012" y="1530419"/>
            <a:ext cx="1346063" cy="288032"/>
          </a:xfrm>
          <a:prstGeom prst="borderCallout2">
            <a:avLst>
              <a:gd name="adj1" fmla="val 97057"/>
              <a:gd name="adj2" fmla="val -194"/>
              <a:gd name="adj3" fmla="val 149969"/>
              <a:gd name="adj4" fmla="val -27102"/>
              <a:gd name="adj5" fmla="val 338959"/>
              <a:gd name="adj6" fmla="val -18758"/>
            </a:avLst>
          </a:prstGeom>
          <a:solidFill>
            <a:srgbClr val="CC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공</a:t>
            </a:r>
            <a:r>
              <a:rPr lang="ko-KR" altLang="en-US" sz="1000" dirty="0">
                <a:solidFill>
                  <a:schemeClr val="bg1"/>
                </a:solidFill>
              </a:rPr>
              <a:t>격</a:t>
            </a:r>
            <a:r>
              <a:rPr lang="ko-KR" altLang="en-US" sz="1000" dirty="0" smtClean="0">
                <a:solidFill>
                  <a:schemeClr val="bg1"/>
                </a:solidFill>
              </a:rPr>
              <a:t> 최대 사거리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1916373" y="4917013"/>
            <a:ext cx="3960440" cy="3600437"/>
            <a:chOff x="473136" y="2471576"/>
            <a:chExt cx="5980200" cy="5436604"/>
          </a:xfrm>
        </p:grpSpPr>
        <p:sp>
          <p:nvSpPr>
            <p:cNvPr id="40" name="현 39"/>
            <p:cNvSpPr/>
            <p:nvPr/>
          </p:nvSpPr>
          <p:spPr>
            <a:xfrm rot="16200000">
              <a:off x="744934" y="2199778"/>
              <a:ext cx="5436604" cy="5980200"/>
            </a:xfrm>
            <a:prstGeom prst="chord">
              <a:avLst/>
            </a:prstGeom>
            <a:solidFill>
              <a:schemeClr val="bg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현 42"/>
            <p:cNvSpPr/>
            <p:nvPr/>
          </p:nvSpPr>
          <p:spPr>
            <a:xfrm rot="16200000">
              <a:off x="2128911" y="3303613"/>
              <a:ext cx="2304256" cy="2560012"/>
            </a:xfrm>
            <a:prstGeom prst="chord">
              <a:avLst/>
            </a:prstGeom>
            <a:solidFill>
              <a:srgbClr val="B07F7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44" name="그룹 43"/>
            <p:cNvGrpSpPr/>
            <p:nvPr/>
          </p:nvGrpSpPr>
          <p:grpSpPr>
            <a:xfrm>
              <a:off x="3055460" y="3095836"/>
              <a:ext cx="504056" cy="1440160"/>
              <a:chOff x="3140968" y="1979712"/>
              <a:chExt cx="504056" cy="1440160"/>
            </a:xfrm>
          </p:grpSpPr>
          <p:sp>
            <p:nvSpPr>
              <p:cNvPr id="46" name="이등변 삼각형 45"/>
              <p:cNvSpPr/>
              <p:nvPr/>
            </p:nvSpPr>
            <p:spPr>
              <a:xfrm>
                <a:off x="3140968" y="2267744"/>
                <a:ext cx="504056" cy="1152128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웃는 얼굴 46"/>
              <p:cNvSpPr/>
              <p:nvPr/>
            </p:nvSpPr>
            <p:spPr>
              <a:xfrm>
                <a:off x="3140968" y="1979712"/>
                <a:ext cx="504056" cy="504056"/>
              </a:xfrm>
              <a:prstGeom prst="smileyFace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45" name="현 44"/>
            <p:cNvSpPr/>
            <p:nvPr/>
          </p:nvSpPr>
          <p:spPr>
            <a:xfrm rot="16200000">
              <a:off x="2563597" y="3563627"/>
              <a:ext cx="1487782" cy="1652915"/>
            </a:xfrm>
            <a:prstGeom prst="chord">
              <a:avLst/>
            </a:prstGeom>
            <a:solidFill>
              <a:srgbClr val="CC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8" name="설명선 2 47"/>
          <p:cNvSpPr/>
          <p:nvPr/>
        </p:nvSpPr>
        <p:spPr>
          <a:xfrm>
            <a:off x="1033873" y="5914328"/>
            <a:ext cx="829814" cy="288032"/>
          </a:xfrm>
          <a:prstGeom prst="borderCallout2">
            <a:avLst>
              <a:gd name="adj1" fmla="val 3935"/>
              <a:gd name="adj2" fmla="val 98246"/>
              <a:gd name="adj3" fmla="val -32045"/>
              <a:gd name="adj4" fmla="val 154441"/>
              <a:gd name="adj5" fmla="val 131548"/>
              <a:gd name="adj6" fmla="val 291056"/>
            </a:avLst>
          </a:prstGeom>
          <a:solidFill>
            <a:srgbClr val="CC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공</a:t>
            </a:r>
            <a:r>
              <a:rPr lang="ko-KR" altLang="en-US" sz="1000" dirty="0">
                <a:solidFill>
                  <a:schemeClr val="bg1"/>
                </a:solidFill>
              </a:rPr>
              <a:t>격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49" name="설명선 2 48"/>
          <p:cNvSpPr/>
          <p:nvPr/>
        </p:nvSpPr>
        <p:spPr>
          <a:xfrm>
            <a:off x="4551012" y="4945503"/>
            <a:ext cx="1346063" cy="288032"/>
          </a:xfrm>
          <a:prstGeom prst="borderCallout2">
            <a:avLst>
              <a:gd name="adj1" fmla="val 97057"/>
              <a:gd name="adj2" fmla="val -194"/>
              <a:gd name="adj3" fmla="val 149969"/>
              <a:gd name="adj4" fmla="val -27102"/>
              <a:gd name="adj5" fmla="val 393986"/>
              <a:gd name="adj6" fmla="val -17852"/>
            </a:avLst>
          </a:prstGeom>
          <a:solidFill>
            <a:srgbClr val="CC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공</a:t>
            </a:r>
            <a:r>
              <a:rPr lang="ko-KR" altLang="en-US" sz="1000" dirty="0">
                <a:solidFill>
                  <a:schemeClr val="bg1"/>
                </a:solidFill>
              </a:rPr>
              <a:t>격</a:t>
            </a:r>
            <a:r>
              <a:rPr lang="ko-KR" altLang="en-US" sz="1000" dirty="0" smtClean="0">
                <a:solidFill>
                  <a:schemeClr val="bg1"/>
                </a:solidFill>
              </a:rPr>
              <a:t> 최대 사거리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35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 설정의 역할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전투가 시작 되면 상황 설정을 시작으로 전투의 인공지능이 진행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상황이 적합하면 그에 설정 된 액션을 취하고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적합하지 않으면 다음 상황을 체크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적합한 상황에 따른 액션을 취하고 나면 첫 상황부터 다시 체크하기 시작합니다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모든 상황이 적합하지 않은 경우 첫 상황부터 다시 체크하기 시작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전투가 종료 될 때까지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2~4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번을 계속 반복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상황의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범위 상황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추적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협동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인식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있을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거리 상황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가까운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먼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상태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행동 제한 상태일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기절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넉다운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이동 제한 상태일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속박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이동 불가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슬로우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이동 속도 감소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컨트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롤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제한 상태일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유혹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5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상황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가장 높은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가장 낮은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n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이하일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90%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70%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50%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30%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n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이상일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90%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70%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50%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30%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10%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범위 안에 적이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n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명 이상 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5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≤ 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4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3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2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6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밀집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상대방 포위 범위 안에 적이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n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명 이상 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5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적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4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적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3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적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2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적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특정 등급 이하일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하급 ≥ 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중급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≥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중상급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≥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중보스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≥ 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보스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특정 등급 이상일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하급 ≤ 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중급 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>
                <a:solidFill>
                  <a:sysClr val="windowText" lastClr="000000"/>
                </a:solidFill>
              </a:rPr>
              <a:t>중상급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>
                <a:solidFill>
                  <a:sysClr val="windowText" lastClr="000000"/>
                </a:solidFill>
              </a:rPr>
              <a:t>중보스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보스 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등급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8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항상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별도의 조건 없이 무조건 액션을 발생시키고 싶을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8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거리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가까운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76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7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액션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설정의 역할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 설정이 만족하는 경우 해당 상황에 설정 된 액션이 수행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7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액션의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종류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평타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공격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3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모든 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재사용 대기 시간 중이지  않은 스킬 중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 사용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체크 순서는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1, 2, 3, 4)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회피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회피 버튼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공격 범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포위 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추적 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스킵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액션 없음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지정한 명령으로 이동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모서리가 둥근 직사각형 10"/>
          <p:cNvSpPr/>
          <p:nvPr/>
        </p:nvSpPr>
        <p:spPr>
          <a:xfrm>
            <a:off x="1844824" y="3503320"/>
            <a:ext cx="4464496" cy="4304856"/>
          </a:xfrm>
          <a:prstGeom prst="roundRect">
            <a:avLst>
              <a:gd name="adj" fmla="val 3339"/>
            </a:avLst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ko-KR" altLang="en-US" sz="1000" dirty="0" smtClean="0">
                <a:solidFill>
                  <a:sysClr val="windowText" lastClr="000000"/>
                </a:solidFill>
              </a:rPr>
              <a:t>전투 중 영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역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8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Flow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 설정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개를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세팅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하였다고 가정 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585256" y="219727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대기 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76545" y="2917352"/>
            <a:ext cx="1801598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인식 범위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에 적 진입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or</a:t>
            </a:r>
          </a:p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협동 범위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에 전투 발생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2265443" y="363743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전투 명령 시작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6" name="다이아몬드 15"/>
          <p:cNvSpPr/>
          <p:nvPr/>
        </p:nvSpPr>
        <p:spPr>
          <a:xfrm>
            <a:off x="2265443" y="4357512"/>
            <a:ext cx="1584176" cy="432048"/>
          </a:xfrm>
          <a:prstGeom prst="diamond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조건 체크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401680" y="435751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액션 수행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1" name="다이아몬드 20"/>
          <p:cNvSpPr/>
          <p:nvPr/>
        </p:nvSpPr>
        <p:spPr>
          <a:xfrm>
            <a:off x="2265443" y="5077592"/>
            <a:ext cx="1584176" cy="432048"/>
          </a:xfrm>
          <a:prstGeom prst="diamond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조건 체크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2" name="다이아몬드 21"/>
          <p:cNvSpPr/>
          <p:nvPr/>
        </p:nvSpPr>
        <p:spPr>
          <a:xfrm>
            <a:off x="2265443" y="5791952"/>
            <a:ext cx="1584176" cy="432048"/>
          </a:xfrm>
          <a:prstGeom prst="diamond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ysClr val="windowText" lastClr="000000"/>
                </a:solidFill>
              </a:rPr>
              <a:t>3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조건 체크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3" name="다이아몬드 22"/>
          <p:cNvSpPr/>
          <p:nvPr/>
        </p:nvSpPr>
        <p:spPr>
          <a:xfrm>
            <a:off x="2265443" y="6512032"/>
            <a:ext cx="1584176" cy="432048"/>
          </a:xfrm>
          <a:prstGeom prst="diamond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ysClr val="windowText" lastClr="000000"/>
                </a:solidFill>
              </a:rPr>
              <a:t>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조건 체크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4401680" y="507759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액션 수행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4401680" y="579195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3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액션 수행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4401680" y="651203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액션 수행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cxnSp>
        <p:nvCxnSpPr>
          <p:cNvPr id="9" name="꺾인 연결선 8"/>
          <p:cNvCxnSpPr>
            <a:stCxn id="6" idx="3"/>
            <a:endCxn id="15" idx="0"/>
          </p:cNvCxnSpPr>
          <p:nvPr/>
        </p:nvCxnSpPr>
        <p:spPr>
          <a:xfrm>
            <a:off x="2278143" y="3133376"/>
            <a:ext cx="779388" cy="504056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>
            <a:stCxn id="5" idx="2"/>
            <a:endCxn id="6" idx="0"/>
          </p:cNvCxnSpPr>
          <p:nvPr/>
        </p:nvCxnSpPr>
        <p:spPr>
          <a:xfrm>
            <a:off x="1377344" y="2629320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15" idx="2"/>
            <a:endCxn id="16" idx="0"/>
          </p:cNvCxnSpPr>
          <p:nvPr/>
        </p:nvCxnSpPr>
        <p:spPr>
          <a:xfrm>
            <a:off x="3057531" y="4069480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stCxn id="16" idx="2"/>
            <a:endCxn id="21" idx="0"/>
          </p:cNvCxnSpPr>
          <p:nvPr/>
        </p:nvCxnSpPr>
        <p:spPr>
          <a:xfrm>
            <a:off x="3057531" y="4789560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>
            <a:stCxn id="21" idx="2"/>
            <a:endCxn id="22" idx="0"/>
          </p:cNvCxnSpPr>
          <p:nvPr/>
        </p:nvCxnSpPr>
        <p:spPr>
          <a:xfrm>
            <a:off x="3057531" y="5509640"/>
            <a:ext cx="0" cy="2823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stCxn id="22" idx="2"/>
            <a:endCxn id="23" idx="0"/>
          </p:cNvCxnSpPr>
          <p:nvPr/>
        </p:nvCxnSpPr>
        <p:spPr>
          <a:xfrm>
            <a:off x="3057531" y="6224000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꺾인 연결선 42"/>
          <p:cNvCxnSpPr>
            <a:stCxn id="13" idx="3"/>
            <a:endCxn id="15" idx="3"/>
          </p:cNvCxnSpPr>
          <p:nvPr/>
        </p:nvCxnSpPr>
        <p:spPr>
          <a:xfrm flipH="1" flipV="1">
            <a:off x="3849619" y="3853456"/>
            <a:ext cx="2136237" cy="720080"/>
          </a:xfrm>
          <a:prstGeom prst="bentConnector3">
            <a:avLst>
              <a:gd name="adj1" fmla="val -1070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>
            <a:stCxn id="16" idx="3"/>
            <a:endCxn id="13" idx="1"/>
          </p:cNvCxnSpPr>
          <p:nvPr/>
        </p:nvCxnSpPr>
        <p:spPr>
          <a:xfrm>
            <a:off x="3849619" y="4573536"/>
            <a:ext cx="5520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stCxn id="23" idx="3"/>
            <a:endCxn id="26" idx="1"/>
          </p:cNvCxnSpPr>
          <p:nvPr/>
        </p:nvCxnSpPr>
        <p:spPr>
          <a:xfrm>
            <a:off x="3849619" y="6728056"/>
            <a:ext cx="5520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22" idx="3"/>
            <a:endCxn id="25" idx="1"/>
          </p:cNvCxnSpPr>
          <p:nvPr/>
        </p:nvCxnSpPr>
        <p:spPr>
          <a:xfrm>
            <a:off x="3849619" y="6007976"/>
            <a:ext cx="5520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>
            <a:stCxn id="21" idx="3"/>
            <a:endCxn id="24" idx="1"/>
          </p:cNvCxnSpPr>
          <p:nvPr/>
        </p:nvCxnSpPr>
        <p:spPr>
          <a:xfrm>
            <a:off x="3849619" y="5293616"/>
            <a:ext cx="5520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꺾인 연결선 57"/>
          <p:cNvCxnSpPr>
            <a:stCxn id="24" idx="3"/>
            <a:endCxn id="15" idx="3"/>
          </p:cNvCxnSpPr>
          <p:nvPr/>
        </p:nvCxnSpPr>
        <p:spPr>
          <a:xfrm flipH="1" flipV="1">
            <a:off x="3849619" y="3853456"/>
            <a:ext cx="2136237" cy="1440160"/>
          </a:xfrm>
          <a:prstGeom prst="bentConnector3">
            <a:avLst>
              <a:gd name="adj1" fmla="val -1070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꺾인 연결선 58"/>
          <p:cNvCxnSpPr>
            <a:stCxn id="25" idx="3"/>
            <a:endCxn id="15" idx="3"/>
          </p:cNvCxnSpPr>
          <p:nvPr/>
        </p:nvCxnSpPr>
        <p:spPr>
          <a:xfrm flipH="1" flipV="1">
            <a:off x="3849619" y="3853456"/>
            <a:ext cx="2136237" cy="2154520"/>
          </a:xfrm>
          <a:prstGeom prst="bentConnector3">
            <a:avLst>
              <a:gd name="adj1" fmla="val -1070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꺾인 연결선 59"/>
          <p:cNvCxnSpPr>
            <a:stCxn id="26" idx="3"/>
            <a:endCxn id="15" idx="3"/>
          </p:cNvCxnSpPr>
          <p:nvPr/>
        </p:nvCxnSpPr>
        <p:spPr>
          <a:xfrm flipH="1" flipV="1">
            <a:off x="3849619" y="3853456"/>
            <a:ext cx="2136237" cy="2874600"/>
          </a:xfrm>
          <a:prstGeom prst="bentConnector3">
            <a:avLst>
              <a:gd name="adj1" fmla="val -1070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다이아몬드 69"/>
          <p:cNvSpPr/>
          <p:nvPr/>
        </p:nvSpPr>
        <p:spPr>
          <a:xfrm>
            <a:off x="2265443" y="7232112"/>
            <a:ext cx="1584176" cy="432048"/>
          </a:xfrm>
          <a:prstGeom prst="diamond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전투 종료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?</a:t>
            </a:r>
          </a:p>
        </p:txBody>
      </p:sp>
      <p:cxnSp>
        <p:nvCxnSpPr>
          <p:cNvPr id="71" name="직선 화살표 연결선 70"/>
          <p:cNvCxnSpPr>
            <a:stCxn id="23" idx="2"/>
            <a:endCxn id="70" idx="0"/>
          </p:cNvCxnSpPr>
          <p:nvPr/>
        </p:nvCxnSpPr>
        <p:spPr>
          <a:xfrm>
            <a:off x="3057531" y="6944080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꺾인 연결선 83"/>
          <p:cNvCxnSpPr>
            <a:stCxn id="70" idx="1"/>
            <a:endCxn id="15" idx="1"/>
          </p:cNvCxnSpPr>
          <p:nvPr/>
        </p:nvCxnSpPr>
        <p:spPr>
          <a:xfrm rot="10800000">
            <a:off x="2265443" y="3853456"/>
            <a:ext cx="12700" cy="3594680"/>
          </a:xfrm>
          <a:prstGeom prst="bentConnector3">
            <a:avLst>
              <a:gd name="adj1" fmla="val 2856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모서리가 둥근 직사각형 90"/>
          <p:cNvSpPr/>
          <p:nvPr/>
        </p:nvSpPr>
        <p:spPr>
          <a:xfrm>
            <a:off x="3670136" y="4355976"/>
            <a:ext cx="792088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조건 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2" name="모서리가 둥근 직사각형 91"/>
          <p:cNvSpPr/>
          <p:nvPr/>
        </p:nvSpPr>
        <p:spPr>
          <a:xfrm>
            <a:off x="3670136" y="5077592"/>
            <a:ext cx="792088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ysClr val="windowText" lastClr="000000"/>
                </a:solidFill>
              </a:rPr>
              <a:t>조건 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3" name="모서리가 둥근 직사각형 92"/>
          <p:cNvSpPr/>
          <p:nvPr/>
        </p:nvSpPr>
        <p:spPr>
          <a:xfrm>
            <a:off x="3670136" y="5795564"/>
            <a:ext cx="792088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조건 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4" name="모서리가 둥근 직사각형 93"/>
          <p:cNvSpPr/>
          <p:nvPr/>
        </p:nvSpPr>
        <p:spPr>
          <a:xfrm>
            <a:off x="3670136" y="6512032"/>
            <a:ext cx="792088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조건 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2996952" y="4789560"/>
            <a:ext cx="923531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ysClr val="windowText" lastClr="000000"/>
                </a:solidFill>
              </a:rPr>
              <a:t>조건 불만족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2996952" y="5509640"/>
            <a:ext cx="923531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ysClr val="windowText" lastClr="000000"/>
                </a:solidFill>
              </a:rPr>
              <a:t>조건 불만족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7" name="모서리가 둥근 직사각형 96"/>
          <p:cNvSpPr/>
          <p:nvPr/>
        </p:nvSpPr>
        <p:spPr>
          <a:xfrm>
            <a:off x="2996952" y="6210664"/>
            <a:ext cx="923531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ysClr val="windowText" lastClr="000000"/>
                </a:solidFill>
              </a:rPr>
              <a:t>조건 불만족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2996952" y="6944080"/>
            <a:ext cx="923531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ysClr val="windowText" lastClr="000000"/>
                </a:solidFill>
              </a:rPr>
              <a:t>조건 불만족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3068960" y="7844180"/>
            <a:ext cx="288032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Y</a:t>
            </a: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922930" y="5509640"/>
            <a:ext cx="288032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ysClr val="windowText" lastClr="000000"/>
                </a:solidFill>
              </a:rPr>
              <a:t>N</a:t>
            </a: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4401680" y="7952192"/>
            <a:ext cx="1584176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종료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cxnSp>
        <p:nvCxnSpPr>
          <p:cNvPr id="115" name="꺾인 연결선 114"/>
          <p:cNvCxnSpPr>
            <a:stCxn id="70" idx="2"/>
            <a:endCxn id="110" idx="1"/>
          </p:cNvCxnSpPr>
          <p:nvPr/>
        </p:nvCxnSpPr>
        <p:spPr>
          <a:xfrm rot="16200000" flipH="1">
            <a:off x="3477577" y="7244113"/>
            <a:ext cx="504056" cy="1344149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꺾인 연결선 115"/>
          <p:cNvCxnSpPr>
            <a:stCxn id="70" idx="2"/>
            <a:endCxn id="5" idx="1"/>
          </p:cNvCxnSpPr>
          <p:nvPr/>
        </p:nvCxnSpPr>
        <p:spPr>
          <a:xfrm rot="5400000" flipH="1">
            <a:off x="-804038" y="3802591"/>
            <a:ext cx="5250864" cy="2472275"/>
          </a:xfrm>
          <a:prstGeom prst="bentConnector4">
            <a:avLst>
              <a:gd name="adj1" fmla="val -9694"/>
              <a:gd name="adj2" fmla="val 109247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모서리가 둥근 직사각형 121"/>
          <p:cNvSpPr/>
          <p:nvPr/>
        </p:nvSpPr>
        <p:spPr>
          <a:xfrm>
            <a:off x="3323072" y="7952192"/>
            <a:ext cx="792088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죽음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1941973" y="7952192"/>
            <a:ext cx="792088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초기화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4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9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전체보기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16632" y="2139024"/>
            <a:ext cx="6624736" cy="3153056"/>
          </a:xfrm>
          <a:prstGeom prst="roundRect">
            <a:avLst>
              <a:gd name="adj" fmla="val 2365"/>
            </a:avLst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추적 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협동 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인식 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 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260648" y="1923000"/>
            <a:ext cx="1584176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ysClr val="windowText" lastClr="000000"/>
                </a:solidFill>
              </a:rPr>
              <a:t>범위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1268760" y="2699792"/>
            <a:ext cx="5328592" cy="2412268"/>
          </a:xfrm>
          <a:prstGeom prst="roundRect">
            <a:avLst>
              <a:gd name="adj" fmla="val 4540"/>
            </a:avLst>
          </a:prstGeom>
          <a:solidFill>
            <a:schemeClr val="accent2">
              <a:lumMod val="20000"/>
              <a:lumOff val="80000"/>
              <a:alpha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거리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상태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밀집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적 종류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항상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거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1484784" y="2483768"/>
            <a:ext cx="1584176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2564904" y="3314736"/>
            <a:ext cx="3810712" cy="1617304"/>
          </a:xfrm>
          <a:prstGeom prst="roundRect">
            <a:avLst>
              <a:gd name="adj" fmla="val 5469"/>
            </a:avLst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회피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스</a:t>
            </a:r>
            <a:r>
              <a:rPr lang="ko-KR" altLang="en-US" sz="1000" dirty="0" err="1">
                <a:solidFill>
                  <a:sysClr val="windowText" lastClr="000000"/>
                </a:solidFill>
              </a:rPr>
              <a:t>킵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2780928" y="3059832"/>
            <a:ext cx="1584176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액션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10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예제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설정하기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캐릭터의 범위를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설정하기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상황의 대상이 될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대상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을 정합니다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대상이 취할 상황을 정합니다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정해 놓은 상황 만족 시 행동 할 액션을 정합니다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이것을 반복하여 리스트를 만듭니다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만들어진 리스트에 맞춰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Flow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진행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완성 된 인공지능 테이블 예시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변수 값 등등 없이 텍스트로 풀었습니다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No1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적 체력이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50%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이하면 스킬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사용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No2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아군 체력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10%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이하면 해당 아군을 향해 내 포위 최대 거리까지 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No3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체력이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10%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이하면 내 추적 최대 거리까지 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No4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적 등급이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중보스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이상이면 스킬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3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사용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No5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가까운 적에게 스킬 사용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No6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체력이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20%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이상이면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번 전술 체크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956380"/>
              </p:ext>
            </p:extLst>
          </p:nvPr>
        </p:nvGraphicFramePr>
        <p:xfrm>
          <a:off x="548680" y="4529892"/>
          <a:ext cx="5760640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/>
                <a:gridCol w="1224136"/>
                <a:gridCol w="1800200"/>
                <a:gridCol w="2304256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대상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상황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액션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적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체력≤</a:t>
                      </a:r>
                      <a:r>
                        <a:rPr lang="en-US" altLang="ko-KR" sz="900" u="none" strike="noStrike">
                          <a:effectLst/>
                        </a:rPr>
                        <a:t>50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스킬</a:t>
                      </a:r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아군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체력≤</a:t>
                      </a:r>
                      <a:r>
                        <a:rPr lang="en-US" altLang="ko-KR" sz="900" u="none" strike="noStrike" dirty="0">
                          <a:effectLst/>
                        </a:rPr>
                        <a:t>10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내 포위 최대 거리 이동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나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체력≤</a:t>
                      </a:r>
                      <a:r>
                        <a:rPr lang="en-US" altLang="ko-KR" sz="900" u="none" strike="noStrike" dirty="0">
                          <a:effectLst/>
                        </a:rPr>
                        <a:t>10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내 추적 최대 거리 이동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적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 smtClean="0">
                          <a:effectLst/>
                        </a:rPr>
                        <a:t>등급≥</a:t>
                      </a:r>
                      <a:r>
                        <a:rPr lang="ko-KR" altLang="en-US" sz="900" u="none" strike="noStrike" dirty="0" err="1" smtClean="0">
                          <a:effectLst/>
                        </a:rPr>
                        <a:t>중보스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 smtClean="0">
                          <a:effectLst/>
                        </a:rPr>
                        <a:t>스킬</a:t>
                      </a:r>
                      <a:r>
                        <a:rPr lang="en-US" altLang="ko-KR" sz="900" u="none" strike="noStrike" dirty="0" smtClean="0">
                          <a:effectLst/>
                        </a:rPr>
                        <a:t>3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적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가장 가까운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모든 스킬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6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나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체력≥</a:t>
                      </a:r>
                      <a:r>
                        <a:rPr lang="en-US" altLang="ko-KR" sz="900" u="none" strike="noStrike" dirty="0">
                          <a:effectLst/>
                        </a:rPr>
                        <a:t>90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 smtClean="0">
                          <a:effectLst/>
                        </a:rPr>
                        <a:t>1</a:t>
                      </a:r>
                      <a:r>
                        <a:rPr lang="ko-KR" altLang="en-US" sz="900" u="none" strike="noStrike" dirty="0" smtClean="0">
                          <a:effectLst/>
                        </a:rPr>
                        <a:t>번으로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6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19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테이블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err="1">
                <a:solidFill>
                  <a:sysClr val="windowText" lastClr="000000"/>
                </a:solidFill>
              </a:rPr>
              <a:t>rangetype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각 범위에 대한 </a:t>
            </a:r>
            <a:r>
              <a:rPr lang="ko-KR" altLang="en-US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필드 </a:t>
            </a: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입니다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추적 범위 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tracking</a:t>
            </a:r>
            <a:endParaRPr lang="en-US" altLang="ko-KR" sz="1000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협동 범위 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help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인식 범위 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recognize</a:t>
            </a:r>
            <a:endParaRPr lang="en-US" altLang="ko-KR" sz="1000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포위 범위 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siege</a:t>
            </a:r>
            <a:endParaRPr lang="en-US" altLang="ko-KR" sz="1000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공격 범위 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attack</a:t>
            </a:r>
            <a:endParaRPr lang="en-US" altLang="ko-KR" sz="1000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value 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각 변수의 </a:t>
            </a:r>
            <a:r>
              <a:rPr lang="ko-KR" altLang="en-US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값을 넣는 필드로 </a:t>
            </a:r>
            <a:r>
              <a:rPr lang="ko-KR" altLang="en-US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게임 내 거리를 의미 합니다</a:t>
            </a:r>
            <a:r>
              <a:rPr lang="en-US" altLang="ko-KR" sz="1000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. 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예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제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 테이블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err="1" smtClean="0">
                <a:solidFill>
                  <a:sysClr val="windowText" lastClr="000000"/>
                </a:solidFill>
              </a:rPr>
              <a:t>eventtype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상황 변수를 위한 필드 입니다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항상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always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높은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high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낮은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low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이상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below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이하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more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스턴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stun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슬로우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slow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혼란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confuse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siege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밀집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lump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테이블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767588"/>
              </p:ext>
            </p:extLst>
          </p:nvPr>
        </p:nvGraphicFramePr>
        <p:xfrm>
          <a:off x="4077072" y="1979712"/>
          <a:ext cx="1728192" cy="1152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</a:tblGrid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추적 범위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range_tr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협동 범위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range_he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인식 범위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range_re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포위 범위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range_si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공격 범위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528612"/>
              </p:ext>
            </p:extLst>
          </p:nvPr>
        </p:nvGraphicFramePr>
        <p:xfrm>
          <a:off x="908720" y="3657600"/>
          <a:ext cx="1368152" cy="1058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076"/>
                <a:gridCol w="684076"/>
              </a:tblGrid>
              <a:tr h="176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rangetype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range_tr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10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range_he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8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range_re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range_si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 smtClean="0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톱니 모양의 오른쪽 화살표 4"/>
          <p:cNvSpPr/>
          <p:nvPr/>
        </p:nvSpPr>
        <p:spPr>
          <a:xfrm>
            <a:off x="3212976" y="2339752"/>
            <a:ext cx="576064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21825"/>
              </p:ext>
            </p:extLst>
          </p:nvPr>
        </p:nvGraphicFramePr>
        <p:xfrm>
          <a:off x="4078216" y="5447144"/>
          <a:ext cx="1727048" cy="2736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524"/>
                <a:gridCol w="863524"/>
              </a:tblGrid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항상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event_al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가장 높은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event_hi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가장 낮은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이상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event_be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이하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event_mo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스턴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event_st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슬로우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event_sl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혼란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event_co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포위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event_si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밀집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event_lu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톱니 모양의 오른쪽 화살표 9"/>
          <p:cNvSpPr/>
          <p:nvPr/>
        </p:nvSpPr>
        <p:spPr>
          <a:xfrm>
            <a:off x="3212976" y="6588224"/>
            <a:ext cx="576064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3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8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19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초안 작성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버전 관리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20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0" lvl="2" indent="-228600">
              <a:lnSpc>
                <a:spcPct val="150000"/>
              </a:lnSpc>
              <a:buFont typeface="+mj-ea"/>
              <a:buAutoNum type="circleNumDbPlain" startAt="6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하급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low-grade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중급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mid-grade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중상급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high-grade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중보스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mid-boss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보스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high-boss</a:t>
            </a: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 startAt="6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거리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가까운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close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가장 먼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far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value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000" dirty="0" err="1">
                <a:solidFill>
                  <a:sysClr val="windowText" lastClr="000000"/>
                </a:solidFill>
                <a:sym typeface="Wingdings" panose="05000000000000000000" pitchFamily="2" charset="2"/>
              </a:rPr>
              <a:t>e</a:t>
            </a:r>
            <a:r>
              <a:rPr lang="en-US" altLang="ko-KR" sz="1000" dirty="0" err="1" smtClean="0">
                <a:solidFill>
                  <a:sysClr val="windowText" lastClr="000000"/>
                </a:solidFill>
              </a:rPr>
              <a:t>venttype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에서 필요로 하는 변수 값을 입력하는 필드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체력의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이상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에 대한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value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는 체력의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%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를 의미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몬스터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종류를 나누는 등급은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0~4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로 구분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그 외 나머지 모든 상황은 그런 상황이다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0,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아니다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식으로 구분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예제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테이블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890138"/>
              </p:ext>
            </p:extLst>
          </p:nvPr>
        </p:nvGraphicFramePr>
        <p:xfrm>
          <a:off x="4077072" y="1714920"/>
          <a:ext cx="1728192" cy="1224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</a:tblGrid>
              <a:tr h="24482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하급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event_lg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중급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event_mg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중상급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event_hg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중보스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event_mb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보스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event_hb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톱니 모양의 오른쪽 화살표 8"/>
          <p:cNvSpPr/>
          <p:nvPr/>
        </p:nvSpPr>
        <p:spPr>
          <a:xfrm>
            <a:off x="3212976" y="2106992"/>
            <a:ext cx="576064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3683"/>
              </p:ext>
            </p:extLst>
          </p:nvPr>
        </p:nvGraphicFramePr>
        <p:xfrm>
          <a:off x="4077072" y="3112359"/>
          <a:ext cx="1728192" cy="523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</a:tblGrid>
              <a:tr h="26717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가장 가까운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event_cl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6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>
                          <a:effectLst/>
                        </a:rPr>
                        <a:t>가장 먼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event_fa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톱니 모양의 오른쪽 화살표 11"/>
          <p:cNvSpPr/>
          <p:nvPr/>
        </p:nvSpPr>
        <p:spPr>
          <a:xfrm>
            <a:off x="3212976" y="3155080"/>
            <a:ext cx="576064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551699"/>
              </p:ext>
            </p:extLst>
          </p:nvPr>
        </p:nvGraphicFramePr>
        <p:xfrm>
          <a:off x="1052736" y="5004048"/>
          <a:ext cx="1219200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event_al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event_hi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event_be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n%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event_mo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n%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event_st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event_sl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event_co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event_si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event_mg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event_hg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event_mb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event_hb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u="none" strike="noStrike">
                          <a:effectLst/>
                        </a:rPr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event_fa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86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액션 테이블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err="1" smtClean="0">
                <a:solidFill>
                  <a:sysClr val="windowText" lastClr="000000"/>
                </a:solidFill>
              </a:rPr>
              <a:t>actiontype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액션 변수를 위한 필드 입니다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. 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attack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skill01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skill02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3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skill03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4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skill04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모든 스킬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skill all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회피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escape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공격 범위 거리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attack range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포위 범위 거리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siege range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추적 범위 거리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tracking range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스킵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액션 없음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nothing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지정한 명령으로 이동 </a:t>
            </a:r>
            <a:r>
              <a:rPr lang="en-US" altLang="ko-KR" sz="1000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 swap</a:t>
            </a: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b="1" dirty="0" smtClean="0">
                <a:solidFill>
                  <a:srgbClr val="FF0000"/>
                </a:solidFill>
              </a:rPr>
              <a:t>해당 </a:t>
            </a:r>
            <a:r>
              <a:rPr lang="ko-KR" altLang="en-US" sz="1000" b="1" dirty="0" err="1" smtClean="0">
                <a:solidFill>
                  <a:srgbClr val="FF0000"/>
                </a:solidFill>
              </a:rPr>
              <a:t>필드값의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 경우 프로그램에서 이미 지정 된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ID 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값이 있는 경우 해당 내용을 사용하는 것을 우선 합니다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err="1" smtClean="0">
                <a:solidFill>
                  <a:sysClr val="windowText" lastClr="000000"/>
                </a:solidFill>
              </a:rPr>
              <a:t>actiontype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value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필드가 없습니다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테이블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28700"/>
              </p:ext>
            </p:extLst>
          </p:nvPr>
        </p:nvGraphicFramePr>
        <p:xfrm>
          <a:off x="4365104" y="2051720"/>
          <a:ext cx="2193776" cy="3384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6888"/>
                <a:gridCol w="1096888"/>
              </a:tblGrid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 dirty="0">
                          <a:effectLst/>
                        </a:rPr>
                        <a:t>공격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스킬</a:t>
                      </a:r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action_s1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스킬</a:t>
                      </a:r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action_s2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스킬</a:t>
                      </a:r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action_s3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스킬</a:t>
                      </a:r>
                      <a:r>
                        <a:rPr lang="en-US" altLang="ko-KR" sz="900" u="none" strike="noStrike">
                          <a:effectLst/>
                        </a:rPr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action_s4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모든 스킬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action_sa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회피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공격 범위 이동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action_ar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포위 범위 이동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action_sr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추적 범위 이동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action_tr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액션 없음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3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u="none" strike="noStrike">
                          <a:effectLst/>
                        </a:rPr>
                        <a:t>지정 명령으로 이동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action_sw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톱니 모양의 오른쪽 화살표 11"/>
          <p:cNvSpPr/>
          <p:nvPr/>
        </p:nvSpPr>
        <p:spPr>
          <a:xfrm>
            <a:off x="3212976" y="3131840"/>
            <a:ext cx="576064" cy="4320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98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현 27"/>
          <p:cNvSpPr/>
          <p:nvPr/>
        </p:nvSpPr>
        <p:spPr>
          <a:xfrm rot="16200000">
            <a:off x="2160138" y="3556950"/>
            <a:ext cx="3600437" cy="3960440"/>
          </a:xfrm>
          <a:prstGeom prst="chord">
            <a:avLst/>
          </a:prstGeom>
          <a:solidFill>
            <a:schemeClr val="bg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몬스터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공격형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근접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샘플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959294"/>
              </p:ext>
            </p:extLst>
          </p:nvPr>
        </p:nvGraphicFramePr>
        <p:xfrm>
          <a:off x="1412776" y="2267744"/>
          <a:ext cx="1219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range_he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range_re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range_si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30623"/>
              </p:ext>
            </p:extLst>
          </p:nvPr>
        </p:nvGraphicFramePr>
        <p:xfrm>
          <a:off x="2924944" y="2267744"/>
          <a:ext cx="2438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eventtype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value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action_at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현 14"/>
          <p:cNvSpPr/>
          <p:nvPr/>
        </p:nvSpPr>
        <p:spPr>
          <a:xfrm rot="16200000">
            <a:off x="2400220" y="3766793"/>
            <a:ext cx="2992747" cy="3291988"/>
          </a:xfrm>
          <a:prstGeom prst="chord">
            <a:avLst/>
          </a:prstGeom>
          <a:solidFill>
            <a:srgbClr val="7FAD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현 15"/>
          <p:cNvSpPr/>
          <p:nvPr/>
        </p:nvSpPr>
        <p:spPr>
          <a:xfrm rot="16200000">
            <a:off x="2787769" y="4075831"/>
            <a:ext cx="2124618" cy="2337056"/>
          </a:xfrm>
          <a:prstGeom prst="chord">
            <a:avLst/>
          </a:prstGeom>
          <a:solidFill>
            <a:srgbClr val="7F7F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설명선 2 20"/>
          <p:cNvSpPr/>
          <p:nvPr/>
        </p:nvSpPr>
        <p:spPr>
          <a:xfrm>
            <a:off x="1033873" y="6362286"/>
            <a:ext cx="829814" cy="288032"/>
          </a:xfrm>
          <a:prstGeom prst="borderCallout2">
            <a:avLst>
              <a:gd name="adj1" fmla="val 3935"/>
              <a:gd name="adj2" fmla="val 101185"/>
              <a:gd name="adj3" fmla="val -87072"/>
              <a:gd name="adj4" fmla="val 130933"/>
              <a:gd name="adj5" fmla="val -42000"/>
              <a:gd name="adj6" fmla="val 161762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추적 범위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22" name="설명선 2 21"/>
          <p:cNvSpPr/>
          <p:nvPr/>
        </p:nvSpPr>
        <p:spPr>
          <a:xfrm>
            <a:off x="1033873" y="5878710"/>
            <a:ext cx="829814" cy="288032"/>
          </a:xfrm>
          <a:prstGeom prst="borderCallout2">
            <a:avLst>
              <a:gd name="adj1" fmla="val 3935"/>
              <a:gd name="adj2" fmla="val 101185"/>
              <a:gd name="adj3" fmla="val -82839"/>
              <a:gd name="adj4" fmla="val 129464"/>
              <a:gd name="adj5" fmla="val -12369"/>
              <a:gd name="adj6" fmla="val 194086"/>
            </a:avLst>
          </a:prstGeom>
          <a:solidFill>
            <a:srgbClr val="7FAD7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협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범위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23" name="설명선 2 22"/>
          <p:cNvSpPr/>
          <p:nvPr/>
        </p:nvSpPr>
        <p:spPr>
          <a:xfrm>
            <a:off x="1033873" y="5395135"/>
            <a:ext cx="829814" cy="288032"/>
          </a:xfrm>
          <a:prstGeom prst="borderCallout2">
            <a:avLst>
              <a:gd name="adj1" fmla="val -298"/>
              <a:gd name="adj2" fmla="val 101185"/>
              <a:gd name="adj3" fmla="val -74373"/>
              <a:gd name="adj4" fmla="val 130933"/>
              <a:gd name="adj5" fmla="val 63822"/>
              <a:gd name="adj6" fmla="val 229348"/>
            </a:avLst>
          </a:prstGeom>
          <a:solidFill>
            <a:srgbClr val="7F7FA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인</a:t>
            </a:r>
            <a:r>
              <a:rPr lang="ko-KR" altLang="en-US" sz="1000" dirty="0">
                <a:solidFill>
                  <a:schemeClr val="bg1"/>
                </a:solidFill>
              </a:rPr>
              <a:t>식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4" name="설명선 2 23"/>
          <p:cNvSpPr/>
          <p:nvPr/>
        </p:nvSpPr>
        <p:spPr>
          <a:xfrm>
            <a:off x="1033873" y="4911560"/>
            <a:ext cx="829814" cy="288032"/>
          </a:xfrm>
          <a:prstGeom prst="borderCallout2">
            <a:avLst>
              <a:gd name="adj1" fmla="val -298"/>
              <a:gd name="adj2" fmla="val 99715"/>
              <a:gd name="adj3" fmla="val -74373"/>
              <a:gd name="adj4" fmla="val 155910"/>
              <a:gd name="adj5" fmla="val 140013"/>
              <a:gd name="adj6" fmla="val 258733"/>
            </a:avLst>
          </a:prstGeom>
          <a:solidFill>
            <a:srgbClr val="B07F7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포</a:t>
            </a:r>
            <a:r>
              <a:rPr lang="ko-KR" altLang="en-US" sz="1000" dirty="0">
                <a:solidFill>
                  <a:schemeClr val="bg1"/>
                </a:solidFill>
              </a:rPr>
              <a:t>위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5" name="설명선 2 24"/>
          <p:cNvSpPr/>
          <p:nvPr/>
        </p:nvSpPr>
        <p:spPr>
          <a:xfrm>
            <a:off x="1033873" y="4427984"/>
            <a:ext cx="829814" cy="288032"/>
          </a:xfrm>
          <a:prstGeom prst="borderCallout2">
            <a:avLst>
              <a:gd name="adj1" fmla="val 3935"/>
              <a:gd name="adj2" fmla="val 98246"/>
              <a:gd name="adj3" fmla="val -82839"/>
              <a:gd name="adj4" fmla="val 129464"/>
              <a:gd name="adj5" fmla="val 224671"/>
              <a:gd name="adj6" fmla="val 295464"/>
            </a:avLst>
          </a:prstGeom>
          <a:solidFill>
            <a:srgbClr val="CC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공</a:t>
            </a:r>
            <a:r>
              <a:rPr lang="ko-KR" altLang="en-US" sz="1000" dirty="0">
                <a:solidFill>
                  <a:schemeClr val="bg1"/>
                </a:solidFill>
              </a:rPr>
              <a:t>격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현 28"/>
          <p:cNvSpPr/>
          <p:nvPr/>
        </p:nvSpPr>
        <p:spPr>
          <a:xfrm rot="16200000">
            <a:off x="3030441" y="4282920"/>
            <a:ext cx="1526013" cy="1695390"/>
          </a:xfrm>
          <a:prstGeom prst="chord">
            <a:avLst/>
          </a:prstGeom>
          <a:solidFill>
            <a:srgbClr val="B0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현 17"/>
          <p:cNvSpPr/>
          <p:nvPr/>
        </p:nvSpPr>
        <p:spPr>
          <a:xfrm rot="16200000">
            <a:off x="3300801" y="4465409"/>
            <a:ext cx="985296" cy="1094658"/>
          </a:xfrm>
          <a:prstGeom prst="chord">
            <a:avLst/>
          </a:prstGeom>
          <a:solidFill>
            <a:srgbClr val="CC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그룹 16"/>
          <p:cNvGrpSpPr/>
          <p:nvPr/>
        </p:nvGrpSpPr>
        <p:grpSpPr>
          <a:xfrm>
            <a:off x="3626541" y="4155611"/>
            <a:ext cx="333816" cy="953758"/>
            <a:chOff x="3140968" y="1979712"/>
            <a:chExt cx="504056" cy="1440160"/>
          </a:xfrm>
        </p:grpSpPr>
        <p:sp>
          <p:nvSpPr>
            <p:cNvPr id="19" name="이등변 삼각형 18"/>
            <p:cNvSpPr/>
            <p:nvPr/>
          </p:nvSpPr>
          <p:spPr>
            <a:xfrm>
              <a:off x="3140968" y="2267744"/>
              <a:ext cx="504056" cy="115212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웃는 얼굴 19"/>
            <p:cNvSpPr/>
            <p:nvPr/>
          </p:nvSpPr>
          <p:spPr>
            <a:xfrm>
              <a:off x="3140968" y="1979712"/>
              <a:ext cx="504056" cy="504056"/>
            </a:xfrm>
            <a:prstGeom prst="smileyFac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22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현 27"/>
          <p:cNvSpPr/>
          <p:nvPr/>
        </p:nvSpPr>
        <p:spPr>
          <a:xfrm rot="16200000">
            <a:off x="2160138" y="3124902"/>
            <a:ext cx="3600437" cy="3960440"/>
          </a:xfrm>
          <a:prstGeom prst="chord">
            <a:avLst/>
          </a:prstGeom>
          <a:solidFill>
            <a:schemeClr val="bg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원거리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 startAt="2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몬스터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공격 타입에 따라 위 원거리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몬스터처럼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범위 설정은 디폴트와 상이할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샘플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65023"/>
              </p:ext>
            </p:extLst>
          </p:nvPr>
        </p:nvGraphicFramePr>
        <p:xfrm>
          <a:off x="1412776" y="1835696"/>
          <a:ext cx="1219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range_he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range_re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range_si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440745"/>
              </p:ext>
            </p:extLst>
          </p:nvPr>
        </p:nvGraphicFramePr>
        <p:xfrm>
          <a:off x="2924944" y="1835696"/>
          <a:ext cx="24384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eventtype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value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action_at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현 14"/>
          <p:cNvSpPr/>
          <p:nvPr/>
        </p:nvSpPr>
        <p:spPr>
          <a:xfrm rot="16200000">
            <a:off x="2400220" y="3334745"/>
            <a:ext cx="2992747" cy="3291988"/>
          </a:xfrm>
          <a:prstGeom prst="chord">
            <a:avLst/>
          </a:prstGeom>
          <a:solidFill>
            <a:srgbClr val="7FAD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현 15"/>
          <p:cNvSpPr/>
          <p:nvPr/>
        </p:nvSpPr>
        <p:spPr>
          <a:xfrm rot="16200000">
            <a:off x="2787769" y="3643783"/>
            <a:ext cx="2124618" cy="2337056"/>
          </a:xfrm>
          <a:prstGeom prst="chord">
            <a:avLst/>
          </a:prstGeom>
          <a:solidFill>
            <a:srgbClr val="7F7F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설명선 2 20"/>
          <p:cNvSpPr/>
          <p:nvPr/>
        </p:nvSpPr>
        <p:spPr>
          <a:xfrm>
            <a:off x="1033873" y="5930238"/>
            <a:ext cx="829814" cy="288032"/>
          </a:xfrm>
          <a:prstGeom prst="borderCallout2">
            <a:avLst>
              <a:gd name="adj1" fmla="val 3935"/>
              <a:gd name="adj2" fmla="val 101185"/>
              <a:gd name="adj3" fmla="val -87072"/>
              <a:gd name="adj4" fmla="val 130933"/>
              <a:gd name="adj5" fmla="val -42000"/>
              <a:gd name="adj6" fmla="val 161762"/>
            </a:avLst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추적 범위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22" name="설명선 2 21"/>
          <p:cNvSpPr/>
          <p:nvPr/>
        </p:nvSpPr>
        <p:spPr>
          <a:xfrm>
            <a:off x="1033873" y="5446207"/>
            <a:ext cx="829814" cy="288032"/>
          </a:xfrm>
          <a:prstGeom prst="borderCallout2">
            <a:avLst>
              <a:gd name="adj1" fmla="val 3935"/>
              <a:gd name="adj2" fmla="val 101185"/>
              <a:gd name="adj3" fmla="val -82839"/>
              <a:gd name="adj4" fmla="val 129464"/>
              <a:gd name="adj5" fmla="val -12369"/>
              <a:gd name="adj6" fmla="val 194086"/>
            </a:avLst>
          </a:prstGeom>
          <a:solidFill>
            <a:srgbClr val="7FAD7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ysClr val="windowText" lastClr="000000"/>
                </a:solidFill>
              </a:rPr>
              <a:t>협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범위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23" name="설명선 2 22"/>
          <p:cNvSpPr/>
          <p:nvPr/>
        </p:nvSpPr>
        <p:spPr>
          <a:xfrm>
            <a:off x="1033873" y="4962178"/>
            <a:ext cx="829814" cy="288032"/>
          </a:xfrm>
          <a:prstGeom prst="borderCallout2">
            <a:avLst>
              <a:gd name="adj1" fmla="val -298"/>
              <a:gd name="adj2" fmla="val 101185"/>
              <a:gd name="adj3" fmla="val -74373"/>
              <a:gd name="adj4" fmla="val 130933"/>
              <a:gd name="adj5" fmla="val 93452"/>
              <a:gd name="adj6" fmla="val 216125"/>
            </a:avLst>
          </a:prstGeom>
          <a:solidFill>
            <a:srgbClr val="7F7FA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인</a:t>
            </a:r>
            <a:r>
              <a:rPr lang="ko-KR" altLang="en-US" sz="1000" dirty="0">
                <a:solidFill>
                  <a:schemeClr val="bg1"/>
                </a:solidFill>
              </a:rPr>
              <a:t>식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4" name="설명선 2 23"/>
          <p:cNvSpPr/>
          <p:nvPr/>
        </p:nvSpPr>
        <p:spPr>
          <a:xfrm>
            <a:off x="1033873" y="3994120"/>
            <a:ext cx="829814" cy="288032"/>
          </a:xfrm>
          <a:prstGeom prst="borderCallout2">
            <a:avLst>
              <a:gd name="adj1" fmla="val -298"/>
              <a:gd name="adj2" fmla="val 99715"/>
              <a:gd name="adj3" fmla="val -74373"/>
              <a:gd name="adj4" fmla="val 155910"/>
              <a:gd name="adj5" fmla="val 292396"/>
              <a:gd name="adj6" fmla="val 277833"/>
            </a:avLst>
          </a:prstGeom>
          <a:solidFill>
            <a:srgbClr val="B07F7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포</a:t>
            </a:r>
            <a:r>
              <a:rPr lang="ko-KR" altLang="en-US" sz="1000" dirty="0">
                <a:solidFill>
                  <a:schemeClr val="bg1"/>
                </a:solidFill>
              </a:rPr>
              <a:t>위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5" name="설명선 2 24"/>
          <p:cNvSpPr/>
          <p:nvPr/>
        </p:nvSpPr>
        <p:spPr>
          <a:xfrm>
            <a:off x="1033873" y="4478149"/>
            <a:ext cx="829814" cy="288032"/>
          </a:xfrm>
          <a:prstGeom prst="borderCallout2">
            <a:avLst>
              <a:gd name="adj1" fmla="val 3935"/>
              <a:gd name="adj2" fmla="val 98246"/>
              <a:gd name="adj3" fmla="val -82839"/>
              <a:gd name="adj4" fmla="val 129464"/>
              <a:gd name="adj5" fmla="val 250068"/>
              <a:gd name="adj6" fmla="val 241102"/>
            </a:avLst>
          </a:prstGeom>
          <a:solidFill>
            <a:srgbClr val="CC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공</a:t>
            </a:r>
            <a:r>
              <a:rPr lang="ko-KR" altLang="en-US" sz="1000" dirty="0">
                <a:solidFill>
                  <a:schemeClr val="bg1"/>
                </a:solidFill>
              </a:rPr>
              <a:t>격</a:t>
            </a:r>
            <a:r>
              <a:rPr lang="ko-KR" altLang="en-US" sz="1000" dirty="0" smtClean="0">
                <a:solidFill>
                  <a:schemeClr val="bg1"/>
                </a:solidFill>
              </a:rPr>
              <a:t> 범위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8" name="현 17"/>
          <p:cNvSpPr/>
          <p:nvPr/>
        </p:nvSpPr>
        <p:spPr>
          <a:xfrm rot="16200000">
            <a:off x="2860463" y="3731000"/>
            <a:ext cx="1865974" cy="2073087"/>
          </a:xfrm>
          <a:prstGeom prst="chord">
            <a:avLst/>
          </a:prstGeom>
          <a:solidFill>
            <a:srgbClr val="CC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현 28"/>
          <p:cNvSpPr/>
          <p:nvPr/>
        </p:nvSpPr>
        <p:spPr>
          <a:xfrm rot="16200000">
            <a:off x="3030441" y="3850872"/>
            <a:ext cx="1526013" cy="1695390"/>
          </a:xfrm>
          <a:prstGeom prst="chord">
            <a:avLst/>
          </a:prstGeom>
          <a:solidFill>
            <a:srgbClr val="B0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그룹 16"/>
          <p:cNvGrpSpPr/>
          <p:nvPr/>
        </p:nvGrpSpPr>
        <p:grpSpPr>
          <a:xfrm>
            <a:off x="3626541" y="3723563"/>
            <a:ext cx="333816" cy="953758"/>
            <a:chOff x="3140968" y="1979712"/>
            <a:chExt cx="504056" cy="1440160"/>
          </a:xfrm>
        </p:grpSpPr>
        <p:sp>
          <p:nvSpPr>
            <p:cNvPr id="19" name="이등변 삼각형 18"/>
            <p:cNvSpPr/>
            <p:nvPr/>
          </p:nvSpPr>
          <p:spPr>
            <a:xfrm>
              <a:off x="3140968" y="2267744"/>
              <a:ext cx="504056" cy="115212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웃는 얼굴 19"/>
            <p:cNvSpPr/>
            <p:nvPr/>
          </p:nvSpPr>
          <p:spPr>
            <a:xfrm>
              <a:off x="3140968" y="1979712"/>
              <a:ext cx="504056" cy="504056"/>
            </a:xfrm>
            <a:prstGeom prst="smileyFac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14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도망형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근접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원거리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회피형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근접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원거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리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샘플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27772"/>
              </p:ext>
            </p:extLst>
          </p:nvPr>
        </p:nvGraphicFramePr>
        <p:xfrm>
          <a:off x="1412776" y="2051720"/>
          <a:ext cx="1219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range_tr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range_he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range_re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range_si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738070"/>
              </p:ext>
            </p:extLst>
          </p:nvPr>
        </p:nvGraphicFramePr>
        <p:xfrm>
          <a:off x="2924416" y="2051720"/>
          <a:ext cx="243840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action_at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636736"/>
              </p:ext>
            </p:extLst>
          </p:nvPr>
        </p:nvGraphicFramePr>
        <p:xfrm>
          <a:off x="1412776" y="3664464"/>
          <a:ext cx="1219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range_he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range_re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range_si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84539"/>
              </p:ext>
            </p:extLst>
          </p:nvPr>
        </p:nvGraphicFramePr>
        <p:xfrm>
          <a:off x="2924416" y="3664464"/>
          <a:ext cx="243840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action_at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27772"/>
              </p:ext>
            </p:extLst>
          </p:nvPr>
        </p:nvGraphicFramePr>
        <p:xfrm>
          <a:off x="1412776" y="5479536"/>
          <a:ext cx="1219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range_tr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range_he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range_re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range_si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636736"/>
              </p:ext>
            </p:extLst>
          </p:nvPr>
        </p:nvGraphicFramePr>
        <p:xfrm>
          <a:off x="1412776" y="7092280"/>
          <a:ext cx="1219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rangetype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range_he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7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range_re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5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range_si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range_at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246052"/>
              </p:ext>
            </p:extLst>
          </p:nvPr>
        </p:nvGraphicFramePr>
        <p:xfrm>
          <a:off x="2924944" y="5472672"/>
          <a:ext cx="24384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60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action_at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246052"/>
              </p:ext>
            </p:extLst>
          </p:nvPr>
        </p:nvGraphicFramePr>
        <p:xfrm>
          <a:off x="2924944" y="7092280"/>
          <a:ext cx="24384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value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actiontype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1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2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60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event_lo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30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action_tr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4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event_cl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>
                          <a:effectLst/>
                        </a:rPr>
                        <a:t>0</a:t>
                      </a:r>
                      <a:endParaRPr lang="en-US" altLang="ko-KR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 err="1">
                          <a:effectLst/>
                        </a:rPr>
                        <a:t>action_at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개요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테이블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세팅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방법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목차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AI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기획의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유저들이 게임을 플레이 하는데 있어서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같은 반복적 패턴에 쉽게 질리지 않도록 최소한의 재미 부여를 위해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몬스터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패턴을 다양하게 만들고자 하기 위함입니다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자동 전투 중에도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AI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로 인하여 일부 비효율적인 움직임 구간이 발생할 수 있기 때문에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이로 인한 플레이의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어드벤티지와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페널티의 균형을 맞추기 위함입니다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길드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10 vs 10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시 보다 현실적인 전투 상황을 연출하기 위함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 설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액션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테이블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세팅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방법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개요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1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설정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추적 범위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= </a:t>
            </a:r>
            <a:r>
              <a:rPr lang="en-US" altLang="ko-KR" sz="1000" dirty="0" err="1" smtClean="0">
                <a:solidFill>
                  <a:sysClr val="windowText" lastClr="000000"/>
                </a:solidFill>
              </a:rPr>
              <a:t>trac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후 멀어지는 대상을 추적하는 범위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추적 범위 변수에 값을 입력하는 것으로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협동 범위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= help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내의 아군의 전투를 인지하게 하는 범위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협동 범위 변수에 값을 입력하는 것으로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인식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 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= </a:t>
            </a:r>
            <a:r>
              <a:rPr lang="en-US" altLang="ko-KR" sz="1000" dirty="0" err="1">
                <a:solidFill>
                  <a:sysClr val="windowText" lastClr="000000"/>
                </a:solidFill>
              </a:rPr>
              <a:t>reco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 안으로 대상이 들어오면 공격을 위한 명령어를 수행하기 시작합니다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인식 범위 변수에 값을 입력하는 것으로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범위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= </a:t>
            </a:r>
            <a:r>
              <a:rPr lang="en-US" altLang="ko-KR" sz="1000" dirty="0" err="1" smtClean="0">
                <a:solidFill>
                  <a:sysClr val="windowText" lastClr="000000"/>
                </a:solidFill>
              </a:rPr>
              <a:t>sieg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주변으로 얼마나 많은 대상이 몰려있는지 체크하는 범위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포위 범위 변수에 값을 입력하는 것으로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 범위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= </a:t>
            </a:r>
            <a:r>
              <a:rPr lang="en-US" altLang="ko-KR" sz="1000" dirty="0" err="1" smtClean="0">
                <a:solidFill>
                  <a:sysClr val="windowText" lastClr="000000"/>
                </a:solidFill>
              </a:rPr>
              <a:t>atta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대상에게 </a:t>
            </a:r>
            <a:r>
              <a:rPr lang="ko-KR" altLang="en-US" sz="1000" dirty="0" err="1">
                <a:solidFill>
                  <a:sysClr val="windowText" lastClr="000000"/>
                </a:solidFill>
              </a:rPr>
              <a:t>데미지를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줄 수 있는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내 무기 거리의 범위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입니다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 변수에 값을 입력하는 것으로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71450" indent="-171450">
              <a:lnSpc>
                <a:spcPct val="150000"/>
              </a:lnSpc>
              <a:buFont typeface="맑은 고딕" panose="020B0503020000020004" pitchFamily="50" charset="-127"/>
              <a:buChar char="※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이후 </a:t>
            </a:r>
            <a:r>
              <a:rPr lang="en-US" altLang="ko-KR" sz="1000" dirty="0" smtClean="0">
                <a:solidFill>
                  <a:sysClr val="windowText" lastClr="000000"/>
                </a:solidFill>
                <a:hlinkClick r:id="rId2" action="ppaction://hlinksldjump"/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  <a:hlinkClick r:id="rId2" action="ppaction://hlinksldjump"/>
              </a:rPr>
              <a:t>인공지능 역할</a:t>
            </a:r>
            <a:r>
              <a:rPr lang="en-US" altLang="ko-KR" sz="1000" dirty="0" smtClean="0">
                <a:solidFill>
                  <a:sysClr val="windowText" lastClr="000000"/>
                </a:solidFill>
                <a:hlinkClick r:id="rId2" action="ppaction://hlinksldjump"/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에서 더욱 자세하게 다룹니다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상황 설정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맑은 고딕" panose="020B0503020000020004" pitchFamily="50" charset="-127"/>
              <a:buChar char="※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상황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이라는 것은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몬스터가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처한 어떤 상황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일종의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트리거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역할을 해 줄 것들을 의미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맑은 고딕" panose="020B0503020000020004" pitchFamily="50" charset="-127"/>
              <a:buChar char="※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상황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에 따른 액션을 설정하여 최종적으로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몬스터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인공지능을 완성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맑은 고딕" panose="020B0503020000020004" pitchFamily="50" charset="-127"/>
              <a:buChar char="※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현 항목에서는 이런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상황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들의 리스트를 나열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맑은 고딕" panose="020B0503020000020004" pitchFamily="50" charset="-127"/>
              <a:buChar char="※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이후 길드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10vs10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전투까지 고려한 버전으로 작성 하겠습니다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대상이 추적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대상이 협동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대상이 인식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대상이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포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대상이 공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격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범위에 있을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거리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나에게 가장 가까운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나에게 가장 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 상황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체력이 가장 높은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체력이 가장 낮은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n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이하일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100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90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70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50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30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10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체력이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n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이상일 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90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70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50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30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10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8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범위 상황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대상이 추적 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대상이 협동 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대상이 인식 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대상이 포위 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대상이 공격 범위에 있을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거리 상황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나에게 가장 가까운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나에게 가장 먼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 상황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가장 높은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가장 낮은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n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이하일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100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90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70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50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30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10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≥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체력이 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n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이상일 때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90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70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50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30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ysClr val="windowText" lastClr="000000"/>
                </a:solidFill>
              </a:rPr>
              <a:t>10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≤ 체력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2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액션 설정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맑은 고딕" panose="020B0503020000020004" pitchFamily="50" charset="-127"/>
              <a:buChar char="※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액션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이라는 것은 설정 된 상황에서 취할 수 있는 어떤 행동을 의미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맑은 고딕" panose="020B0503020000020004" pitchFamily="50" charset="-127"/>
              <a:buChar char="※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현 항목에서는 이런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‘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액션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’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들의 리스트를 나열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대상에게 내 최대 공격 범위까지 접근하기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대상에게 내 최대 인식 범위까지 물러나기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스킬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지정 된 해당 캐릭터의 스킬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시전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지정 전술로 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인공지능은 테이블을 이용하여 지정해 놓은 순서대로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명령을 수행하는데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이때 특정 명령을 바로 수행 할 수 있게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일반적인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평타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공격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지정 된 장소를 바라보고 움직이지 않습니다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지정 된 장소 근처를 배회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지정 된 장소를 순찰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6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9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세팅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개념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범위는 일종의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트리거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같은 형태로 이용되며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최상단에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놓은 기본 행동 패턴을 결정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범위에 따른 기본 설정 위에 상황이 놓이고 그 상황에 따라 설정 해 놓은 액션을 처리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설정 방법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기본적으로 범위 설정은 항시 다른 인공지능 움직임보다 우선합니다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인공지능의 적용 방식은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상황에 따른 액션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으로 설정되며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이것을 여러 가지 나열하여 적용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인공지능 설정 순서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상황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의 대상이 누구인지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나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컨트롤이 되는 주체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아군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나를 제외한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우효적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대상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적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아군을 제외한 적대적 대상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대상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의 상황을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상황에서 대상이 취할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액션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을 설정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범위 설정의 역할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추적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범위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전투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중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멀어지는 대상을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얼마나 추적할지 결정하는 범위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입니다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대기 상태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비 활성화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중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활성화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시작 후 적이 내 추적 범위를 벗어나게 되는 경우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주체 캐릭터는 전투가 종료되고 초기화 되어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리스폰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위치로 돌아옵니다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무한 추적을 방지하기 위해 추적 범위는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리스폰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위치를 기준으로 거리가 체크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협동 범위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주체 캐릭터의 협동 범위 내에 아군이 있는 경우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해당 아군이 전투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명령어를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수행할 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적이 내 인식 범위에 있지 않더라도 이를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인지하고 전투 명령을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시작하게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하는 범위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대기 상태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활성화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 중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비 활성화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인공지능 설</a:t>
            </a:r>
            <a:r>
              <a:rPr lang="ko-KR" altLang="en-US" sz="1400" b="1" dirty="0">
                <a:solidFill>
                  <a:sysClr val="windowText" lastClr="000000"/>
                </a:solidFill>
              </a:rPr>
              <a:t>정</a:t>
            </a:r>
          </a:p>
        </p:txBody>
      </p:sp>
    </p:spTree>
    <p:extLst>
      <p:ext uri="{BB962C8B-B14F-4D97-AF65-F5344CB8AC3E}">
        <p14:creationId xmlns:p14="http://schemas.microsoft.com/office/powerpoint/2010/main" val="362021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30949</TotalTime>
  <Words>2131</Words>
  <Application>Microsoft Office PowerPoint</Application>
  <PresentationFormat>화면 슬라이드 쇼(4:3)</PresentationFormat>
  <Paragraphs>869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Arial Unicode MS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System Design Document</dc:title>
  <dc:creator>김양래</dc:creator>
  <cp:lastModifiedBy>김양래</cp:lastModifiedBy>
  <cp:revision>886</cp:revision>
  <cp:lastPrinted>2014-07-09T11:41:09Z</cp:lastPrinted>
  <dcterms:created xsi:type="dcterms:W3CDTF">2011-08-28T08:04:15Z</dcterms:created>
  <dcterms:modified xsi:type="dcterms:W3CDTF">2015-09-24T07:05:14Z</dcterms:modified>
</cp:coreProperties>
</file>