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345" r:id="rId3"/>
    <p:sldId id="282" r:id="rId4"/>
    <p:sldId id="260" r:id="rId5"/>
    <p:sldId id="325" r:id="rId6"/>
    <p:sldId id="326" r:id="rId7"/>
    <p:sldId id="327" r:id="rId8"/>
    <p:sldId id="334" r:id="rId9"/>
    <p:sldId id="328" r:id="rId10"/>
    <p:sldId id="329" r:id="rId11"/>
    <p:sldId id="330" r:id="rId12"/>
    <p:sldId id="331" r:id="rId13"/>
    <p:sldId id="332" r:id="rId14"/>
    <p:sldId id="333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6" r:id="rId26"/>
    <p:sldId id="347" r:id="rId27"/>
    <p:sldId id="348" r:id="rId28"/>
    <p:sldId id="365" r:id="rId29"/>
    <p:sldId id="366" r:id="rId30"/>
    <p:sldId id="367" r:id="rId31"/>
    <p:sldId id="368" r:id="rId32"/>
    <p:sldId id="350" r:id="rId33"/>
    <p:sldId id="349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9" r:id="rId48"/>
    <p:sldId id="364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019"/>
    <a:srgbClr val="D3625F"/>
    <a:srgbClr val="0E121B"/>
    <a:srgbClr val="F8E4E4"/>
    <a:srgbClr val="E39B99"/>
    <a:srgbClr val="EDBEBD"/>
    <a:srgbClr val="F0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5303" autoAdjust="0"/>
  </p:normalViewPr>
  <p:slideViewPr>
    <p:cSldViewPr showGuides="1">
      <p:cViewPr varScale="1">
        <p:scale>
          <a:sx n="121" d="100"/>
          <a:sy n="121" d="100"/>
        </p:scale>
        <p:origin x="129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502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AABAD-7E96-472E-9EDA-9DC3C229A815}" type="datetimeFigureOut">
              <a:rPr lang="ko-KR" altLang="en-US" smtClean="0"/>
              <a:t>2015-01-05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C7305-2D0A-419B-8CE9-D0A4273C44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58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2015-01-05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6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53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907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330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199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884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161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99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426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284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6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02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86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25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77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013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83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9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30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2015-01-05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2015-01-05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8.xml"/><Relationship Id="rId7" Type="http://schemas.openxmlformats.org/officeDocument/2006/relationships/slide" Target="slide27.xml"/><Relationship Id="rId12" Type="http://schemas.openxmlformats.org/officeDocument/2006/relationships/slide" Target="slide4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41.xml"/><Relationship Id="rId5" Type="http://schemas.openxmlformats.org/officeDocument/2006/relationships/slide" Target="slide20.xml"/><Relationship Id="rId10" Type="http://schemas.openxmlformats.org/officeDocument/2006/relationships/slide" Target="slide38.xml"/><Relationship Id="rId4" Type="http://schemas.openxmlformats.org/officeDocument/2006/relationships/slide" Target="slide15.xml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901" y="4614227"/>
            <a:ext cx="3198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Play Guide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2902" y="5445224"/>
            <a:ext cx="27363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Build version </a:t>
            </a:r>
            <a:r>
              <a:rPr lang="en-US" altLang="ko-KR" dirty="0" smtClean="0">
                <a:solidFill>
                  <a:schemeClr val="bg1"/>
                </a:solidFill>
              </a:rPr>
              <a:t>0.01.026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2456892"/>
            <a:ext cx="216024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싱글스테이지로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3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캠페인 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691680" y="1916832"/>
            <a:ext cx="576064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1"/>
          </p:cNvCxnSpPr>
          <p:nvPr/>
        </p:nvCxnSpPr>
        <p:spPr>
          <a:xfrm rot="10800000" flipV="1">
            <a:off x="395536" y="2240867"/>
            <a:ext cx="1296144" cy="2859125"/>
          </a:xfrm>
          <a:prstGeom prst="bentConnector3">
            <a:avLst>
              <a:gd name="adj1" fmla="val 117637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5536" y="4869160"/>
            <a:ext cx="345638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플레이하고자</a:t>
            </a:r>
            <a:r>
              <a:rPr lang="ko-KR" altLang="en-US" sz="1200" dirty="0" smtClean="0">
                <a:solidFill>
                  <a:schemeClr val="bg1"/>
                </a:solidFill>
              </a:rPr>
              <a:t> 하는 스테이지아이콘을 선택하여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전투에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287496" y="3789040"/>
            <a:ext cx="2364623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5652119" y="4113076"/>
            <a:ext cx="252029" cy="75608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95936" y="4869160"/>
            <a:ext cx="3816424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통해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각액트별로</a:t>
            </a:r>
            <a:r>
              <a:rPr lang="ko-KR" altLang="en-US" sz="1200" dirty="0" smtClean="0">
                <a:solidFill>
                  <a:schemeClr val="bg1"/>
                </a:solidFill>
              </a:rPr>
              <a:t> 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선택할수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475657" y="1072805"/>
            <a:ext cx="449719" cy="3399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925376" y="1063769"/>
            <a:ext cx="1362120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 이동버튼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모서리가 둥근 직사각형 11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07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전투준비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699792" y="1772816"/>
            <a:ext cx="1800200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691679" y="2492896"/>
            <a:ext cx="1010989" cy="2769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572000" y="3573016"/>
            <a:ext cx="1584176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6156176" y="3753036"/>
            <a:ext cx="972108" cy="9776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6136" y="4730660"/>
            <a:ext cx="26642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터치하여 전장에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499992" y="1700808"/>
            <a:ext cx="1728192" cy="1830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228184" y="2009512"/>
            <a:ext cx="93610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구현 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1" name="모서리가 둥근 직사각형 10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32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5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98201"/>
            <a:ext cx="2453203" cy="139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92" y="3182173"/>
            <a:ext cx="2587356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5144862"/>
            <a:ext cx="2587355" cy="147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06" y="3178906"/>
            <a:ext cx="3853945" cy="2191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2704723" y="1795549"/>
            <a:ext cx="427117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H="1">
            <a:off x="3450644" y="2132855"/>
            <a:ext cx="905332" cy="122413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53" idx="2"/>
            <a:endCxn id="31" idx="0"/>
          </p:cNvCxnSpPr>
          <p:nvPr/>
        </p:nvCxnSpPr>
        <p:spPr>
          <a:xfrm>
            <a:off x="3097634" y="4365105"/>
            <a:ext cx="319773" cy="7797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>
            <a:stCxn id="57" idx="3"/>
            <a:endCxn id="33" idx="1"/>
          </p:cNvCxnSpPr>
          <p:nvPr/>
        </p:nvCxnSpPr>
        <p:spPr>
          <a:xfrm flipV="1">
            <a:off x="4040770" y="4274428"/>
            <a:ext cx="1085036" cy="3045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직사각형 49"/>
          <p:cNvSpPr/>
          <p:nvPr/>
        </p:nvSpPr>
        <p:spPr>
          <a:xfrm>
            <a:off x="4079584" y="1484784"/>
            <a:ext cx="564424" cy="6480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/>
          <p:cNvSpPr/>
          <p:nvPr/>
        </p:nvSpPr>
        <p:spPr>
          <a:xfrm>
            <a:off x="2847404" y="4221089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3540310" y="4232877"/>
            <a:ext cx="50046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8410032" y="5013177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2" name="꺾인 연결선 61"/>
          <p:cNvCxnSpPr>
            <a:stCxn id="61" idx="2"/>
            <a:endCxn id="65" idx="0"/>
          </p:cNvCxnSpPr>
          <p:nvPr/>
        </p:nvCxnSpPr>
        <p:spPr>
          <a:xfrm rot="5400000">
            <a:off x="8340015" y="5436870"/>
            <a:ext cx="559899" cy="14456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039681" y="5789100"/>
            <a:ext cx="101600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마을로이동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7236296" y="5036850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4917733" y="5552231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현재스테이지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한번더</a:t>
            </a:r>
            <a:r>
              <a:rPr lang="ko-KR" altLang="en-US" sz="1200" dirty="0" smtClean="0">
                <a:solidFill>
                  <a:schemeClr val="bg1"/>
                </a:solidFill>
              </a:rPr>
              <a:t> 하기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69" name="꺾인 연결선 68"/>
          <p:cNvCxnSpPr>
            <a:stCxn id="67" idx="2"/>
            <a:endCxn id="68" idx="0"/>
          </p:cNvCxnSpPr>
          <p:nvPr/>
        </p:nvCxnSpPr>
        <p:spPr>
          <a:xfrm rot="5400000">
            <a:off x="6607267" y="4640989"/>
            <a:ext cx="299357" cy="15231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067337" y="6323704"/>
            <a:ext cx="21552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다음스테이지로 바로 진입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73" name="꺾인 연결선 72"/>
          <p:cNvCxnSpPr>
            <a:stCxn id="75" idx="2"/>
            <a:endCxn id="72" idx="0"/>
          </p:cNvCxnSpPr>
          <p:nvPr/>
        </p:nvCxnSpPr>
        <p:spPr>
          <a:xfrm rot="5400000">
            <a:off x="6589497" y="4791778"/>
            <a:ext cx="1087416" cy="1976437"/>
          </a:xfrm>
          <a:prstGeom prst="bentConnector3">
            <a:avLst>
              <a:gd name="adj1" fmla="val 7157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/>
          <p:cNvSpPr/>
          <p:nvPr/>
        </p:nvSpPr>
        <p:spPr>
          <a:xfrm>
            <a:off x="7839211" y="5020264"/>
            <a:ext cx="564424" cy="2160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598735" y="1133778"/>
            <a:ext cx="300571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획득한 아이템은 가방에서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확인할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83117" r="74805"/>
          <a:stretch/>
        </p:blipFill>
        <p:spPr>
          <a:xfrm>
            <a:off x="7486950" y="1435629"/>
            <a:ext cx="576065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모서리가 둥근 직사각형 25">
            <a:hlinkClick r:id="rId9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2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57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9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1844824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2456892"/>
            <a:ext cx="144016" cy="291632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길드전으로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74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465313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길드전은</a:t>
            </a:r>
            <a:r>
              <a:rPr lang="ko-KR" altLang="en-US" sz="1200" dirty="0" smtClean="0">
                <a:solidFill>
                  <a:schemeClr val="bg1"/>
                </a:solidFill>
              </a:rPr>
              <a:t> 자동플레이시스템이 고정이므로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지켜본다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11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096984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err="1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길드전</a:t>
            </a: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결과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72294" y="5589240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아군의 승리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패배 정도만 구현되어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 flipV="1">
            <a:off x="3851920" y="3212976"/>
            <a:ext cx="1296144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/>
          <p:nvPr/>
        </p:nvCxnSpPr>
        <p:spPr>
          <a:xfrm rot="5400000">
            <a:off x="3858270" y="4005064"/>
            <a:ext cx="1001762" cy="29438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07704" y="4699124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전투가 끝나면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sz="1200" dirty="0" smtClean="0">
                <a:solidFill>
                  <a:schemeClr val="bg1"/>
                </a:solidFill>
              </a:rPr>
              <a:t> 터치하여 마을로 이동한다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모서리가 둥근 직사각형 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85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555457"/>
              </p:ext>
            </p:extLst>
          </p:nvPr>
        </p:nvGraphicFramePr>
        <p:xfrm>
          <a:off x="1403648" y="548680"/>
          <a:ext cx="6096000" cy="548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목차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페이지 링크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시작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싱글플레이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스토리모드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3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길드전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4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보스레이드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5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초월모드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6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아이템 착용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강화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판매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가방</a:t>
                      </a:r>
                      <a:r>
                        <a:rPr lang="en-US" altLang="ko-KR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7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88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err="1" smtClean="0"/>
                        <a:t>스킬관리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스킬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8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업적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9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우편함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0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친구관리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친구</a:t>
                      </a:r>
                      <a:r>
                        <a:rPr lang="en-US" altLang="ko-KR" sz="1400" dirty="0" smtClean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1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 smtClean="0"/>
                        <a:t>아이템</a:t>
                      </a:r>
                      <a:r>
                        <a:rPr lang="en-US" altLang="ko-KR" sz="1400" dirty="0" smtClean="0"/>
                        <a:t>/</a:t>
                      </a:r>
                      <a:r>
                        <a:rPr lang="ko-KR" altLang="en-US" sz="1400" dirty="0" smtClean="0"/>
                        <a:t>골드 구매</a:t>
                      </a:r>
                      <a:r>
                        <a:rPr lang="en-US" altLang="ko-KR" sz="1400" dirty="0" smtClean="0"/>
                        <a:t>(</a:t>
                      </a:r>
                      <a:r>
                        <a:rPr lang="ko-KR" altLang="en-US" sz="1400" dirty="0" smtClean="0"/>
                        <a:t>상점</a:t>
                      </a:r>
                      <a:r>
                        <a:rPr lang="en-US" altLang="ko-KR" sz="1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hlinkClick r:id="rId12" action="ppaction://hlinksldjump"/>
                        </a:rPr>
                        <a:t>이동</a:t>
                      </a:r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1450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1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보스레이드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329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84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644008" y="3068960"/>
            <a:ext cx="2304256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4499992" y="3681028"/>
            <a:ext cx="144016" cy="169218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보스레이드에</a:t>
            </a:r>
            <a:r>
              <a:rPr lang="ko-KR" altLang="en-US" sz="1200" dirty="0" smtClean="0">
                <a:solidFill>
                  <a:schemeClr val="bg1"/>
                </a:solidFill>
              </a:rPr>
              <a:t> 진입한다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86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580888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전투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267744" y="2832783"/>
            <a:ext cx="1152128" cy="108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660232" y="4200936"/>
            <a:ext cx="720080" cy="6480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꺾인 연결선 18"/>
          <p:cNvCxnSpPr>
            <a:stCxn id="18" idx="3"/>
            <a:endCxn id="23" idx="0"/>
          </p:cNvCxnSpPr>
          <p:nvPr/>
        </p:nvCxnSpPr>
        <p:spPr>
          <a:xfrm>
            <a:off x="7380312" y="4524972"/>
            <a:ext cx="288032" cy="612068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28184" y="5137040"/>
            <a:ext cx="28803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일반공격 </a:t>
            </a:r>
            <a:r>
              <a:rPr lang="en-US" altLang="ko-KR" sz="1200" dirty="0" smtClean="0">
                <a:solidFill>
                  <a:schemeClr val="bg1"/>
                </a:solidFill>
              </a:rPr>
              <a:t>: 3</a:t>
            </a:r>
            <a:r>
              <a:rPr lang="ko-KR" altLang="en-US" sz="1200" dirty="0" smtClean="0">
                <a:solidFill>
                  <a:schemeClr val="bg1"/>
                </a:solidFill>
              </a:rPr>
              <a:t>회에 걸친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콤보형태의</a:t>
            </a:r>
            <a:r>
              <a:rPr lang="ko-KR" altLang="en-US" sz="1200" dirty="0" smtClean="0">
                <a:solidFill>
                  <a:schemeClr val="bg1"/>
                </a:solidFill>
              </a:rPr>
              <a:t> 공격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84168" y="438372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9864" y="3735652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6902571" y="3591635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076056" y="5137040"/>
            <a:ext cx="102143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스킬 </a:t>
            </a:r>
            <a:r>
              <a:rPr lang="en-US" altLang="ko-KR" sz="1200" dirty="0" smtClean="0">
                <a:solidFill>
                  <a:schemeClr val="bg1"/>
                </a:solidFill>
              </a:rPr>
              <a:t>1, 2, 3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22" name="꺾인 연결선 21"/>
          <p:cNvCxnSpPr>
            <a:stCxn id="15" idx="1"/>
            <a:endCxn id="20" idx="0"/>
          </p:cNvCxnSpPr>
          <p:nvPr/>
        </p:nvCxnSpPr>
        <p:spPr>
          <a:xfrm rot="10800000" flipV="1">
            <a:off x="5586776" y="4616366"/>
            <a:ext cx="497393" cy="52067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6" idx="1"/>
            <a:endCxn id="20" idx="0"/>
          </p:cNvCxnSpPr>
          <p:nvPr/>
        </p:nvCxnSpPr>
        <p:spPr>
          <a:xfrm rot="10800000" flipV="1">
            <a:off x="5586776" y="3968294"/>
            <a:ext cx="643089" cy="116874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꺾인 연결선 25"/>
          <p:cNvCxnSpPr>
            <a:stCxn id="17" idx="0"/>
            <a:endCxn id="20" idx="0"/>
          </p:cNvCxnSpPr>
          <p:nvPr/>
        </p:nvCxnSpPr>
        <p:spPr>
          <a:xfrm rot="16200000" flipH="1" flipV="1">
            <a:off x="5591704" y="3586705"/>
            <a:ext cx="1545405" cy="1555263"/>
          </a:xfrm>
          <a:prstGeom prst="bentConnector3">
            <a:avLst>
              <a:gd name="adj1" fmla="val -389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8924" y="5127575"/>
            <a:ext cx="3632995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화면의 중앙에서 왼쪽영역을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터치시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캐릭터이동하는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가상패트</a:t>
            </a:r>
            <a:r>
              <a:rPr lang="ko-KR" altLang="en-US" sz="1200" dirty="0" smtClean="0">
                <a:solidFill>
                  <a:schemeClr val="bg1"/>
                </a:solidFill>
              </a:rPr>
              <a:t> 활성화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꺾인 연결선 29"/>
          <p:cNvCxnSpPr>
            <a:stCxn id="21" idx="2"/>
            <a:endCxn id="29" idx="0"/>
          </p:cNvCxnSpPr>
          <p:nvPr/>
        </p:nvCxnSpPr>
        <p:spPr>
          <a:xfrm rot="5400000">
            <a:off x="1832280" y="4116046"/>
            <a:ext cx="1214671" cy="80838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6890405" y="2991797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2" idx="3"/>
            <a:endCxn id="37" idx="0"/>
          </p:cNvCxnSpPr>
          <p:nvPr/>
        </p:nvCxnSpPr>
        <p:spPr>
          <a:xfrm>
            <a:off x="7369338" y="3224439"/>
            <a:ext cx="587038" cy="234214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24328" y="3458653"/>
            <a:ext cx="86409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체력물약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890405" y="252374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2" name="꺾인 연결선 41"/>
          <p:cNvCxnSpPr>
            <a:stCxn id="41" idx="3"/>
            <a:endCxn id="45" idx="0"/>
          </p:cNvCxnSpPr>
          <p:nvPr/>
        </p:nvCxnSpPr>
        <p:spPr>
          <a:xfrm>
            <a:off x="7369338" y="2756386"/>
            <a:ext cx="731054" cy="11687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24328" y="2873259"/>
            <a:ext cx="115212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smtClean="0">
                <a:solidFill>
                  <a:schemeClr val="bg1"/>
                </a:solidFill>
              </a:rPr>
              <a:t>자동전투진행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890404" y="2078194"/>
            <a:ext cx="478933" cy="46528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꺾인 연결선 48"/>
          <p:cNvCxnSpPr>
            <a:stCxn id="48" idx="3"/>
            <a:endCxn id="52" idx="2"/>
          </p:cNvCxnSpPr>
          <p:nvPr/>
        </p:nvCxnSpPr>
        <p:spPr>
          <a:xfrm flipH="1" flipV="1">
            <a:off x="6802571" y="956095"/>
            <a:ext cx="566766" cy="1354741"/>
          </a:xfrm>
          <a:prstGeom prst="bentConnector4">
            <a:avLst>
              <a:gd name="adj1" fmla="val -40334"/>
              <a:gd name="adj2" fmla="val 585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6717" y="494430"/>
            <a:ext cx="317170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나를 돕는 친구 소환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임시로 무작위 </a:t>
            </a:r>
            <a:r>
              <a:rPr lang="en-US" altLang="ko-KR" sz="1200" dirty="0" smtClean="0">
                <a:solidFill>
                  <a:schemeClr val="bg1"/>
                </a:solidFill>
              </a:rPr>
              <a:t>AI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돕도록 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모서리가 둥근 직사각형 2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43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673103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결과보상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673102" cy="208823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직선 화살표 연결선 6"/>
          <p:cNvCxnSpPr>
            <a:stCxn id="4" idx="3"/>
            <a:endCxn id="27" idx="1"/>
          </p:cNvCxnSpPr>
          <p:nvPr/>
        </p:nvCxnSpPr>
        <p:spPr>
          <a:xfrm>
            <a:off x="4068639" y="2312876"/>
            <a:ext cx="791393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35696" y="3789040"/>
            <a:ext cx="5544270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보스레이드이</a:t>
            </a:r>
            <a:r>
              <a:rPr lang="ko-KR" altLang="en-US" sz="1200" dirty="0" smtClean="0">
                <a:solidFill>
                  <a:srgbClr val="FF0000"/>
                </a:solidFill>
              </a:rPr>
              <a:t> 결과 보상은 아직 구현되지 않았다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그래서 카드선택화면이 잠깐 나오고 마을로 이동하게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임시구현되어있다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모서리가 둥근 직사각형 8">
            <a:hlinkClick r:id="rId5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621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3013502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초월모드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9055" y="3857647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46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96984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673856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게임모드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979712" y="3068960"/>
            <a:ext cx="230425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3"/>
            <a:endCxn id="24" idx="0"/>
          </p:cNvCxnSpPr>
          <p:nvPr/>
        </p:nvCxnSpPr>
        <p:spPr>
          <a:xfrm>
            <a:off x="4283968" y="3681028"/>
            <a:ext cx="216024" cy="1692188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en-US" altLang="ko-KR" sz="1200" dirty="0">
              <a:solidFill>
                <a:schemeClr val="bg1"/>
              </a:solidFill>
            </a:endParaRPr>
          </a:p>
        </p:txBody>
      </p:sp>
      <p:sp>
        <p:nvSpPr>
          <p:cNvPr id="10" name="모서리가 둥근 직사각형 9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043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3068960"/>
            <a:ext cx="3025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(Item)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599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4117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293858" y="4167082"/>
            <a:ext cx="576064" cy="18362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가방</a:t>
            </a:r>
            <a:r>
              <a:rPr lang="en-US" altLang="ko-KR" sz="1200" dirty="0" smtClean="0">
                <a:solidFill>
                  <a:schemeClr val="bg1"/>
                </a:solidFill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</a:rPr>
              <a:t>아이템 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)UI</a:t>
            </a:r>
            <a:r>
              <a:rPr lang="ko-KR" altLang="en-US" sz="1200" dirty="0" smtClean="0">
                <a:solidFill>
                  <a:schemeClr val="bg1"/>
                </a:solidFill>
              </a:rPr>
              <a:t>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138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63163"/>
            <a:ext cx="6001789" cy="33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475656" y="1484784"/>
            <a:ext cx="792088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1"/>
            <a:endCxn id="7" idx="2"/>
          </p:cNvCxnSpPr>
          <p:nvPr/>
        </p:nvCxnSpPr>
        <p:spPr>
          <a:xfrm rot="10800000">
            <a:off x="971600" y="1335474"/>
            <a:ext cx="504056" cy="32933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7544" y="1058475"/>
            <a:ext cx="10081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마을로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1505344" y="3717032"/>
            <a:ext cx="2850631" cy="10801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23528" y="5420370"/>
            <a:ext cx="2994648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캐릭터의 전투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능력치를</a:t>
            </a:r>
            <a:r>
              <a:rPr lang="ko-KR" altLang="en-US" sz="1200" dirty="0" smtClean="0">
                <a:solidFill>
                  <a:schemeClr val="bg1"/>
                </a:solidFill>
              </a:rPr>
              <a:t> 확인할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현재버전에서는 레벨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공격력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체력 정도가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전투에적용되고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그외</a:t>
            </a:r>
            <a:r>
              <a:rPr lang="ko-KR" altLang="en-US" sz="1200" dirty="0" smtClean="0">
                <a:solidFill>
                  <a:srgbClr val="FF0000"/>
                </a:solidFill>
              </a:rPr>
              <a:t>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능력치는</a:t>
            </a:r>
            <a:r>
              <a:rPr lang="ko-KR" altLang="en-US" sz="1200" dirty="0" smtClean="0">
                <a:solidFill>
                  <a:srgbClr val="FF0000"/>
                </a:solidFill>
              </a:rPr>
              <a:t> 적용 </a:t>
            </a:r>
            <a:r>
              <a:rPr lang="ko-KR" altLang="en-US" sz="1200" dirty="0" err="1" smtClean="0">
                <a:solidFill>
                  <a:srgbClr val="FF0000"/>
                </a:solidFill>
              </a:rPr>
              <a:t>예정중이다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18" name="꺾인 연결선 17"/>
          <p:cNvCxnSpPr>
            <a:stCxn id="16" idx="1"/>
            <a:endCxn id="17" idx="0"/>
          </p:cNvCxnSpPr>
          <p:nvPr/>
        </p:nvCxnSpPr>
        <p:spPr>
          <a:xfrm rot="10800000" flipH="1" flipV="1">
            <a:off x="1505344" y="4257092"/>
            <a:ext cx="315508" cy="1163278"/>
          </a:xfrm>
          <a:prstGeom prst="bentConnector4">
            <a:avLst>
              <a:gd name="adj1" fmla="val -72455"/>
              <a:gd name="adj2" fmla="val 7321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4476550" y="1933382"/>
            <a:ext cx="2903762" cy="24317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707904" y="703730"/>
            <a:ext cx="2994648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자신이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보유하고있는</a:t>
            </a:r>
            <a:r>
              <a:rPr lang="ko-KR" altLang="en-US" sz="1200" dirty="0" smtClean="0">
                <a:solidFill>
                  <a:schemeClr val="bg1"/>
                </a:solidFill>
              </a:rPr>
              <a:t> 아이템의 목록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23" name="꺾인 연결선 22"/>
          <p:cNvCxnSpPr>
            <a:stCxn id="21" idx="0"/>
            <a:endCxn id="22" idx="2"/>
          </p:cNvCxnSpPr>
          <p:nvPr/>
        </p:nvCxnSpPr>
        <p:spPr>
          <a:xfrm rot="16200000" flipV="1">
            <a:off x="5090504" y="1095454"/>
            <a:ext cx="952653" cy="72320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4474927" y="4437111"/>
            <a:ext cx="2903762" cy="3409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7367865" y="4469106"/>
            <a:ext cx="10081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3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1920" y="3013502"/>
            <a:ext cx="1486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Start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모서리가 둥근 직사각형 1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6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33399"/>
            <a:ext cx="6001789" cy="33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835696" y="3140968"/>
            <a:ext cx="2376264" cy="21602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35696" y="2882651"/>
            <a:ext cx="2304256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착용중인 아이템의 정보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가방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19" y="296181"/>
            <a:ext cx="2988061" cy="169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직선 화살표 연결선 7"/>
          <p:cNvCxnSpPr>
            <a:stCxn id="13" idx="2"/>
            <a:endCxn id="4" idx="0"/>
          </p:cNvCxnSpPr>
          <p:nvPr/>
        </p:nvCxnSpPr>
        <p:spPr>
          <a:xfrm flipH="1">
            <a:off x="4476551" y="1484785"/>
            <a:ext cx="743521" cy="84861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499992" y="1238716"/>
            <a:ext cx="1440160" cy="2460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930400" y="1223250"/>
            <a:ext cx="783704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터치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476548" y="3140968"/>
            <a:ext cx="2615731" cy="21602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꺾인 연결선 23"/>
          <p:cNvCxnSpPr>
            <a:stCxn id="27" idx="2"/>
            <a:endCxn id="28" idx="3"/>
          </p:cNvCxnSpPr>
          <p:nvPr/>
        </p:nvCxnSpPr>
        <p:spPr>
          <a:xfrm rot="5400000">
            <a:off x="5923994" y="5200942"/>
            <a:ext cx="1284045" cy="188433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72401" y="2875002"/>
            <a:ext cx="2475863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선택한 아이템의 정보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4365104"/>
            <a:ext cx="864095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995936" y="5798681"/>
            <a:ext cx="2475863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선택한 아이템을 장착한다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228185" y="4022794"/>
            <a:ext cx="86409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7335217" y="3705999"/>
            <a:ext cx="165618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아이템을 강화한다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37" name="꺾인 연결선 36"/>
          <p:cNvCxnSpPr>
            <a:stCxn id="35" idx="0"/>
            <a:endCxn id="36" idx="0"/>
          </p:cNvCxnSpPr>
          <p:nvPr/>
        </p:nvCxnSpPr>
        <p:spPr>
          <a:xfrm rot="5400000" flipH="1" flipV="1">
            <a:off x="7253374" y="3112859"/>
            <a:ext cx="316795" cy="1503077"/>
          </a:xfrm>
          <a:prstGeom prst="bentConnector3">
            <a:avLst>
              <a:gd name="adj1" fmla="val 17216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4524380" y="4005064"/>
            <a:ext cx="1682831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1902403" y="3987334"/>
            <a:ext cx="1373453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163" y="5959342"/>
            <a:ext cx="247586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rgbClr val="FF0000"/>
                </a:solidFill>
              </a:rPr>
              <a:t>현재빌드에서</a:t>
            </a:r>
            <a:r>
              <a:rPr lang="ko-KR" altLang="en-US" sz="1200" dirty="0" smtClean="0">
                <a:solidFill>
                  <a:srgbClr val="FF0000"/>
                </a:solidFill>
              </a:rPr>
              <a:t> 아이템에 붙는 옵션은 전투에 적용되지 않는다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en-US" altLang="ko-KR" sz="1200" dirty="0" smtClean="0">
                <a:solidFill>
                  <a:srgbClr val="FF0000"/>
                </a:solidFill>
              </a:rPr>
              <a:t>(</a:t>
            </a:r>
            <a:r>
              <a:rPr lang="ko-KR" altLang="en-US" sz="1200" dirty="0" smtClean="0">
                <a:solidFill>
                  <a:srgbClr val="FF0000"/>
                </a:solidFill>
              </a:rPr>
              <a:t>구현예정</a:t>
            </a:r>
            <a:r>
              <a:rPr lang="en-US" altLang="ko-KR" sz="1200" dirty="0" smtClean="0">
                <a:solidFill>
                  <a:srgbClr val="FF0000"/>
                </a:solidFill>
              </a:rPr>
              <a:t>)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cxnSp>
        <p:nvCxnSpPr>
          <p:cNvPr id="44" name="꺾인 연결선 43"/>
          <p:cNvCxnSpPr>
            <a:stCxn id="41" idx="2"/>
            <a:endCxn id="43" idx="0"/>
          </p:cNvCxnSpPr>
          <p:nvPr/>
        </p:nvCxnSpPr>
        <p:spPr>
          <a:xfrm rot="5400000">
            <a:off x="1699665" y="5069877"/>
            <a:ext cx="963896" cy="815035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5966"/>
            <a:ext cx="3675530" cy="208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74" y="583813"/>
            <a:ext cx="2735036" cy="1549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31013"/>
            <a:ext cx="3675529" cy="208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043608" y="2924944"/>
            <a:ext cx="1224136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29" idx="2"/>
            <a:endCxn id="30" idx="0"/>
          </p:cNvCxnSpPr>
          <p:nvPr/>
        </p:nvCxnSpPr>
        <p:spPr>
          <a:xfrm rot="5400000">
            <a:off x="1118091" y="4159971"/>
            <a:ext cx="584480" cy="56269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09165" y="2647945"/>
            <a:ext cx="129614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강화될 아이템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강화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5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  <p:sp>
        <p:nvSpPr>
          <p:cNvPr id="13" name="직사각형 12"/>
          <p:cNvSpPr/>
          <p:nvPr/>
        </p:nvSpPr>
        <p:spPr>
          <a:xfrm>
            <a:off x="5292080" y="1340769"/>
            <a:ext cx="36004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661402" y="1274277"/>
            <a:ext cx="63879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터치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8" name="직선 화살표 연결선 7"/>
          <p:cNvCxnSpPr>
            <a:stCxn id="13" idx="1"/>
            <a:endCxn id="4" idx="0"/>
          </p:cNvCxnSpPr>
          <p:nvPr/>
        </p:nvCxnSpPr>
        <p:spPr>
          <a:xfrm flipH="1">
            <a:off x="2305309" y="1412777"/>
            <a:ext cx="2986771" cy="108318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963054" y="1358476"/>
            <a:ext cx="360040" cy="1440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화살표 연결선 15"/>
          <p:cNvCxnSpPr>
            <a:endCxn id="4" idx="0"/>
          </p:cNvCxnSpPr>
          <p:nvPr/>
        </p:nvCxnSpPr>
        <p:spPr>
          <a:xfrm flipH="1">
            <a:off x="2305309" y="1430484"/>
            <a:ext cx="1657745" cy="106548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2302187" y="2962482"/>
            <a:ext cx="1224136" cy="12586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529444" y="2966464"/>
            <a:ext cx="1618619" cy="46166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강화의 재료로 사용될 아이템목록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403648" y="3933055"/>
            <a:ext cx="576064" cy="2160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80909" y="4733560"/>
            <a:ext cx="1296144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강화 시작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3528" y="836712"/>
            <a:ext cx="2736304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rgbClr val="FF0000"/>
                </a:solidFill>
              </a:rPr>
              <a:t>아이템 강화는 아직 구현되지 않았다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r>
              <a:rPr lang="ko-KR" altLang="en-US" sz="1200" dirty="0" smtClean="0">
                <a:solidFill>
                  <a:srgbClr val="FF0000"/>
                </a:solidFill>
              </a:rPr>
              <a:t> </a:t>
            </a:r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시각적</a:t>
            </a:r>
            <a:r>
              <a:rPr lang="en-US" altLang="ko-KR" sz="1200" dirty="0" smtClean="0">
                <a:solidFill>
                  <a:srgbClr val="FF0000"/>
                </a:solidFill>
              </a:rPr>
              <a:t>,</a:t>
            </a:r>
            <a:r>
              <a:rPr lang="ko-KR" altLang="en-US" sz="1200" dirty="0" smtClean="0">
                <a:solidFill>
                  <a:srgbClr val="FF0000"/>
                </a:solidFill>
              </a:rPr>
              <a:t>기능적으로 </a:t>
            </a:r>
            <a:r>
              <a:rPr lang="en-US" altLang="ko-KR" sz="1200" dirty="0" smtClean="0">
                <a:solidFill>
                  <a:srgbClr val="FF0000"/>
                </a:solidFill>
              </a:rPr>
              <a:t>UI </a:t>
            </a:r>
            <a:r>
              <a:rPr lang="ko-KR" altLang="en-US" sz="1200" dirty="0" smtClean="0">
                <a:solidFill>
                  <a:srgbClr val="FF0000"/>
                </a:solidFill>
              </a:rPr>
              <a:t>가 어떻게 흘러가는지 확인만 할 수 있다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997234" y="4187301"/>
            <a:ext cx="1383078" cy="154595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9" name="꺾인 연결선 38"/>
          <p:cNvCxnSpPr>
            <a:stCxn id="29" idx="3"/>
            <a:endCxn id="38" idx="1"/>
          </p:cNvCxnSpPr>
          <p:nvPr/>
        </p:nvCxnSpPr>
        <p:spPr>
          <a:xfrm>
            <a:off x="1979712" y="4041068"/>
            <a:ext cx="4017522" cy="919211"/>
          </a:xfrm>
          <a:prstGeom prst="bentConnector3">
            <a:avLst>
              <a:gd name="adj1" fmla="val 4929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977717" y="2966463"/>
            <a:ext cx="2914763" cy="276999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강화성공에대한</a:t>
            </a:r>
            <a:r>
              <a:rPr lang="ko-KR" altLang="en-US" sz="1200" dirty="0" smtClean="0">
                <a:solidFill>
                  <a:schemeClr val="bg1"/>
                </a:solidFill>
              </a:rPr>
              <a:t> 정보 팝업노출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cxnSp>
        <p:nvCxnSpPr>
          <p:cNvPr id="44" name="꺾인 연결선 43"/>
          <p:cNvCxnSpPr>
            <a:stCxn id="38" idx="0"/>
            <a:endCxn id="43" idx="2"/>
          </p:cNvCxnSpPr>
          <p:nvPr/>
        </p:nvCxnSpPr>
        <p:spPr>
          <a:xfrm rot="5400000" flipH="1" flipV="1">
            <a:off x="6590017" y="3342219"/>
            <a:ext cx="943839" cy="7463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2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66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2987824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581890" y="4455114"/>
            <a:ext cx="576064" cy="126014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</a:t>
            </a:r>
            <a:r>
              <a:rPr lang="ko-KR" altLang="en-US" sz="1200" dirty="0" smtClean="0">
                <a:solidFill>
                  <a:schemeClr val="bg1"/>
                </a:solidFill>
              </a:rPr>
              <a:t>로 이동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85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1547663" y="1772815"/>
            <a:ext cx="5929781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4349238" y="5032474"/>
            <a:ext cx="339195" cy="1256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72788" y="5208353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빌드에서는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스킬관리</a:t>
            </a:r>
            <a:r>
              <a:rPr lang="en-US" altLang="ko-KR" sz="1200" dirty="0" smtClean="0">
                <a:solidFill>
                  <a:schemeClr val="bg1"/>
                </a:solidFill>
              </a:rPr>
              <a:t>UI </a:t>
            </a:r>
            <a:r>
              <a:rPr lang="ko-KR" altLang="en-US" sz="1200" dirty="0" smtClean="0">
                <a:solidFill>
                  <a:schemeClr val="bg1"/>
                </a:solidFill>
              </a:rPr>
              <a:t>가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어떤식으로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구성되는지 확인 할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기능적으로 구현은 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260648"/>
            <a:ext cx="1096775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모서리가 둥근 직사각형 13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46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831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59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3518847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16200000" flipH="1">
            <a:off x="3847401" y="4720625"/>
            <a:ext cx="576064" cy="72911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업적리스트와 달성 여부를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7" name="모서리가 둥근 직사각형 16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78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업적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다양한 유형의 업적 목록을 확인하고 달성 여부와 진행 상태를 확인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보상받는 부분이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1" name="모서리가 둥근 직사각형 2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2803" y="301350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77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4907652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541804" y="4755340"/>
            <a:ext cx="576064" cy="65968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나에게 도착한 우편물을 확인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90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60648"/>
            <a:ext cx="1516762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Game Icon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009822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직사각형 2"/>
          <p:cNvSpPr/>
          <p:nvPr/>
        </p:nvSpPr>
        <p:spPr>
          <a:xfrm>
            <a:off x="683568" y="3789040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3"/>
          </p:cNvCxnSpPr>
          <p:nvPr/>
        </p:nvCxnSpPr>
        <p:spPr>
          <a:xfrm flipV="1">
            <a:off x="1187624" y="2622144"/>
            <a:ext cx="3168352" cy="1418924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5976" y="2276872"/>
            <a:ext cx="27363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EOD </a:t>
            </a:r>
            <a:r>
              <a:rPr lang="ko-KR" altLang="en-US" dirty="0" smtClean="0">
                <a:solidFill>
                  <a:schemeClr val="bg1"/>
                </a:solidFill>
              </a:rPr>
              <a:t>아이콘을 터치하여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게임 실행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57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우편함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457023"/>
            <a:ext cx="6001787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나에게 도착한 우편물 목록이다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임시로 우편물을 넣어두었고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받는 기능은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44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0324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21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5439791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4807874" y="4489271"/>
            <a:ext cx="576064" cy="119182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나의 친구정보를 확인할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새로운친구를</a:t>
            </a:r>
            <a:r>
              <a:rPr lang="ko-KR" altLang="en-US" sz="1200" dirty="0" smtClean="0">
                <a:solidFill>
                  <a:schemeClr val="bg1"/>
                </a:solidFill>
              </a:rPr>
              <a:t> 등록할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04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친구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57023"/>
            <a:ext cx="6001785" cy="34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2339752" y="1700809"/>
            <a:ext cx="4536504" cy="309634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>
            <a:off x="4373978" y="4995174"/>
            <a:ext cx="432048" cy="3600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19672" y="5229200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친구목록은 임시데이터로 채워둔 상태고</a:t>
            </a:r>
            <a:endParaRPr lang="ko-KR" altLang="en-US" sz="1200" dirty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rgbClr val="FF0000"/>
                </a:solidFill>
              </a:rPr>
              <a:t>친구등록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차단</a:t>
            </a:r>
            <a:r>
              <a:rPr lang="en-US" altLang="ko-KR" sz="1200" dirty="0" smtClean="0">
                <a:solidFill>
                  <a:srgbClr val="FF0000"/>
                </a:solidFill>
              </a:rPr>
              <a:t>/</a:t>
            </a:r>
            <a:r>
              <a:rPr lang="ko-KR" altLang="en-US" sz="1200" dirty="0" smtClean="0">
                <a:solidFill>
                  <a:srgbClr val="FF0000"/>
                </a:solidFill>
              </a:rPr>
              <a:t>장비구경 등등은 구현되지 않은 상태다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93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9913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7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>
          <a:xfrm>
            <a:off x="60121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꺾인 연결선 5"/>
          <p:cNvCxnSpPr>
            <a:stCxn id="5" idx="2"/>
            <a:endCxn id="7" idx="0"/>
          </p:cNvCxnSpPr>
          <p:nvPr/>
        </p:nvCxnSpPr>
        <p:spPr>
          <a:xfrm rot="5400000">
            <a:off x="5094058" y="4203086"/>
            <a:ext cx="576064" cy="176419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골드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열쇠 등등을 구입할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10" name="모서리가 둥근 직사각형 9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54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301350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8" y="1473630"/>
            <a:ext cx="6001785" cy="337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직사각형 20"/>
          <p:cNvSpPr/>
          <p:nvPr/>
        </p:nvSpPr>
        <p:spPr>
          <a:xfrm>
            <a:off x="3072789" y="2083515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0"/>
            <a:endCxn id="24" idx="1"/>
          </p:cNvCxnSpPr>
          <p:nvPr/>
        </p:nvCxnSpPr>
        <p:spPr>
          <a:xfrm rot="16200000" flipV="1">
            <a:off x="2549379" y="1236069"/>
            <a:ext cx="1173016" cy="521876"/>
          </a:xfrm>
          <a:prstGeom prst="bentConnector4">
            <a:avLst>
              <a:gd name="adj1" fmla="val 44096"/>
              <a:gd name="adj2" fmla="val 143804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74949" y="771999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547664" y="2371547"/>
            <a:ext cx="5929779" cy="23535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7" name="꺾인 연결선 36"/>
          <p:cNvCxnSpPr>
            <a:stCxn id="36" idx="2"/>
            <a:endCxn id="39" idx="0"/>
          </p:cNvCxnSpPr>
          <p:nvPr/>
        </p:nvCxnSpPr>
        <p:spPr>
          <a:xfrm rot="5400000">
            <a:off x="4076993" y="5076137"/>
            <a:ext cx="786554" cy="8456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75658" y="5511698"/>
            <a:ext cx="590465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</a:rPr>
              <a:t>젬상점에서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젬을</a:t>
            </a:r>
            <a:r>
              <a:rPr lang="ko-KR" altLang="en-US" sz="1200" dirty="0" smtClean="0">
                <a:solidFill>
                  <a:schemeClr val="bg1"/>
                </a:solidFill>
              </a:rPr>
              <a:t> 구입한다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현재 구매 무한정 무료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모서리가 둥근 직사각형 4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3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상점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  <a:endParaRPr lang="en-US" altLang="ko-KR" sz="2400" b="1" spc="-150" dirty="0" smtClean="0">
              <a:solidFill>
                <a:srgbClr val="FFC0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29" y="3390037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스킬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1" y="1833558"/>
            <a:ext cx="6001785" cy="34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직사각형 15"/>
          <p:cNvSpPr/>
          <p:nvPr/>
        </p:nvSpPr>
        <p:spPr>
          <a:xfrm>
            <a:off x="1810573" y="2509391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6" idx="2"/>
            <a:endCxn id="18" idx="0"/>
          </p:cNvCxnSpPr>
          <p:nvPr/>
        </p:nvCxnSpPr>
        <p:spPr>
          <a:xfrm rot="5400000" flipH="1">
            <a:off x="1338275" y="2001090"/>
            <a:ext cx="116505" cy="1476162"/>
          </a:xfrm>
          <a:prstGeom prst="bentConnector5">
            <a:avLst>
              <a:gd name="adj1" fmla="val -196215"/>
              <a:gd name="adj2" fmla="val 45122"/>
              <a:gd name="adj3" fmla="val 296215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0394" y="2680918"/>
            <a:ext cx="936105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</a:rPr>
              <a:t>장비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453" y="5417220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골드 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458646" y="2509390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꺾인 연결선 19"/>
          <p:cNvCxnSpPr>
            <a:stCxn id="19" idx="2"/>
            <a:endCxn id="13" idx="3"/>
          </p:cNvCxnSpPr>
          <p:nvPr/>
        </p:nvCxnSpPr>
        <p:spPr>
          <a:xfrm rot="5400000">
            <a:off x="917479" y="3690517"/>
            <a:ext cx="2758298" cy="972109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3749926" y="2509998"/>
            <a:ext cx="648072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0" name="꺾인 연결선 29"/>
          <p:cNvCxnSpPr>
            <a:stCxn id="29" idx="2"/>
            <a:endCxn id="33" idx="0"/>
          </p:cNvCxnSpPr>
          <p:nvPr/>
        </p:nvCxnSpPr>
        <p:spPr>
          <a:xfrm rot="5400000">
            <a:off x="2415333" y="3869635"/>
            <a:ext cx="2730235" cy="58702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946877" y="5528265"/>
            <a:ext cx="1080120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열쇠상점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66557" y="1470795"/>
            <a:ext cx="5904656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구입한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젬으로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상점에있는</a:t>
            </a:r>
            <a:r>
              <a:rPr lang="ko-KR" altLang="en-US" sz="1200" dirty="0" smtClean="0">
                <a:solidFill>
                  <a:schemeClr val="bg1"/>
                </a:solidFill>
              </a:rPr>
              <a:t> 모든 상품을 이용할 수 있습니다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1" name="모서리가 둥근 직사각형 40">
            <a:hlinkClick r:id="rId3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21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7239" y="3013502"/>
            <a:ext cx="128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End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62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349434" cy="360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캐릭터 선택 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1746757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 flipH="1" flipV="1">
            <a:off x="1547664" y="1998784"/>
            <a:ext cx="648072" cy="3199057"/>
          </a:xfrm>
          <a:prstGeom prst="bentConnector3">
            <a:avLst>
              <a:gd name="adj1" fmla="val -11139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95736" y="5013176"/>
            <a:ext cx="33123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전사직업을 플레이 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547664" y="2302451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꺾인 연결선 16"/>
          <p:cNvCxnSpPr>
            <a:stCxn id="15" idx="1"/>
            <a:endCxn id="20" idx="1"/>
          </p:cNvCxnSpPr>
          <p:nvPr/>
        </p:nvCxnSpPr>
        <p:spPr>
          <a:xfrm rot="10800000" flipH="1" flipV="1">
            <a:off x="1547664" y="2554478"/>
            <a:ext cx="648072" cy="3250697"/>
          </a:xfrm>
          <a:prstGeom prst="bentConnector3">
            <a:avLst>
              <a:gd name="adj1" fmla="val -7890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95736" y="5620510"/>
            <a:ext cx="33123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헌터직업을</a:t>
            </a:r>
            <a:r>
              <a:rPr lang="ko-KR" altLang="en-US" dirty="0" smtClean="0">
                <a:solidFill>
                  <a:schemeClr val="bg1"/>
                </a:solidFill>
              </a:rPr>
              <a:t> 플레이 할 수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547664" y="2852936"/>
            <a:ext cx="158417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6" name="꺾인 연결선 25"/>
          <p:cNvCxnSpPr>
            <a:stCxn id="25" idx="1"/>
          </p:cNvCxnSpPr>
          <p:nvPr/>
        </p:nvCxnSpPr>
        <p:spPr>
          <a:xfrm rot="10800000" flipH="1" flipV="1">
            <a:off x="1547664" y="3104964"/>
            <a:ext cx="648072" cy="3420380"/>
          </a:xfrm>
          <a:prstGeom prst="bentConnector4">
            <a:avLst>
              <a:gd name="adj1" fmla="val -35274"/>
              <a:gd name="adj2" fmla="val 9994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95736" y="6275013"/>
            <a:ext cx="5688632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0000"/>
                </a:solidFill>
              </a:rPr>
              <a:t>마법사 직업은 </a:t>
            </a:r>
            <a:r>
              <a:rPr lang="ko-KR" altLang="en-US" dirty="0" err="1" smtClean="0">
                <a:solidFill>
                  <a:srgbClr val="FF0000"/>
                </a:solidFill>
              </a:rPr>
              <a:t>개발예정중</a:t>
            </a:r>
            <a:r>
              <a:rPr lang="ko-KR" altLang="en-US" dirty="0">
                <a:solidFill>
                  <a:srgbClr val="FF0000"/>
                </a:solidFill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</a:rPr>
              <a:t>이므로 </a:t>
            </a:r>
            <a:r>
              <a:rPr lang="ko-KR" altLang="en-US" dirty="0" err="1" smtClean="0">
                <a:solidFill>
                  <a:srgbClr val="FF0000"/>
                </a:solidFill>
              </a:rPr>
              <a:t>플레이할</a:t>
            </a:r>
            <a:r>
              <a:rPr lang="ko-KR" altLang="en-US" dirty="0" smtClean="0">
                <a:solidFill>
                  <a:srgbClr val="FF0000"/>
                </a:solidFill>
              </a:rPr>
              <a:t> 수 없다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768282" y="3699011"/>
            <a:ext cx="1147534" cy="44720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942420" y="3790744"/>
            <a:ext cx="4077852" cy="646331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원하는 직업을 선택했으면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err="1" smtClean="0">
                <a:solidFill>
                  <a:schemeClr val="bg1"/>
                </a:solidFill>
              </a:rPr>
              <a:t>이버튼을</a:t>
            </a:r>
            <a:r>
              <a:rPr lang="ko-KR" altLang="en-US" dirty="0" smtClean="0">
                <a:solidFill>
                  <a:schemeClr val="bg1"/>
                </a:solidFill>
              </a:rPr>
              <a:t> 터치하여 게임에 진입한다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1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47664" y="1457022"/>
            <a:ext cx="360040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1037776" y="1108826"/>
            <a:ext cx="509889" cy="500893"/>
          </a:xfrm>
          <a:prstGeom prst="bentConnector3">
            <a:avLst>
              <a:gd name="adj1" fmla="val 14483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37775" y="970325"/>
            <a:ext cx="2382097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캐릭터 선택 화면으로 돌아간다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41176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</p:cNvCxnSpPr>
          <p:nvPr/>
        </p:nvCxnSpPr>
        <p:spPr>
          <a:xfrm rot="10800000" flipV="1">
            <a:off x="1835696" y="4545124"/>
            <a:ext cx="576064" cy="684076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자신이 보유한 아이템을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관리할수</a:t>
            </a:r>
            <a:r>
              <a:rPr lang="ko-KR" altLang="en-US" sz="1200" dirty="0" smtClean="0">
                <a:solidFill>
                  <a:schemeClr val="bg1"/>
                </a:solidFill>
              </a:rPr>
              <a:t>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착용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해제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</a:rPr>
              <a:t>등등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987825" y="4297669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</p:cNvCxnSpPr>
          <p:nvPr/>
        </p:nvCxnSpPr>
        <p:spPr>
          <a:xfrm rot="5400000">
            <a:off x="2861770" y="4851198"/>
            <a:ext cx="432048" cy="32395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638972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rgbClr val="FF0000"/>
                </a:solidFill>
              </a:rPr>
              <a:t>미구현</a:t>
            </a:r>
            <a:r>
              <a:rPr lang="ko-KR" altLang="en-US" sz="1200" dirty="0" smtClean="0">
                <a:solidFill>
                  <a:srgbClr val="FF0000"/>
                </a:solidFill>
              </a:rPr>
              <a:t> 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시각적으로 </a:t>
            </a:r>
            <a:r>
              <a:rPr lang="en-US" altLang="ko-KR" sz="1200" dirty="0" smtClean="0">
                <a:solidFill>
                  <a:srgbClr val="FF0000"/>
                </a:solidFill>
              </a:rPr>
              <a:t>UI</a:t>
            </a:r>
            <a:r>
              <a:rPr lang="ko-KR" altLang="en-US" sz="1200" dirty="0" smtClean="0">
                <a:solidFill>
                  <a:srgbClr val="FF0000"/>
                </a:solidFill>
              </a:rPr>
              <a:t>는 있으나</a:t>
            </a:r>
            <a:endParaRPr lang="en-US" altLang="ko-KR" sz="1200" dirty="0" smtClean="0">
              <a:solidFill>
                <a:srgbClr val="FF0000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기능적으로 구현되지 않은 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545047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4852129" y="3737444"/>
            <a:ext cx="440120" cy="255039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098432" y="5232699"/>
            <a:ext cx="2497904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업적의 목록을 확인 할 수 있고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완료에 따른 보상을 받을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보상획득은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모서리가 둥근 직사각형 15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33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923928" y="1467212"/>
            <a:ext cx="3168352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꺾인 연결선 4"/>
          <p:cNvCxnSpPr>
            <a:stCxn id="3" idx="1"/>
            <a:endCxn id="9" idx="1"/>
          </p:cNvCxnSpPr>
          <p:nvPr/>
        </p:nvCxnSpPr>
        <p:spPr>
          <a:xfrm rot="10800000">
            <a:off x="2638414" y="828914"/>
            <a:ext cx="1285514" cy="790995"/>
          </a:xfrm>
          <a:prstGeom prst="bentConnector3">
            <a:avLst>
              <a:gd name="adj1" fmla="val 117783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38414" y="413414"/>
            <a:ext cx="3877639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열쇠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스테이지를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플레이할때마다</a:t>
            </a:r>
            <a:r>
              <a:rPr lang="ko-KR" altLang="en-US" sz="1200" dirty="0" smtClean="0">
                <a:solidFill>
                  <a:schemeClr val="bg1"/>
                </a:solidFill>
              </a:rPr>
              <a:t> 소모되는 재화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골드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일반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</a:rPr>
              <a:t>젬</a:t>
            </a:r>
            <a:r>
              <a:rPr lang="ko-KR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err="1" smtClean="0">
                <a:solidFill>
                  <a:schemeClr val="bg1"/>
                </a:solidFill>
              </a:rPr>
              <a:t>게임내</a:t>
            </a:r>
            <a:r>
              <a:rPr lang="ko-KR" altLang="en-US" sz="1200" dirty="0" smtClean="0">
                <a:solidFill>
                  <a:schemeClr val="bg1"/>
                </a:solidFill>
              </a:rPr>
              <a:t> 고급 화폐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chemeClr val="bg1"/>
                </a:solidFill>
              </a:rPr>
              <a:t>트로피 </a:t>
            </a:r>
            <a:r>
              <a:rPr lang="en-US" altLang="ko-KR" sz="1200" dirty="0" smtClean="0">
                <a:solidFill>
                  <a:schemeClr val="bg1"/>
                </a:solidFill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</a:rPr>
              <a:t>커뮤니케이션 활동으로 획득 할 수 있는 재화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932040" y="4293096"/>
            <a:ext cx="504056" cy="5040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1"/>
            <a:endCxn id="24" idx="0"/>
          </p:cNvCxnSpPr>
          <p:nvPr/>
        </p:nvCxnSpPr>
        <p:spPr>
          <a:xfrm rot="10800000" flipV="1">
            <a:off x="1507804" y="4545123"/>
            <a:ext cx="3424236" cy="686945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12" y="5232069"/>
            <a:ext cx="2656583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자신에게 도착한 우편물을 확인할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우편물 내용물 획득은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472018" y="429995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8" name="꺾인 연결선 27"/>
          <p:cNvCxnSpPr>
            <a:stCxn id="27" idx="2"/>
            <a:endCxn id="30" idx="0"/>
          </p:cNvCxnSpPr>
          <p:nvPr/>
        </p:nvCxnSpPr>
        <p:spPr>
          <a:xfrm rot="5400000">
            <a:off x="4804196" y="4312300"/>
            <a:ext cx="432630" cy="140690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26007" y="5232069"/>
            <a:ext cx="2382097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</a:rPr>
              <a:t>게임내에서</a:t>
            </a:r>
            <a:r>
              <a:rPr lang="ko-KR" altLang="en-US" sz="1200" dirty="0" smtClean="0">
                <a:solidFill>
                  <a:schemeClr val="bg1"/>
                </a:solidFill>
              </a:rPr>
              <a:t> 친구를 등록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차단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관리를 할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기능부분은 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012160" y="4293096"/>
            <a:ext cx="503893" cy="499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stCxn id="33" idx="2"/>
            <a:endCxn id="35" idx="0"/>
          </p:cNvCxnSpPr>
          <p:nvPr/>
        </p:nvCxnSpPr>
        <p:spPr>
          <a:xfrm rot="16200000" flipH="1">
            <a:off x="6535735" y="4520950"/>
            <a:ext cx="440120" cy="98337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18512" y="5232699"/>
            <a:ext cx="2857944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아이템</a:t>
            </a:r>
            <a:r>
              <a:rPr lang="en-US" altLang="ko-KR" sz="1200" dirty="0" smtClean="0">
                <a:solidFill>
                  <a:schemeClr val="bg1"/>
                </a:solidFill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</a:rPr>
              <a:t>재화 등등을 구입하는 상점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구매부분은 미 구현상태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092280" y="1772603"/>
            <a:ext cx="368424" cy="3053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꺾인 연결선 30"/>
          <p:cNvCxnSpPr>
            <a:stCxn id="29" idx="3"/>
            <a:endCxn id="32" idx="0"/>
          </p:cNvCxnSpPr>
          <p:nvPr/>
        </p:nvCxnSpPr>
        <p:spPr>
          <a:xfrm>
            <a:off x="7460704" y="1925299"/>
            <a:ext cx="812967" cy="153957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10845" y="2079256"/>
            <a:ext cx="1525651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</a:rPr>
              <a:t>채팅</a:t>
            </a:r>
            <a:endParaRPr lang="en-US" altLang="ko-KR" sz="1200" dirty="0" smtClean="0">
              <a:solidFill>
                <a:schemeClr val="bg1"/>
              </a:solidFill>
            </a:endParaRPr>
          </a:p>
          <a:p>
            <a:r>
              <a:rPr lang="ko-KR" altLang="en-US" sz="1200" dirty="0" smtClean="0">
                <a:solidFill>
                  <a:srgbClr val="FF0000"/>
                </a:solidFill>
              </a:rPr>
              <a:t>미 구현상태</a:t>
            </a:r>
            <a:r>
              <a:rPr lang="en-US" altLang="ko-KR" sz="1200" dirty="0" smtClean="0">
                <a:solidFill>
                  <a:srgbClr val="FF0000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9" name="모서리가 둥근 직사각형 18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0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24" y="3013502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싱글플레이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0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023"/>
            <a:ext cx="6001789" cy="341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103105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마을</a:t>
            </a: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UI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4067944" y="4005064"/>
            <a:ext cx="864096" cy="100811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꺾인 연결선 21"/>
          <p:cNvCxnSpPr>
            <a:stCxn id="21" idx="2"/>
            <a:endCxn id="24" idx="0"/>
          </p:cNvCxnSpPr>
          <p:nvPr/>
        </p:nvCxnSpPr>
        <p:spPr>
          <a:xfrm rot="5400000">
            <a:off x="4319972" y="5193196"/>
            <a:ext cx="360040" cy="127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95736" y="5373216"/>
            <a:ext cx="4608512" cy="2769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</a:rPr>
              <a:t>이 버튼을 터치하여 다양한 전투모드를 즐길 수 있다</a:t>
            </a:r>
            <a:r>
              <a:rPr lang="en-US" altLang="ko-KR" sz="1200" dirty="0" smtClean="0">
                <a:solidFill>
                  <a:schemeClr val="bg1"/>
                </a:solidFill>
              </a:rPr>
              <a:t>.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모서리가 둥근 직사각형 6">
            <a:hlinkClick r:id="rId4" action="ppaction://hlinksldjump"/>
          </p:cNvPr>
          <p:cNvSpPr/>
          <p:nvPr/>
        </p:nvSpPr>
        <p:spPr>
          <a:xfrm>
            <a:off x="7596336" y="6237312"/>
            <a:ext cx="1440160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목차이동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89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4596</TotalTime>
  <Words>859</Words>
  <Application>Microsoft Office PowerPoint</Application>
  <PresentationFormat>화면 슬라이드 쇼(4:3)</PresentationFormat>
  <Paragraphs>281</Paragraphs>
  <Slides>48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53" baseType="lpstr">
      <vt:lpstr>Arial Unicode MS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wemade</dc:creator>
  <cp:lastModifiedBy>reddioxin1</cp:lastModifiedBy>
  <cp:revision>359</cp:revision>
  <dcterms:created xsi:type="dcterms:W3CDTF">2013-06-25T11:32:46Z</dcterms:created>
  <dcterms:modified xsi:type="dcterms:W3CDTF">2015-01-04T17:07:10Z</dcterms:modified>
</cp:coreProperties>
</file>