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D799-737E-46B9-A220-E622BC4D4AE0}" type="datetimeFigureOut">
              <a:rPr lang="ko-KR" altLang="en-US" smtClean="0"/>
              <a:t>2017-11-13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C15C-AE38-4B04-885B-420B44C344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558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D799-737E-46B9-A220-E622BC4D4AE0}" type="datetimeFigureOut">
              <a:rPr lang="ko-KR" altLang="en-US" smtClean="0"/>
              <a:t>2017-11-13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C15C-AE38-4B04-885B-420B44C344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781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D799-737E-46B9-A220-E622BC4D4AE0}" type="datetimeFigureOut">
              <a:rPr lang="ko-KR" altLang="en-US" smtClean="0"/>
              <a:t>2017-11-13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C15C-AE38-4B04-885B-420B44C344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737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D799-737E-46B9-A220-E622BC4D4AE0}" type="datetimeFigureOut">
              <a:rPr lang="ko-KR" altLang="en-US" smtClean="0"/>
              <a:t>2017-11-13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C15C-AE38-4B04-885B-420B44C344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847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D799-737E-46B9-A220-E622BC4D4AE0}" type="datetimeFigureOut">
              <a:rPr lang="ko-KR" altLang="en-US" smtClean="0"/>
              <a:t>2017-11-13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C15C-AE38-4B04-885B-420B44C344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924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D799-737E-46B9-A220-E622BC4D4AE0}" type="datetimeFigureOut">
              <a:rPr lang="ko-KR" altLang="en-US" smtClean="0"/>
              <a:t>2017-11-13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C15C-AE38-4B04-885B-420B44C344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64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D799-737E-46B9-A220-E622BC4D4AE0}" type="datetimeFigureOut">
              <a:rPr lang="ko-KR" altLang="en-US" smtClean="0"/>
              <a:t>2017-11-13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C15C-AE38-4B04-885B-420B44C344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207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D799-737E-46B9-A220-E622BC4D4AE0}" type="datetimeFigureOut">
              <a:rPr lang="ko-KR" altLang="en-US" smtClean="0"/>
              <a:t>2017-11-13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C15C-AE38-4B04-885B-420B44C344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897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D799-737E-46B9-A220-E622BC4D4AE0}" type="datetimeFigureOut">
              <a:rPr lang="ko-KR" altLang="en-US" smtClean="0"/>
              <a:t>2017-11-13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C15C-AE38-4B04-885B-420B44C344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738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D799-737E-46B9-A220-E622BC4D4AE0}" type="datetimeFigureOut">
              <a:rPr lang="ko-KR" altLang="en-US" smtClean="0"/>
              <a:t>2017-11-13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C15C-AE38-4B04-885B-420B44C344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529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D799-737E-46B9-A220-E622BC4D4AE0}" type="datetimeFigureOut">
              <a:rPr lang="ko-KR" altLang="en-US" smtClean="0"/>
              <a:t>2017-11-13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C15C-AE38-4B04-885B-420B44C344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4363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3D799-737E-46B9-A220-E622BC4D4AE0}" type="datetimeFigureOut">
              <a:rPr lang="ko-KR" altLang="en-US" smtClean="0"/>
              <a:t>2017-11-13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6C15C-AE38-4B04-885B-420B44C344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73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85261" y="153491"/>
            <a:ext cx="3502762" cy="65925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err="1" smtClean="0"/>
              <a:t>Moongci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960102" y="162821"/>
            <a:ext cx="3502762" cy="65832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err="1" smtClean="0"/>
              <a:t>Zplay</a:t>
            </a:r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2134817" y="821094"/>
            <a:ext cx="1205542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Client</a:t>
            </a:r>
            <a:endParaRPr lang="ko-KR" altLang="en-US" sz="1400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6108712" y="821094"/>
            <a:ext cx="1205542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Client QA</a:t>
            </a:r>
            <a:endParaRPr lang="ko-KR" altLang="en-US" sz="1400" dirty="0"/>
          </a:p>
        </p:txBody>
      </p:sp>
      <p:cxnSp>
        <p:nvCxnSpPr>
          <p:cNvPr id="10" name="직선 화살표 연결선 9"/>
          <p:cNvCxnSpPr>
            <a:stCxn id="7" idx="3"/>
            <a:endCxn id="8" idx="1"/>
          </p:cNvCxnSpPr>
          <p:nvPr/>
        </p:nvCxnSpPr>
        <p:spPr>
          <a:xfrm>
            <a:off x="3340359" y="1003041"/>
            <a:ext cx="276835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20144" y="695264"/>
            <a:ext cx="1670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err="1" smtClean="0"/>
              <a:t>빌드</a:t>
            </a:r>
            <a:r>
              <a:rPr lang="ko-KR" altLang="en-US" sz="1400" dirty="0" smtClean="0"/>
              <a:t> 전달 </a:t>
            </a:r>
            <a:r>
              <a:rPr lang="en-US" altLang="ko-KR" sz="1400" dirty="0" smtClean="0"/>
              <a:t>(</a:t>
            </a:r>
            <a:r>
              <a:rPr lang="en-US" altLang="ko-KR" sz="1400" dirty="0" err="1" smtClean="0"/>
              <a:t>ios</a:t>
            </a:r>
            <a:r>
              <a:rPr lang="en-US" altLang="ko-KR" sz="1400" dirty="0" smtClean="0"/>
              <a:t>, ad)</a:t>
            </a:r>
            <a:endParaRPr lang="ko-KR" altLang="en-US" sz="1400" dirty="0"/>
          </a:p>
        </p:txBody>
      </p:sp>
      <p:sp>
        <p:nvSpPr>
          <p:cNvPr id="12" name="직사각형 11"/>
          <p:cNvSpPr/>
          <p:nvPr/>
        </p:nvSpPr>
        <p:spPr>
          <a:xfrm>
            <a:off x="9236634" y="162822"/>
            <a:ext cx="1997423" cy="18308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smtClean="0"/>
              <a:t>Market (Apple, Google, …)</a:t>
            </a:r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9389034" y="315222"/>
            <a:ext cx="1997423" cy="18308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smtClean="0"/>
              <a:t>Market (Apple, Google, …)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9541434" y="467622"/>
            <a:ext cx="1997423" cy="18308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smtClean="0"/>
              <a:t>Market (Apple, Google, …)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9693834" y="620022"/>
            <a:ext cx="1997423" cy="18308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smtClean="0"/>
              <a:t>Market (Apple, Google, …)</a:t>
            </a:r>
            <a:endParaRPr lang="ko-KR" altLang="en-US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10089774" y="1383030"/>
            <a:ext cx="1205542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Client</a:t>
            </a:r>
            <a:endParaRPr lang="ko-KR" altLang="en-US" sz="1400" dirty="0"/>
          </a:p>
        </p:txBody>
      </p:sp>
      <p:cxnSp>
        <p:nvCxnSpPr>
          <p:cNvPr id="18" name="꺾인 연결선 17"/>
          <p:cNvCxnSpPr>
            <a:stCxn id="8" idx="3"/>
            <a:endCxn id="16" idx="1"/>
          </p:cNvCxnSpPr>
          <p:nvPr/>
        </p:nvCxnSpPr>
        <p:spPr>
          <a:xfrm>
            <a:off x="7314254" y="1003041"/>
            <a:ext cx="2775520" cy="561936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399029" y="692318"/>
            <a:ext cx="965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err="1" smtClean="0"/>
              <a:t>빌드</a:t>
            </a:r>
            <a:r>
              <a:rPr lang="ko-KR" altLang="en-US" sz="1400" dirty="0" smtClean="0"/>
              <a:t> 심사</a:t>
            </a:r>
            <a:endParaRPr lang="ko-KR" altLang="en-US" sz="1400" dirty="0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5955640" y="1739062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패치 일정 수립</a:t>
            </a:r>
            <a:endParaRPr lang="ko-KR" altLang="en-US" sz="1400" dirty="0"/>
          </a:p>
        </p:txBody>
      </p:sp>
      <p:cxnSp>
        <p:nvCxnSpPr>
          <p:cNvPr id="22" name="꺾인 연결선 21"/>
          <p:cNvCxnSpPr>
            <a:stCxn id="16" idx="2"/>
            <a:endCxn id="20" idx="3"/>
          </p:cNvCxnSpPr>
          <p:nvPr/>
        </p:nvCxnSpPr>
        <p:spPr>
          <a:xfrm rot="5400000">
            <a:off x="8992893" y="221356"/>
            <a:ext cx="174085" cy="3225220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22113" y="1613232"/>
            <a:ext cx="965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심사 통과</a:t>
            </a:r>
            <a:endParaRPr lang="ko-KR" altLang="en-US" sz="1400" dirty="0"/>
          </a:p>
        </p:txBody>
      </p:sp>
      <p:sp>
        <p:nvSpPr>
          <p:cNvPr id="24" name="모서리가 둥근 직사각형 23"/>
          <p:cNvSpPr/>
          <p:nvPr/>
        </p:nvSpPr>
        <p:spPr>
          <a:xfrm>
            <a:off x="1980799" y="1739062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패치 준비</a:t>
            </a:r>
            <a:endParaRPr lang="ko-KR" altLang="en-US" sz="1400" dirty="0"/>
          </a:p>
        </p:txBody>
      </p:sp>
      <p:cxnSp>
        <p:nvCxnSpPr>
          <p:cNvPr id="26" name="직선 화살표 연결선 25"/>
          <p:cNvCxnSpPr>
            <a:stCxn id="20" idx="1"/>
            <a:endCxn id="24" idx="3"/>
          </p:cNvCxnSpPr>
          <p:nvPr/>
        </p:nvCxnSpPr>
        <p:spPr>
          <a:xfrm flipH="1">
            <a:off x="3492484" y="1921009"/>
            <a:ext cx="246315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991810" y="1629190"/>
            <a:ext cx="1441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패치 일정 통보</a:t>
            </a:r>
            <a:endParaRPr lang="ko-KR" alt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619458" y="1921008"/>
            <a:ext cx="22813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(</a:t>
            </a:r>
            <a:r>
              <a:rPr lang="ko-KR" altLang="en-US" sz="1000" dirty="0" smtClean="0"/>
              <a:t>패치 일정은 조정이 필요할 수 있음</a:t>
            </a:r>
            <a:r>
              <a:rPr lang="en-US" altLang="ko-KR" sz="1000" dirty="0" smtClean="0"/>
              <a:t>)</a:t>
            </a:r>
            <a:endParaRPr lang="ko-KR" altLang="en-US" sz="1000" dirty="0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1981742" y="2312751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err="1" smtClean="0"/>
              <a:t>어셋</a:t>
            </a:r>
            <a:r>
              <a:rPr lang="ko-KR" altLang="en-US" sz="1400" dirty="0" smtClean="0"/>
              <a:t> 번들 준비</a:t>
            </a:r>
            <a:endParaRPr lang="ko-KR" altLang="en-US" sz="1400" dirty="0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1856725" y="4904048"/>
            <a:ext cx="1762733" cy="5396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서버 패치 및 </a:t>
            </a:r>
            <a:endParaRPr lang="en-US" altLang="ko-KR" sz="1400" dirty="0" smtClean="0"/>
          </a:p>
          <a:p>
            <a:pPr algn="ctr"/>
            <a:r>
              <a:rPr lang="en-US" altLang="ko-KR" sz="1400" dirty="0" smtClean="0"/>
              <a:t>DB </a:t>
            </a:r>
            <a:r>
              <a:rPr lang="ko-KR" altLang="en-US" sz="1400" dirty="0" smtClean="0"/>
              <a:t>버전 업데이트</a:t>
            </a:r>
            <a:endParaRPr lang="ko-KR" altLang="en-US" sz="1400" dirty="0"/>
          </a:p>
        </p:txBody>
      </p:sp>
      <p:cxnSp>
        <p:nvCxnSpPr>
          <p:cNvPr id="32" name="직선 화살표 연결선 31"/>
          <p:cNvCxnSpPr>
            <a:stCxn id="24" idx="2"/>
            <a:endCxn id="29" idx="0"/>
          </p:cNvCxnSpPr>
          <p:nvPr/>
        </p:nvCxnSpPr>
        <p:spPr>
          <a:xfrm>
            <a:off x="2736642" y="2102956"/>
            <a:ext cx="943" cy="2097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모서리가 둥근 직사각형 35"/>
          <p:cNvSpPr/>
          <p:nvPr/>
        </p:nvSpPr>
        <p:spPr>
          <a:xfrm>
            <a:off x="6108712" y="2997599"/>
            <a:ext cx="1205542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Client</a:t>
            </a:r>
            <a:endParaRPr lang="ko-KR" altLang="en-US" sz="1400" dirty="0"/>
          </a:p>
        </p:txBody>
      </p:sp>
      <p:cxnSp>
        <p:nvCxnSpPr>
          <p:cNvPr id="40" name="꺾인 연결선 39"/>
          <p:cNvCxnSpPr>
            <a:stCxn id="36" idx="3"/>
            <a:endCxn id="15" idx="2"/>
          </p:cNvCxnSpPr>
          <p:nvPr/>
        </p:nvCxnSpPr>
        <p:spPr>
          <a:xfrm flipV="1">
            <a:off x="7314254" y="2450839"/>
            <a:ext cx="3378292" cy="728707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372181" y="3197792"/>
            <a:ext cx="3728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마켓 업로드 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국가별 마켓 동기화 시간 예측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44" name="모서리가 둥근 직사각형 43"/>
          <p:cNvSpPr/>
          <p:nvPr/>
        </p:nvSpPr>
        <p:spPr>
          <a:xfrm>
            <a:off x="1981745" y="3361493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서버 점검 모드</a:t>
            </a:r>
            <a:endParaRPr lang="ko-KR" altLang="en-US" sz="1400" dirty="0"/>
          </a:p>
        </p:txBody>
      </p:sp>
      <p:cxnSp>
        <p:nvCxnSpPr>
          <p:cNvPr id="46" name="꺾인 연결선 45"/>
          <p:cNvCxnSpPr>
            <a:stCxn id="36" idx="2"/>
            <a:endCxn id="44" idx="3"/>
          </p:cNvCxnSpPr>
          <p:nvPr/>
        </p:nvCxnSpPr>
        <p:spPr>
          <a:xfrm rot="5400000">
            <a:off x="5011484" y="1843440"/>
            <a:ext cx="181947" cy="3218053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910243" y="3235662"/>
            <a:ext cx="205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마켓 업로드 시작 통보</a:t>
            </a:r>
            <a:endParaRPr lang="ko-KR" altLang="en-US" sz="1400" dirty="0"/>
          </a:p>
        </p:txBody>
      </p:sp>
      <p:cxnSp>
        <p:nvCxnSpPr>
          <p:cNvPr id="52" name="직선 연결선 51"/>
          <p:cNvCxnSpPr/>
          <p:nvPr/>
        </p:nvCxnSpPr>
        <p:spPr>
          <a:xfrm>
            <a:off x="985261" y="2778182"/>
            <a:ext cx="747760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85261" y="2803809"/>
            <a:ext cx="1207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/>
              <a:t>패치 시작 시</a:t>
            </a:r>
            <a:endParaRPr lang="ko-KR" altLang="en-US" sz="1400" b="1" dirty="0"/>
          </a:p>
        </p:txBody>
      </p:sp>
      <p:sp>
        <p:nvSpPr>
          <p:cNvPr id="54" name="모서리가 둥근 직사각형 53"/>
          <p:cNvSpPr/>
          <p:nvPr/>
        </p:nvSpPr>
        <p:spPr>
          <a:xfrm>
            <a:off x="1707463" y="4236173"/>
            <a:ext cx="2060247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err="1" smtClean="0"/>
              <a:t>어셋</a:t>
            </a:r>
            <a:r>
              <a:rPr lang="ko-KR" altLang="en-US" sz="1400" dirty="0" smtClean="0"/>
              <a:t> 번들 </a:t>
            </a:r>
            <a:r>
              <a:rPr lang="en-US" altLang="ko-KR" sz="1400" dirty="0" smtClean="0"/>
              <a:t>CDN </a:t>
            </a:r>
            <a:r>
              <a:rPr lang="ko-KR" altLang="en-US" sz="1400" dirty="0" smtClean="0"/>
              <a:t>동기화</a:t>
            </a:r>
            <a:endParaRPr lang="ko-KR" altLang="en-US" sz="1400" dirty="0"/>
          </a:p>
        </p:txBody>
      </p:sp>
      <p:cxnSp>
        <p:nvCxnSpPr>
          <p:cNvPr id="56" name="직선 화살표 연결선 55"/>
          <p:cNvCxnSpPr>
            <a:stCxn id="44" idx="2"/>
            <a:endCxn id="54" idx="0"/>
          </p:cNvCxnSpPr>
          <p:nvPr/>
        </p:nvCxnSpPr>
        <p:spPr>
          <a:xfrm flipH="1">
            <a:off x="2737587" y="3725387"/>
            <a:ext cx="1" cy="5107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968510" y="4600067"/>
            <a:ext cx="11144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1000"/>
            </a:lvl1pPr>
          </a:lstStyle>
          <a:p>
            <a:r>
              <a:rPr lang="en-US" altLang="ko-KR" dirty="0"/>
              <a:t>2</a:t>
            </a:r>
            <a:r>
              <a:rPr lang="ko-KR" altLang="en-US" dirty="0"/>
              <a:t>시간 정도 소요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751419" y="3732301"/>
            <a:ext cx="2063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마켓 및 </a:t>
            </a:r>
            <a:r>
              <a:rPr lang="en-US" altLang="ko-KR" sz="1000" dirty="0" smtClean="0"/>
              <a:t>CDN </a:t>
            </a:r>
            <a:r>
              <a:rPr lang="ko-KR" altLang="en-US" sz="1000" dirty="0" smtClean="0"/>
              <a:t>동기화 소요 시간 </a:t>
            </a:r>
            <a:r>
              <a:rPr lang="en-US" altLang="ko-KR" sz="1000" dirty="0" smtClean="0"/>
              <a:t>+ Test </a:t>
            </a:r>
            <a:r>
              <a:rPr lang="ko-KR" altLang="en-US" sz="1000" dirty="0" smtClean="0"/>
              <a:t>시간 만큼 점검 시간 설정</a:t>
            </a:r>
            <a:endParaRPr lang="ko-KR" altLang="en-US" sz="1000" dirty="0"/>
          </a:p>
        </p:txBody>
      </p:sp>
      <p:cxnSp>
        <p:nvCxnSpPr>
          <p:cNvPr id="63" name="직선 화살표 연결선 62"/>
          <p:cNvCxnSpPr>
            <a:stCxn id="54" idx="2"/>
            <a:endCxn id="30" idx="0"/>
          </p:cNvCxnSpPr>
          <p:nvPr/>
        </p:nvCxnSpPr>
        <p:spPr>
          <a:xfrm>
            <a:off x="2737587" y="4600067"/>
            <a:ext cx="505" cy="3039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2" name="모서리가 둥근 직사각형 81"/>
          <p:cNvSpPr/>
          <p:nvPr/>
        </p:nvSpPr>
        <p:spPr>
          <a:xfrm>
            <a:off x="1981270" y="5668669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접속 테스트</a:t>
            </a:r>
            <a:endParaRPr lang="ko-KR" altLang="en-US" sz="1400" dirty="0"/>
          </a:p>
        </p:txBody>
      </p:sp>
      <p:cxnSp>
        <p:nvCxnSpPr>
          <p:cNvPr id="84" name="직선 화살표 연결선 83"/>
          <p:cNvCxnSpPr>
            <a:stCxn id="30" idx="2"/>
            <a:endCxn id="82" idx="0"/>
          </p:cNvCxnSpPr>
          <p:nvPr/>
        </p:nvCxnSpPr>
        <p:spPr>
          <a:xfrm flipH="1">
            <a:off x="2737113" y="5443675"/>
            <a:ext cx="979" cy="2249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모서리가 둥근 직사각형 92"/>
          <p:cNvSpPr/>
          <p:nvPr/>
        </p:nvSpPr>
        <p:spPr>
          <a:xfrm>
            <a:off x="1981269" y="6260248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서버 오픈</a:t>
            </a:r>
            <a:endParaRPr lang="ko-KR" altLang="en-US" sz="1400" dirty="0"/>
          </a:p>
        </p:txBody>
      </p:sp>
      <p:sp>
        <p:nvSpPr>
          <p:cNvPr id="99" name="모서리가 둥근 직사각형 98"/>
          <p:cNvSpPr/>
          <p:nvPr/>
        </p:nvSpPr>
        <p:spPr>
          <a:xfrm>
            <a:off x="5900852" y="5668669"/>
            <a:ext cx="1639647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마켓 동기화 확인</a:t>
            </a:r>
            <a:endParaRPr lang="ko-KR" altLang="en-US" sz="1400" dirty="0"/>
          </a:p>
        </p:txBody>
      </p:sp>
      <p:cxnSp>
        <p:nvCxnSpPr>
          <p:cNvPr id="101" name="직선 화살표 연결선 100"/>
          <p:cNvCxnSpPr>
            <a:stCxn id="82" idx="3"/>
            <a:endCxn id="99" idx="1"/>
          </p:cNvCxnSpPr>
          <p:nvPr/>
        </p:nvCxnSpPr>
        <p:spPr>
          <a:xfrm>
            <a:off x="3492955" y="5850616"/>
            <a:ext cx="240789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965034" y="5542839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패치 완료 통보</a:t>
            </a:r>
            <a:endParaRPr lang="ko-KR" altLang="en-US" sz="1400" dirty="0"/>
          </a:p>
        </p:txBody>
      </p:sp>
      <p:cxnSp>
        <p:nvCxnSpPr>
          <p:cNvPr id="111" name="꺾인 연결선 110"/>
          <p:cNvCxnSpPr>
            <a:stCxn id="99" idx="2"/>
            <a:endCxn id="93" idx="3"/>
          </p:cNvCxnSpPr>
          <p:nvPr/>
        </p:nvCxnSpPr>
        <p:spPr>
          <a:xfrm rot="5400000">
            <a:off x="4901999" y="4623518"/>
            <a:ext cx="409632" cy="3227722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027184" y="6151192"/>
            <a:ext cx="1566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동기화 확인 통보</a:t>
            </a:r>
            <a:endParaRPr lang="ko-KR" altLang="en-US" sz="14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0743" y="0"/>
            <a:ext cx="189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</a:t>
            </a:r>
            <a:r>
              <a:rPr lang="ko-KR" altLang="en-US" b="1" dirty="0" smtClean="0"/>
              <a:t>패치 전체 과정</a:t>
            </a:r>
            <a:r>
              <a:rPr lang="en-US" altLang="ko-KR" b="1" dirty="0" smtClean="0"/>
              <a:t>]</a:t>
            </a:r>
            <a:endParaRPr lang="ko-KR" altLang="en-US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3601940" y="4963961"/>
            <a:ext cx="2063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클라이언트 접속 허용 버전 및 </a:t>
            </a:r>
            <a:endParaRPr lang="en-US" altLang="ko-KR" sz="1000" dirty="0" smtClean="0"/>
          </a:p>
          <a:p>
            <a:r>
              <a:rPr lang="ko-KR" altLang="en-US" sz="1000" dirty="0" err="1" smtClean="0"/>
              <a:t>어셋</a:t>
            </a:r>
            <a:r>
              <a:rPr lang="ko-KR" altLang="en-US" sz="1000" dirty="0" smtClean="0"/>
              <a:t> 번들 버전 업데이트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3538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85261" y="153491"/>
            <a:ext cx="3502762" cy="65925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err="1" smtClean="0"/>
              <a:t>Moongci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960102" y="162821"/>
            <a:ext cx="3502762" cy="65832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err="1" smtClean="0"/>
              <a:t>Zplay</a:t>
            </a:r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2134817" y="821094"/>
            <a:ext cx="1205542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Client</a:t>
            </a:r>
            <a:endParaRPr lang="ko-KR" altLang="en-US" sz="1400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6108712" y="821094"/>
            <a:ext cx="1205542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Client QA</a:t>
            </a:r>
            <a:endParaRPr lang="ko-KR" altLang="en-US" sz="1400" dirty="0"/>
          </a:p>
        </p:txBody>
      </p:sp>
      <p:cxnSp>
        <p:nvCxnSpPr>
          <p:cNvPr id="10" name="직선 화살표 연결선 9"/>
          <p:cNvCxnSpPr>
            <a:stCxn id="7" idx="3"/>
            <a:endCxn id="8" idx="1"/>
          </p:cNvCxnSpPr>
          <p:nvPr/>
        </p:nvCxnSpPr>
        <p:spPr>
          <a:xfrm>
            <a:off x="3340359" y="1003041"/>
            <a:ext cx="276835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20144" y="695264"/>
            <a:ext cx="1670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err="1" smtClean="0"/>
              <a:t>빌드</a:t>
            </a:r>
            <a:r>
              <a:rPr lang="ko-KR" altLang="en-US" sz="1400" dirty="0" smtClean="0"/>
              <a:t> 전달 </a:t>
            </a:r>
            <a:r>
              <a:rPr lang="en-US" altLang="ko-KR" sz="1400" dirty="0" smtClean="0"/>
              <a:t>(</a:t>
            </a:r>
            <a:r>
              <a:rPr lang="en-US" altLang="ko-KR" sz="1400" dirty="0" err="1" smtClean="0"/>
              <a:t>ios</a:t>
            </a:r>
            <a:r>
              <a:rPr lang="en-US" altLang="ko-KR" sz="1400" dirty="0" smtClean="0"/>
              <a:t>, ad)</a:t>
            </a:r>
            <a:endParaRPr lang="ko-KR" altLang="en-US" sz="1400" dirty="0"/>
          </a:p>
        </p:txBody>
      </p:sp>
      <p:sp>
        <p:nvSpPr>
          <p:cNvPr id="12" name="직사각형 11"/>
          <p:cNvSpPr/>
          <p:nvPr/>
        </p:nvSpPr>
        <p:spPr>
          <a:xfrm>
            <a:off x="9236634" y="162822"/>
            <a:ext cx="1997423" cy="18308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smtClean="0"/>
              <a:t>Market (Apple, Google, …)</a:t>
            </a:r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9389034" y="315222"/>
            <a:ext cx="1997423" cy="18308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smtClean="0"/>
              <a:t>Market (Apple, Google, …)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9541434" y="467622"/>
            <a:ext cx="1997423" cy="18308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smtClean="0"/>
              <a:t>Market (Apple, Google, …)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9693834" y="620022"/>
            <a:ext cx="1997423" cy="18308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smtClean="0"/>
              <a:t>Market (Apple, Google, …)</a:t>
            </a:r>
            <a:endParaRPr lang="ko-KR" altLang="en-US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10089774" y="1383030"/>
            <a:ext cx="1205542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Client</a:t>
            </a:r>
            <a:endParaRPr lang="ko-KR" altLang="en-US" sz="1400" dirty="0"/>
          </a:p>
        </p:txBody>
      </p:sp>
      <p:cxnSp>
        <p:nvCxnSpPr>
          <p:cNvPr id="18" name="꺾인 연결선 17"/>
          <p:cNvCxnSpPr>
            <a:stCxn id="8" idx="3"/>
            <a:endCxn id="16" idx="1"/>
          </p:cNvCxnSpPr>
          <p:nvPr/>
        </p:nvCxnSpPr>
        <p:spPr>
          <a:xfrm>
            <a:off x="7314254" y="1003041"/>
            <a:ext cx="2775520" cy="561936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399029" y="692318"/>
            <a:ext cx="965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err="1" smtClean="0"/>
              <a:t>빌드</a:t>
            </a:r>
            <a:r>
              <a:rPr lang="ko-KR" altLang="en-US" sz="1400" dirty="0" smtClean="0"/>
              <a:t> 심사</a:t>
            </a:r>
            <a:endParaRPr lang="ko-KR" altLang="en-US" sz="1400" dirty="0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5955640" y="1739062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패치 일정 수립</a:t>
            </a:r>
            <a:endParaRPr lang="ko-KR" altLang="en-US" sz="1400" dirty="0"/>
          </a:p>
        </p:txBody>
      </p:sp>
      <p:cxnSp>
        <p:nvCxnSpPr>
          <p:cNvPr id="22" name="꺾인 연결선 21"/>
          <p:cNvCxnSpPr>
            <a:stCxn id="16" idx="2"/>
            <a:endCxn id="20" idx="3"/>
          </p:cNvCxnSpPr>
          <p:nvPr/>
        </p:nvCxnSpPr>
        <p:spPr>
          <a:xfrm rot="5400000">
            <a:off x="8992893" y="221356"/>
            <a:ext cx="174085" cy="3225220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22113" y="1613232"/>
            <a:ext cx="965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심사 통과</a:t>
            </a:r>
            <a:endParaRPr lang="ko-KR" altLang="en-US" sz="1400" dirty="0"/>
          </a:p>
        </p:txBody>
      </p:sp>
      <p:sp>
        <p:nvSpPr>
          <p:cNvPr id="24" name="모서리가 둥근 직사각형 23"/>
          <p:cNvSpPr/>
          <p:nvPr/>
        </p:nvSpPr>
        <p:spPr>
          <a:xfrm>
            <a:off x="1980799" y="1739062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패치 준비</a:t>
            </a:r>
            <a:endParaRPr lang="ko-KR" altLang="en-US" sz="1400" dirty="0"/>
          </a:p>
        </p:txBody>
      </p:sp>
      <p:cxnSp>
        <p:nvCxnSpPr>
          <p:cNvPr id="26" name="직선 화살표 연결선 25"/>
          <p:cNvCxnSpPr>
            <a:stCxn id="20" idx="1"/>
            <a:endCxn id="24" idx="3"/>
          </p:cNvCxnSpPr>
          <p:nvPr/>
        </p:nvCxnSpPr>
        <p:spPr>
          <a:xfrm flipH="1">
            <a:off x="3492484" y="1921009"/>
            <a:ext cx="246315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991810" y="1629190"/>
            <a:ext cx="1441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패치 일정 통보</a:t>
            </a:r>
            <a:endParaRPr lang="ko-KR" alt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619458" y="1921008"/>
            <a:ext cx="22813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(</a:t>
            </a:r>
            <a:r>
              <a:rPr lang="ko-KR" altLang="en-US" sz="1000" dirty="0" smtClean="0"/>
              <a:t>패치 일정은 조정이 필요할 수 있음</a:t>
            </a:r>
            <a:r>
              <a:rPr lang="en-US" altLang="ko-KR" sz="1000" dirty="0" smtClean="0"/>
              <a:t>)</a:t>
            </a:r>
            <a:endParaRPr lang="ko-KR" altLang="en-US" sz="1000" dirty="0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1981742" y="2312751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err="1" smtClean="0"/>
              <a:t>어셋</a:t>
            </a:r>
            <a:r>
              <a:rPr lang="ko-KR" altLang="en-US" sz="1400" dirty="0" smtClean="0"/>
              <a:t> 번들 준비</a:t>
            </a:r>
            <a:endParaRPr lang="ko-KR" altLang="en-US" sz="1400" dirty="0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1856725" y="4986669"/>
            <a:ext cx="1762733" cy="4007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DB </a:t>
            </a:r>
            <a:r>
              <a:rPr lang="ko-KR" altLang="en-US" sz="1400" dirty="0" smtClean="0"/>
              <a:t>버전 업데이트</a:t>
            </a:r>
            <a:endParaRPr lang="ko-KR" altLang="en-US" sz="1400" dirty="0"/>
          </a:p>
        </p:txBody>
      </p:sp>
      <p:cxnSp>
        <p:nvCxnSpPr>
          <p:cNvPr id="32" name="직선 화살표 연결선 31"/>
          <p:cNvCxnSpPr>
            <a:stCxn id="24" idx="2"/>
            <a:endCxn id="29" idx="0"/>
          </p:cNvCxnSpPr>
          <p:nvPr/>
        </p:nvCxnSpPr>
        <p:spPr>
          <a:xfrm>
            <a:off x="2736642" y="2102956"/>
            <a:ext cx="943" cy="2097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모서리가 둥근 직사각형 35"/>
          <p:cNvSpPr/>
          <p:nvPr/>
        </p:nvSpPr>
        <p:spPr>
          <a:xfrm>
            <a:off x="6108712" y="2997599"/>
            <a:ext cx="1205542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Client</a:t>
            </a:r>
            <a:endParaRPr lang="ko-KR" altLang="en-US" sz="1400" dirty="0"/>
          </a:p>
        </p:txBody>
      </p:sp>
      <p:cxnSp>
        <p:nvCxnSpPr>
          <p:cNvPr id="40" name="꺾인 연결선 39"/>
          <p:cNvCxnSpPr>
            <a:stCxn id="36" idx="3"/>
            <a:endCxn id="15" idx="2"/>
          </p:cNvCxnSpPr>
          <p:nvPr/>
        </p:nvCxnSpPr>
        <p:spPr>
          <a:xfrm flipV="1">
            <a:off x="7314254" y="2450839"/>
            <a:ext cx="3378292" cy="728707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372181" y="3197792"/>
            <a:ext cx="3728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마켓 업로드 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국가별 마켓 동기화 시간 예측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44" name="모서리가 둥근 직사각형 43"/>
          <p:cNvSpPr/>
          <p:nvPr/>
        </p:nvSpPr>
        <p:spPr>
          <a:xfrm>
            <a:off x="1981745" y="3361493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서버 점검 모드</a:t>
            </a:r>
            <a:endParaRPr lang="ko-KR" altLang="en-US" sz="1400" dirty="0"/>
          </a:p>
        </p:txBody>
      </p:sp>
      <p:cxnSp>
        <p:nvCxnSpPr>
          <p:cNvPr id="46" name="꺾인 연결선 45"/>
          <p:cNvCxnSpPr>
            <a:stCxn id="36" idx="2"/>
            <a:endCxn id="44" idx="3"/>
          </p:cNvCxnSpPr>
          <p:nvPr/>
        </p:nvCxnSpPr>
        <p:spPr>
          <a:xfrm rot="5400000">
            <a:off x="5011484" y="1843440"/>
            <a:ext cx="181947" cy="3218053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910243" y="3235662"/>
            <a:ext cx="205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마켓 업로드 시작 통보</a:t>
            </a:r>
            <a:endParaRPr lang="ko-KR" altLang="en-US" sz="1400" dirty="0"/>
          </a:p>
        </p:txBody>
      </p:sp>
      <p:cxnSp>
        <p:nvCxnSpPr>
          <p:cNvPr id="52" name="직선 연결선 51"/>
          <p:cNvCxnSpPr/>
          <p:nvPr/>
        </p:nvCxnSpPr>
        <p:spPr>
          <a:xfrm>
            <a:off x="985261" y="2778182"/>
            <a:ext cx="747760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85261" y="2803809"/>
            <a:ext cx="1207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/>
              <a:t>패치 시작 시</a:t>
            </a:r>
            <a:endParaRPr lang="ko-KR" altLang="en-US" sz="1400" b="1" dirty="0"/>
          </a:p>
        </p:txBody>
      </p:sp>
      <p:sp>
        <p:nvSpPr>
          <p:cNvPr id="54" name="모서리가 둥근 직사각형 53"/>
          <p:cNvSpPr/>
          <p:nvPr/>
        </p:nvSpPr>
        <p:spPr>
          <a:xfrm>
            <a:off x="1707463" y="4236173"/>
            <a:ext cx="2060247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err="1" smtClean="0"/>
              <a:t>어셋</a:t>
            </a:r>
            <a:r>
              <a:rPr lang="ko-KR" altLang="en-US" sz="1400" dirty="0" smtClean="0"/>
              <a:t> 번들 </a:t>
            </a:r>
            <a:r>
              <a:rPr lang="en-US" altLang="ko-KR" sz="1400" dirty="0" smtClean="0"/>
              <a:t>CDN </a:t>
            </a:r>
            <a:r>
              <a:rPr lang="ko-KR" altLang="en-US" sz="1400" dirty="0" smtClean="0"/>
              <a:t>동기화</a:t>
            </a:r>
            <a:endParaRPr lang="ko-KR" altLang="en-US" sz="1400" dirty="0"/>
          </a:p>
        </p:txBody>
      </p:sp>
      <p:cxnSp>
        <p:nvCxnSpPr>
          <p:cNvPr id="56" name="직선 화살표 연결선 55"/>
          <p:cNvCxnSpPr>
            <a:stCxn id="44" idx="2"/>
            <a:endCxn id="54" idx="0"/>
          </p:cNvCxnSpPr>
          <p:nvPr/>
        </p:nvCxnSpPr>
        <p:spPr>
          <a:xfrm flipH="1">
            <a:off x="2737587" y="3725387"/>
            <a:ext cx="1" cy="5107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968510" y="4600067"/>
            <a:ext cx="16658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2</a:t>
            </a:r>
            <a:r>
              <a:rPr lang="ko-KR" altLang="en-US" sz="1000" dirty="0" smtClean="0"/>
              <a:t>시간 정도 소요 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필요 시</a:t>
            </a:r>
            <a:r>
              <a:rPr lang="en-US" altLang="ko-KR" sz="1000" dirty="0" smtClean="0"/>
              <a:t>)</a:t>
            </a:r>
            <a:endParaRPr lang="ko-KR" altLang="en-US" sz="1000" dirty="0"/>
          </a:p>
        </p:txBody>
      </p:sp>
      <p:sp>
        <p:nvSpPr>
          <p:cNvPr id="61" name="TextBox 60"/>
          <p:cNvSpPr txBox="1"/>
          <p:nvPr/>
        </p:nvSpPr>
        <p:spPr>
          <a:xfrm>
            <a:off x="2751419" y="3732301"/>
            <a:ext cx="2063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마켓 및 </a:t>
            </a:r>
            <a:r>
              <a:rPr lang="en-US" altLang="ko-KR" sz="1000" dirty="0" smtClean="0"/>
              <a:t>CDN </a:t>
            </a:r>
            <a:r>
              <a:rPr lang="ko-KR" altLang="en-US" sz="1000" dirty="0" smtClean="0"/>
              <a:t>동기화 소요 시간 </a:t>
            </a:r>
            <a:r>
              <a:rPr lang="en-US" altLang="ko-KR" sz="1000" dirty="0" smtClean="0"/>
              <a:t>+ Test </a:t>
            </a:r>
            <a:r>
              <a:rPr lang="ko-KR" altLang="en-US" sz="1000" dirty="0" smtClean="0"/>
              <a:t>시간 만큼 점검 시간 설정</a:t>
            </a:r>
            <a:endParaRPr lang="ko-KR" altLang="en-US" sz="1000" dirty="0"/>
          </a:p>
        </p:txBody>
      </p:sp>
      <p:cxnSp>
        <p:nvCxnSpPr>
          <p:cNvPr id="63" name="직선 화살표 연결선 62"/>
          <p:cNvCxnSpPr>
            <a:stCxn id="54" idx="2"/>
            <a:endCxn id="30" idx="0"/>
          </p:cNvCxnSpPr>
          <p:nvPr/>
        </p:nvCxnSpPr>
        <p:spPr>
          <a:xfrm>
            <a:off x="2737587" y="4600067"/>
            <a:ext cx="505" cy="3866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2" name="모서리가 둥근 직사각형 81"/>
          <p:cNvSpPr/>
          <p:nvPr/>
        </p:nvSpPr>
        <p:spPr>
          <a:xfrm>
            <a:off x="1981270" y="5668669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접속 테스트</a:t>
            </a:r>
            <a:endParaRPr lang="ko-KR" altLang="en-US" sz="1400" dirty="0"/>
          </a:p>
        </p:txBody>
      </p:sp>
      <p:cxnSp>
        <p:nvCxnSpPr>
          <p:cNvPr id="84" name="직선 화살표 연결선 83"/>
          <p:cNvCxnSpPr>
            <a:stCxn id="30" idx="2"/>
            <a:endCxn id="82" idx="0"/>
          </p:cNvCxnSpPr>
          <p:nvPr/>
        </p:nvCxnSpPr>
        <p:spPr>
          <a:xfrm flipH="1">
            <a:off x="2737113" y="5387396"/>
            <a:ext cx="979" cy="2812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모서리가 둥근 직사각형 92"/>
          <p:cNvSpPr/>
          <p:nvPr/>
        </p:nvSpPr>
        <p:spPr>
          <a:xfrm>
            <a:off x="1981269" y="6260248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서버 오픈</a:t>
            </a:r>
            <a:endParaRPr lang="ko-KR" altLang="en-US" sz="1400" dirty="0"/>
          </a:p>
        </p:txBody>
      </p:sp>
      <p:sp>
        <p:nvSpPr>
          <p:cNvPr id="99" name="모서리가 둥근 직사각형 98"/>
          <p:cNvSpPr/>
          <p:nvPr/>
        </p:nvSpPr>
        <p:spPr>
          <a:xfrm>
            <a:off x="5900852" y="5668669"/>
            <a:ext cx="1639647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마켓 동기화 확인</a:t>
            </a:r>
            <a:endParaRPr lang="ko-KR" altLang="en-US" sz="1400" dirty="0"/>
          </a:p>
        </p:txBody>
      </p:sp>
      <p:cxnSp>
        <p:nvCxnSpPr>
          <p:cNvPr id="101" name="직선 화살표 연결선 100"/>
          <p:cNvCxnSpPr>
            <a:stCxn id="82" idx="3"/>
            <a:endCxn id="99" idx="1"/>
          </p:cNvCxnSpPr>
          <p:nvPr/>
        </p:nvCxnSpPr>
        <p:spPr>
          <a:xfrm>
            <a:off x="3492955" y="5850616"/>
            <a:ext cx="240789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965034" y="5542839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패치 완료 통보</a:t>
            </a:r>
            <a:endParaRPr lang="ko-KR" altLang="en-US" sz="1400" dirty="0"/>
          </a:p>
        </p:txBody>
      </p:sp>
      <p:cxnSp>
        <p:nvCxnSpPr>
          <p:cNvPr id="111" name="꺾인 연결선 110"/>
          <p:cNvCxnSpPr>
            <a:stCxn id="99" idx="2"/>
            <a:endCxn id="93" idx="3"/>
          </p:cNvCxnSpPr>
          <p:nvPr/>
        </p:nvCxnSpPr>
        <p:spPr>
          <a:xfrm rot="5400000">
            <a:off x="4901999" y="4623518"/>
            <a:ext cx="409632" cy="3227722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027184" y="6151192"/>
            <a:ext cx="1566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동기화 확인 통보</a:t>
            </a:r>
            <a:endParaRPr lang="ko-KR" altLang="en-US" sz="14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0743" y="0"/>
            <a:ext cx="2592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</a:t>
            </a:r>
            <a:r>
              <a:rPr lang="ko-KR" altLang="en-US" b="1" dirty="0" smtClean="0"/>
              <a:t>클라이언트만 패치 시</a:t>
            </a:r>
            <a:r>
              <a:rPr lang="en-US" altLang="ko-KR" b="1" dirty="0" smtClean="0"/>
              <a:t>]</a:t>
            </a:r>
            <a:endParaRPr lang="ko-KR" alt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3467381" y="2362086"/>
            <a:ext cx="7189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(</a:t>
            </a:r>
            <a:r>
              <a:rPr lang="ko-KR" altLang="en-US" sz="1000" dirty="0" smtClean="0"/>
              <a:t>필요 시</a:t>
            </a:r>
            <a:r>
              <a:rPr lang="en-US" altLang="ko-KR" sz="1000" dirty="0" smtClean="0"/>
              <a:t>)</a:t>
            </a:r>
            <a:endParaRPr lang="ko-KR" alt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3601940" y="4963961"/>
            <a:ext cx="2063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클라이언트 접속 허용 버전 및 </a:t>
            </a:r>
            <a:endParaRPr lang="en-US" altLang="ko-KR" sz="1000" dirty="0" smtClean="0"/>
          </a:p>
          <a:p>
            <a:r>
              <a:rPr lang="ko-KR" altLang="en-US" sz="1000" dirty="0" err="1" smtClean="0"/>
              <a:t>어셋</a:t>
            </a:r>
            <a:r>
              <a:rPr lang="ko-KR" altLang="en-US" sz="1000" dirty="0" smtClean="0"/>
              <a:t> 번들 버전 업데이트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392374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85261" y="153491"/>
            <a:ext cx="3502762" cy="65925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err="1" smtClean="0"/>
              <a:t>Moongci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931043" y="153491"/>
            <a:ext cx="3502762" cy="65832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US" altLang="ko-KR" dirty="0" err="1" smtClean="0"/>
              <a:t>Zplay</a:t>
            </a:r>
            <a:endParaRPr lang="ko-KR" altLang="en-US" dirty="0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1980799" y="632216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err="1" smtClean="0"/>
              <a:t>어셋</a:t>
            </a:r>
            <a:r>
              <a:rPr lang="ko-KR" altLang="en-US" sz="1400" dirty="0" smtClean="0"/>
              <a:t> 번들 준비</a:t>
            </a:r>
            <a:endParaRPr lang="ko-KR" altLang="en-US" sz="1400" dirty="0"/>
          </a:p>
        </p:txBody>
      </p:sp>
      <p:cxnSp>
        <p:nvCxnSpPr>
          <p:cNvPr id="52" name="직선 연결선 51"/>
          <p:cNvCxnSpPr/>
          <p:nvPr/>
        </p:nvCxnSpPr>
        <p:spPr>
          <a:xfrm>
            <a:off x="985261" y="3223018"/>
            <a:ext cx="747760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85261" y="3248645"/>
            <a:ext cx="1207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/>
              <a:t>패치 시작 시</a:t>
            </a:r>
            <a:endParaRPr lang="ko-KR" altLang="en-US" sz="1400" b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10743" y="0"/>
            <a:ext cx="5197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</a:t>
            </a:r>
            <a:r>
              <a:rPr lang="ko-KR" altLang="en-US" b="1" dirty="0" err="1" smtClean="0"/>
              <a:t>어셋</a:t>
            </a:r>
            <a:r>
              <a:rPr lang="ko-KR" altLang="en-US" b="1" dirty="0" smtClean="0"/>
              <a:t> 번들만 패치 </a:t>
            </a:r>
            <a:r>
              <a:rPr lang="en-US" altLang="ko-KR" b="1" dirty="0" smtClean="0"/>
              <a:t>– </a:t>
            </a:r>
            <a:r>
              <a:rPr lang="ko-KR" altLang="en-US" b="1" dirty="0" smtClean="0"/>
              <a:t>클라이언트 리소스만 패치</a:t>
            </a:r>
            <a:r>
              <a:rPr lang="en-US" altLang="ko-KR" b="1" dirty="0" smtClean="0"/>
              <a:t>]</a:t>
            </a:r>
            <a:endParaRPr lang="ko-KR" altLang="en-US" b="1" dirty="0"/>
          </a:p>
        </p:txBody>
      </p:sp>
      <p:sp>
        <p:nvSpPr>
          <p:cNvPr id="47" name="모서리가 둥근 직사각형 46"/>
          <p:cNvSpPr/>
          <p:nvPr/>
        </p:nvSpPr>
        <p:spPr>
          <a:xfrm>
            <a:off x="1980798" y="1212055"/>
            <a:ext cx="1511686" cy="5255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검수 서버 </a:t>
            </a:r>
            <a:r>
              <a:rPr lang="ko-KR" altLang="en-US" sz="1400" dirty="0" err="1" smtClean="0"/>
              <a:t>어셋</a:t>
            </a:r>
            <a:r>
              <a:rPr lang="en-US" altLang="ko-KR" sz="1400" dirty="0"/>
              <a:t> </a:t>
            </a:r>
            <a:r>
              <a:rPr lang="ko-KR" altLang="en-US" sz="1400" dirty="0" smtClean="0"/>
              <a:t>번들 패치</a:t>
            </a:r>
            <a:endParaRPr lang="ko-KR" altLang="en-US" sz="1400" dirty="0"/>
          </a:p>
        </p:txBody>
      </p:sp>
      <p:cxnSp>
        <p:nvCxnSpPr>
          <p:cNvPr id="3" name="직선 화살표 연결선 2"/>
          <p:cNvCxnSpPr>
            <a:stCxn id="29" idx="2"/>
            <a:endCxn id="47" idx="0"/>
          </p:cNvCxnSpPr>
          <p:nvPr/>
        </p:nvCxnSpPr>
        <p:spPr>
          <a:xfrm flipH="1">
            <a:off x="2736641" y="996110"/>
            <a:ext cx="1" cy="215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>
            <a:stCxn id="64" idx="3"/>
            <a:endCxn id="55" idx="1"/>
          </p:cNvCxnSpPr>
          <p:nvPr/>
        </p:nvCxnSpPr>
        <p:spPr>
          <a:xfrm>
            <a:off x="3339412" y="2124624"/>
            <a:ext cx="27693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모서리가 둥근 직사각형 54"/>
          <p:cNvSpPr/>
          <p:nvPr/>
        </p:nvSpPr>
        <p:spPr>
          <a:xfrm>
            <a:off x="6108712" y="1942677"/>
            <a:ext cx="1205542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Client QA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14254" y="1643155"/>
            <a:ext cx="27359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해당 </a:t>
            </a:r>
            <a:r>
              <a:rPr lang="ko-KR" altLang="en-US" sz="1000" dirty="0" err="1" smtClean="0"/>
              <a:t>빌드는</a:t>
            </a:r>
            <a:r>
              <a:rPr lang="ko-KR" altLang="en-US" sz="1000" dirty="0" smtClean="0"/>
              <a:t> </a:t>
            </a:r>
            <a:r>
              <a:rPr lang="ko-KR" altLang="en-US" sz="1000" dirty="0" err="1" smtClean="0"/>
              <a:t>어셋</a:t>
            </a:r>
            <a:r>
              <a:rPr lang="ko-KR" altLang="en-US" sz="1000" dirty="0" smtClean="0"/>
              <a:t> 번들만 패치 및 테스트하기 위한 </a:t>
            </a:r>
            <a:r>
              <a:rPr lang="ko-KR" altLang="en-US" sz="1000" dirty="0" err="1" smtClean="0"/>
              <a:t>빌드이므로</a:t>
            </a:r>
            <a:r>
              <a:rPr lang="ko-KR" altLang="en-US" sz="1000" dirty="0" smtClean="0"/>
              <a:t> 마켓 심사 및 마켓 </a:t>
            </a:r>
            <a:r>
              <a:rPr lang="ko-KR" altLang="en-US" sz="1000" dirty="0" err="1" smtClean="0"/>
              <a:t>업도르가</a:t>
            </a:r>
            <a:r>
              <a:rPr lang="ko-KR" altLang="en-US" sz="1000" dirty="0" smtClean="0"/>
              <a:t> 필요 없음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이전 제공 </a:t>
            </a:r>
            <a:r>
              <a:rPr lang="ko-KR" altLang="en-US" sz="1000" dirty="0" err="1" smtClean="0"/>
              <a:t>빌드는</a:t>
            </a:r>
            <a:r>
              <a:rPr lang="ko-KR" altLang="en-US" sz="1000" dirty="0"/>
              <a:t> </a:t>
            </a:r>
            <a:r>
              <a:rPr lang="ko-KR" altLang="en-US" sz="1000" dirty="0" smtClean="0"/>
              <a:t>정식 서버에 붙게 되므로 검수 서버에만 붙을 수 있는 전용 </a:t>
            </a:r>
            <a:r>
              <a:rPr lang="ko-KR" altLang="en-US" sz="1000" dirty="0" err="1" smtClean="0"/>
              <a:t>빌드를</a:t>
            </a:r>
            <a:r>
              <a:rPr lang="ko-KR" altLang="en-US" sz="1000" dirty="0" smtClean="0"/>
              <a:t> 제공함</a:t>
            </a:r>
            <a:r>
              <a:rPr lang="en-US" altLang="ko-KR" sz="1000" dirty="0" smtClean="0"/>
              <a:t>. (</a:t>
            </a:r>
            <a:r>
              <a:rPr lang="ko-KR" altLang="en-US" sz="1000" dirty="0" smtClean="0"/>
              <a:t>필요 시</a:t>
            </a:r>
            <a:r>
              <a:rPr lang="en-US" altLang="ko-KR" sz="1000" dirty="0" smtClean="0"/>
              <a:t>)</a:t>
            </a:r>
            <a:endParaRPr lang="ko-KR" altLang="en-US" sz="1000" dirty="0"/>
          </a:p>
        </p:txBody>
      </p:sp>
      <p:sp>
        <p:nvSpPr>
          <p:cNvPr id="58" name="TextBox 57"/>
          <p:cNvSpPr txBox="1"/>
          <p:nvPr/>
        </p:nvSpPr>
        <p:spPr>
          <a:xfrm>
            <a:off x="3560788" y="1816846"/>
            <a:ext cx="2400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검수 서버 전용 </a:t>
            </a:r>
            <a:r>
              <a:rPr lang="en-US" altLang="ko-KR" sz="1400" dirty="0" smtClean="0"/>
              <a:t>Client </a:t>
            </a:r>
            <a:r>
              <a:rPr lang="ko-KR" altLang="en-US" sz="1400" dirty="0" smtClean="0"/>
              <a:t>전달</a:t>
            </a:r>
            <a:endParaRPr lang="ko-KR" altLang="en-US" sz="1400" dirty="0"/>
          </a:p>
        </p:txBody>
      </p:sp>
      <p:cxnSp>
        <p:nvCxnSpPr>
          <p:cNvPr id="34" name="직선 화살표 연결선 33"/>
          <p:cNvCxnSpPr>
            <a:stCxn id="47" idx="2"/>
            <a:endCxn id="64" idx="0"/>
          </p:cNvCxnSpPr>
          <p:nvPr/>
        </p:nvCxnSpPr>
        <p:spPr>
          <a:xfrm>
            <a:off x="2736641" y="1737614"/>
            <a:ext cx="0" cy="2050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모서리가 둥근 직사각형 63"/>
          <p:cNvSpPr/>
          <p:nvPr/>
        </p:nvSpPr>
        <p:spPr>
          <a:xfrm>
            <a:off x="2133870" y="1942677"/>
            <a:ext cx="1205542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Client</a:t>
            </a:r>
            <a:endParaRPr lang="ko-KR" altLang="en-US" sz="1400" dirty="0"/>
          </a:p>
        </p:txBody>
      </p:sp>
      <p:sp>
        <p:nvSpPr>
          <p:cNvPr id="71" name="모서리가 둥근 직사각형 70"/>
          <p:cNvSpPr/>
          <p:nvPr/>
        </p:nvSpPr>
        <p:spPr>
          <a:xfrm>
            <a:off x="1723522" y="2751281"/>
            <a:ext cx="2026238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err="1" smtClean="0"/>
              <a:t>어셋</a:t>
            </a:r>
            <a:r>
              <a:rPr lang="ko-KR" altLang="en-US" sz="1400" dirty="0" smtClean="0"/>
              <a:t> 번들 동기화 준비</a:t>
            </a:r>
            <a:endParaRPr lang="ko-KR" altLang="en-US" sz="1400" dirty="0"/>
          </a:p>
        </p:txBody>
      </p:sp>
      <p:cxnSp>
        <p:nvCxnSpPr>
          <p:cNvPr id="51" name="꺾인 연결선 50"/>
          <p:cNvCxnSpPr>
            <a:stCxn id="55" idx="2"/>
            <a:endCxn id="71" idx="3"/>
          </p:cNvCxnSpPr>
          <p:nvPr/>
        </p:nvCxnSpPr>
        <p:spPr>
          <a:xfrm rot="5400000">
            <a:off x="4917294" y="1139038"/>
            <a:ext cx="626657" cy="2961723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072840" y="2638264"/>
            <a:ext cx="1441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패치 일정 통보</a:t>
            </a:r>
            <a:endParaRPr lang="ko-KR" altLang="en-US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4968015" y="2933232"/>
            <a:ext cx="22813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(</a:t>
            </a:r>
            <a:r>
              <a:rPr lang="ko-KR" altLang="en-US" sz="1000" dirty="0" smtClean="0"/>
              <a:t>패치 일정은 조정이 필요할 수 있음</a:t>
            </a:r>
            <a:r>
              <a:rPr lang="en-US" altLang="ko-KR" sz="1000" dirty="0" smtClean="0"/>
              <a:t>)</a:t>
            </a:r>
            <a:endParaRPr lang="ko-KR" altLang="en-US" sz="1000" dirty="0"/>
          </a:p>
        </p:txBody>
      </p:sp>
      <p:sp>
        <p:nvSpPr>
          <p:cNvPr id="86" name="모서리가 둥근 직사각형 85"/>
          <p:cNvSpPr/>
          <p:nvPr/>
        </p:nvSpPr>
        <p:spPr>
          <a:xfrm>
            <a:off x="1855274" y="4870346"/>
            <a:ext cx="1762733" cy="4007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DB </a:t>
            </a:r>
            <a:r>
              <a:rPr lang="ko-KR" altLang="en-US" sz="1400" dirty="0" smtClean="0"/>
              <a:t>버전 업데이트</a:t>
            </a:r>
            <a:endParaRPr lang="ko-KR" altLang="en-US" sz="1400" dirty="0"/>
          </a:p>
        </p:txBody>
      </p:sp>
      <p:sp>
        <p:nvSpPr>
          <p:cNvPr id="87" name="모서리가 둥근 직사각형 86"/>
          <p:cNvSpPr/>
          <p:nvPr/>
        </p:nvSpPr>
        <p:spPr>
          <a:xfrm>
            <a:off x="1981745" y="3536692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서버 점검 모드</a:t>
            </a:r>
            <a:endParaRPr lang="ko-KR" altLang="en-US" sz="1400" dirty="0"/>
          </a:p>
        </p:txBody>
      </p:sp>
      <p:sp>
        <p:nvSpPr>
          <p:cNvPr id="88" name="모서리가 둥근 직사각형 87"/>
          <p:cNvSpPr/>
          <p:nvPr/>
        </p:nvSpPr>
        <p:spPr>
          <a:xfrm>
            <a:off x="1707463" y="4204991"/>
            <a:ext cx="2060247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err="1" smtClean="0"/>
              <a:t>어셋</a:t>
            </a:r>
            <a:r>
              <a:rPr lang="ko-KR" altLang="en-US" sz="1400" dirty="0" smtClean="0"/>
              <a:t> 번들 </a:t>
            </a:r>
            <a:r>
              <a:rPr lang="en-US" altLang="ko-KR" sz="1400" dirty="0" smtClean="0"/>
              <a:t>CDN </a:t>
            </a:r>
            <a:r>
              <a:rPr lang="ko-KR" altLang="en-US" sz="1400" dirty="0" smtClean="0"/>
              <a:t>동기화</a:t>
            </a:r>
            <a:endParaRPr lang="ko-KR" altLang="en-US" sz="1400" dirty="0"/>
          </a:p>
        </p:txBody>
      </p:sp>
      <p:cxnSp>
        <p:nvCxnSpPr>
          <p:cNvPr id="89" name="직선 화살표 연결선 88"/>
          <p:cNvCxnSpPr>
            <a:stCxn id="87" idx="2"/>
            <a:endCxn id="88" idx="0"/>
          </p:cNvCxnSpPr>
          <p:nvPr/>
        </p:nvCxnSpPr>
        <p:spPr>
          <a:xfrm flipH="1">
            <a:off x="2737587" y="3900586"/>
            <a:ext cx="1" cy="3044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직선 화살표 연결선 89"/>
          <p:cNvCxnSpPr>
            <a:stCxn id="88" idx="2"/>
            <a:endCxn id="86" idx="0"/>
          </p:cNvCxnSpPr>
          <p:nvPr/>
        </p:nvCxnSpPr>
        <p:spPr>
          <a:xfrm flipH="1">
            <a:off x="2736641" y="4568885"/>
            <a:ext cx="946" cy="3014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모서리가 둥근 직사각형 90"/>
          <p:cNvSpPr/>
          <p:nvPr/>
        </p:nvSpPr>
        <p:spPr>
          <a:xfrm>
            <a:off x="1980799" y="5572534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접속 테스트</a:t>
            </a:r>
            <a:endParaRPr lang="ko-KR" altLang="en-US" sz="1400" dirty="0"/>
          </a:p>
        </p:txBody>
      </p:sp>
      <p:cxnSp>
        <p:nvCxnSpPr>
          <p:cNvPr id="92" name="직선 화살표 연결선 91"/>
          <p:cNvCxnSpPr>
            <a:stCxn id="86" idx="2"/>
            <a:endCxn id="91" idx="0"/>
          </p:cNvCxnSpPr>
          <p:nvPr/>
        </p:nvCxnSpPr>
        <p:spPr>
          <a:xfrm>
            <a:off x="2736641" y="5271073"/>
            <a:ext cx="1" cy="3014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모서리가 둥근 직사각형 93"/>
          <p:cNvSpPr/>
          <p:nvPr/>
        </p:nvSpPr>
        <p:spPr>
          <a:xfrm>
            <a:off x="1981269" y="6260248"/>
            <a:ext cx="1511685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서버 오픈</a:t>
            </a:r>
            <a:endParaRPr lang="ko-KR" altLang="en-US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3456434" y="3526129"/>
            <a:ext cx="20631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마켓 및 </a:t>
            </a:r>
            <a:r>
              <a:rPr lang="en-US" altLang="ko-KR" sz="1000" dirty="0" smtClean="0"/>
              <a:t>CDN </a:t>
            </a:r>
            <a:r>
              <a:rPr lang="ko-KR" altLang="en-US" sz="1000" dirty="0" smtClean="0"/>
              <a:t>동기화 소요 시간 </a:t>
            </a:r>
            <a:r>
              <a:rPr lang="en-US" altLang="ko-KR" sz="1000" dirty="0" smtClean="0"/>
              <a:t>+ Test </a:t>
            </a:r>
            <a:r>
              <a:rPr lang="ko-KR" altLang="en-US" sz="1000" dirty="0" smtClean="0"/>
              <a:t>시간 만큼 점검 시간 설정</a:t>
            </a:r>
            <a:endParaRPr lang="en-US" altLang="ko-KR" sz="1000" dirty="0" smtClean="0"/>
          </a:p>
          <a:p>
            <a:r>
              <a:rPr lang="en-US" altLang="ko-KR" sz="1000" dirty="0" smtClean="0"/>
              <a:t>(</a:t>
            </a:r>
            <a:r>
              <a:rPr lang="ko-KR" altLang="en-US" sz="1000" dirty="0" smtClean="0"/>
              <a:t>필요 시</a:t>
            </a:r>
            <a:r>
              <a:rPr lang="en-US" altLang="ko-KR" sz="1000" dirty="0" smtClean="0"/>
              <a:t>)</a:t>
            </a:r>
            <a:endParaRPr lang="ko-KR" altLang="en-US" sz="1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3733772" y="4260351"/>
            <a:ext cx="11144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1000"/>
            </a:lvl1pPr>
          </a:lstStyle>
          <a:p>
            <a:r>
              <a:rPr lang="en-US" altLang="ko-KR" dirty="0"/>
              <a:t>2</a:t>
            </a:r>
            <a:r>
              <a:rPr lang="ko-KR" altLang="en-US" dirty="0"/>
              <a:t>시간 정도 소요</a:t>
            </a:r>
          </a:p>
        </p:txBody>
      </p:sp>
      <p:sp>
        <p:nvSpPr>
          <p:cNvPr id="107" name="모서리가 둥근 직사각형 106"/>
          <p:cNvSpPr/>
          <p:nvPr/>
        </p:nvSpPr>
        <p:spPr>
          <a:xfrm>
            <a:off x="6108712" y="5572534"/>
            <a:ext cx="1205542" cy="3638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오픈 확인</a:t>
            </a:r>
            <a:endParaRPr lang="en-US" altLang="ko-KR" sz="1400" dirty="0" smtClean="0"/>
          </a:p>
        </p:txBody>
      </p:sp>
      <p:cxnSp>
        <p:nvCxnSpPr>
          <p:cNvPr id="102" name="직선 화살표 연결선 101"/>
          <p:cNvCxnSpPr>
            <a:stCxn id="91" idx="3"/>
            <a:endCxn id="107" idx="1"/>
          </p:cNvCxnSpPr>
          <p:nvPr/>
        </p:nvCxnSpPr>
        <p:spPr>
          <a:xfrm>
            <a:off x="3492484" y="5754481"/>
            <a:ext cx="26162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3986803" y="5474986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패치 완료 통보</a:t>
            </a:r>
            <a:endParaRPr lang="ko-KR" altLang="en-US" sz="1400" dirty="0"/>
          </a:p>
        </p:txBody>
      </p:sp>
      <p:cxnSp>
        <p:nvCxnSpPr>
          <p:cNvPr id="108" name="꺾인 연결선 107"/>
          <p:cNvCxnSpPr>
            <a:stCxn id="107" idx="2"/>
            <a:endCxn id="94" idx="3"/>
          </p:cNvCxnSpPr>
          <p:nvPr/>
        </p:nvCxnSpPr>
        <p:spPr>
          <a:xfrm rot="5400000">
            <a:off x="4849336" y="4580047"/>
            <a:ext cx="505767" cy="3218529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5171182" y="6140034"/>
            <a:ext cx="965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확인 통보</a:t>
            </a:r>
            <a:endParaRPr lang="ko-KR" altLang="en-US" sz="1400" dirty="0"/>
          </a:p>
        </p:txBody>
      </p:sp>
      <p:sp>
        <p:nvSpPr>
          <p:cNvPr id="116" name="TextBox 115"/>
          <p:cNvSpPr txBox="1"/>
          <p:nvPr/>
        </p:nvSpPr>
        <p:spPr>
          <a:xfrm>
            <a:off x="6245749" y="3526129"/>
            <a:ext cx="20631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*. </a:t>
            </a:r>
            <a:r>
              <a:rPr lang="ko-KR" altLang="en-US" sz="1000" dirty="0" smtClean="0"/>
              <a:t>패치 시작 시 서버 점검 모드가   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</a:t>
            </a:r>
            <a:r>
              <a:rPr lang="ko-KR" altLang="en-US" sz="1000" dirty="0" smtClean="0"/>
              <a:t>불필요할 경우 </a:t>
            </a:r>
            <a:r>
              <a:rPr lang="en-US" altLang="ko-KR" sz="1000" dirty="0" err="1" smtClean="0"/>
              <a:t>Moongci</a:t>
            </a:r>
            <a:r>
              <a:rPr lang="ko-KR" altLang="en-US" sz="1000" dirty="0" smtClean="0"/>
              <a:t>에서   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</a:t>
            </a:r>
            <a:r>
              <a:rPr lang="en-US" altLang="ko-KR" sz="1000" dirty="0" err="1" smtClean="0"/>
              <a:t>Zplay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측으로 알림</a:t>
            </a:r>
            <a:endParaRPr lang="ko-KR" altLang="en-US" sz="1000" dirty="0"/>
          </a:p>
        </p:txBody>
      </p:sp>
      <p:sp>
        <p:nvSpPr>
          <p:cNvPr id="117" name="TextBox 116"/>
          <p:cNvSpPr txBox="1"/>
          <p:nvPr/>
        </p:nvSpPr>
        <p:spPr>
          <a:xfrm>
            <a:off x="6813648" y="5989257"/>
            <a:ext cx="2063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/>
              <a:t>Zplay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확인 과정 필요 없을 시 </a:t>
            </a:r>
            <a:r>
              <a:rPr lang="en-US" altLang="ko-KR" sz="1000" dirty="0" err="1" smtClean="0"/>
              <a:t>Moongci</a:t>
            </a:r>
            <a:r>
              <a:rPr lang="ko-KR" altLang="en-US" sz="1000" dirty="0" smtClean="0"/>
              <a:t>에서 바로 서버 오픈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276238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43" y="0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</a:t>
            </a:r>
            <a:r>
              <a:rPr lang="ko-KR" altLang="en-US" b="1" dirty="0" smtClean="0"/>
              <a:t>참고 사항</a:t>
            </a:r>
            <a:r>
              <a:rPr lang="en-US" altLang="ko-KR" b="1" dirty="0" smtClean="0"/>
              <a:t>]</a:t>
            </a:r>
            <a:endParaRPr lang="ko-KR" alt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02508" y="551935"/>
            <a:ext cx="99132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서버 점검을 정기적으로 수행 필요</a:t>
            </a:r>
            <a:endParaRPr lang="en-US" altLang="ko-KR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ko-KR" altLang="en-US" dirty="0" smtClean="0"/>
              <a:t>시간을 정하여 정기적으로 서버 </a:t>
            </a:r>
            <a:r>
              <a:rPr lang="ko-KR" altLang="en-US" dirty="0" err="1" smtClean="0"/>
              <a:t>재부팅</a:t>
            </a:r>
            <a:r>
              <a:rPr lang="ko-KR" altLang="en-US" dirty="0" smtClean="0"/>
              <a:t> 및 보안 업데이트를 진행</a:t>
            </a:r>
            <a:endParaRPr lang="en-US" altLang="ko-KR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ko-KR" altLang="en-US" dirty="0" err="1" smtClean="0"/>
              <a:t>매칭을</a:t>
            </a:r>
            <a:r>
              <a:rPr lang="ko-KR" altLang="en-US" dirty="0" smtClean="0"/>
              <a:t> 주관하는 윈도우 서버는 메모리 단편화 등의 이슈로 정기적으로 </a:t>
            </a:r>
            <a:r>
              <a:rPr lang="ko-KR" altLang="en-US" dirty="0" err="1" smtClean="0"/>
              <a:t>재부팅을</a:t>
            </a:r>
            <a:r>
              <a:rPr lang="ko-KR" altLang="en-US" dirty="0" smtClean="0"/>
              <a:t> 하여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서버의 서비스 품질을 높여야 함</a:t>
            </a:r>
            <a:endParaRPr lang="en-US" altLang="ko-KR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ko-KR" altLang="en-US" dirty="0" smtClean="0"/>
              <a:t>서버 점검 시 데이터 유실의 방지 등을 대비하여 </a:t>
            </a:r>
            <a:r>
              <a:rPr lang="en-US" altLang="ko-KR" dirty="0" smtClean="0"/>
              <a:t>DB</a:t>
            </a:r>
            <a:r>
              <a:rPr lang="ko-KR" altLang="en-US" dirty="0" smtClean="0"/>
              <a:t>의 백업 필요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ko-KR" altLang="en-US" dirty="0" smtClean="0"/>
              <a:t>서비스 중에는 </a:t>
            </a:r>
            <a:r>
              <a:rPr lang="en-US" altLang="ko-KR" dirty="0" smtClean="0"/>
              <a:t>DB </a:t>
            </a:r>
            <a:r>
              <a:rPr lang="ko-KR" altLang="en-US" dirty="0" smtClean="0"/>
              <a:t>데이터가 계속 갱신되므로 점검 중 백업해야 함</a:t>
            </a:r>
            <a:r>
              <a:rPr lang="en-US" altLang="ko-K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9216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461</Words>
  <Application>Microsoft Office PowerPoint</Application>
  <PresentationFormat>와이드스크린</PresentationFormat>
  <Paragraphs>103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42</cp:revision>
  <dcterms:created xsi:type="dcterms:W3CDTF">2017-11-13T02:07:17Z</dcterms:created>
  <dcterms:modified xsi:type="dcterms:W3CDTF">2017-11-13T06:23:59Z</dcterms:modified>
</cp:coreProperties>
</file>