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7" r:id="rId6"/>
    <p:sldId id="268" r:id="rId7"/>
    <p:sldId id="263" r:id="rId8"/>
    <p:sldId id="26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8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743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8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34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689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0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21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49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20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852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42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9423-C15C-43E9-8D92-D2B75413AF6C}" type="datetimeFigureOut">
              <a:rPr lang="ko-KR" altLang="en-US" smtClean="0"/>
              <a:t>2022-10-06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D5AC0-9B7A-4CBB-85A2-54FB69E55C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592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3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dirty="0" smtClean="0"/>
              <a:t>K-WIN</a:t>
            </a:r>
            <a:endParaRPr lang="ko-KR" altLang="en-US" dirty="0"/>
          </a:p>
        </p:txBody>
      </p:sp>
      <p:sp>
        <p:nvSpPr>
          <p:cNvPr id="6" name="부제목 4"/>
          <p:cNvSpPr txBox="1">
            <a:spLocks/>
          </p:cNvSpPr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o-KR" altLang="en-US" dirty="0" err="1" smtClean="0"/>
              <a:t>프리매치</a:t>
            </a:r>
            <a:r>
              <a:rPr lang="en-US" altLang="ko-KR" dirty="0" smtClean="0"/>
              <a:t>-</a:t>
            </a:r>
            <a:r>
              <a:rPr lang="ko-KR" altLang="en-US" smtClean="0"/>
              <a:t>수동관리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70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93" y="1374177"/>
            <a:ext cx="11338088" cy="35883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자동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64707" y="697544"/>
            <a:ext cx="5405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검색기간</a:t>
            </a:r>
            <a:r>
              <a:rPr lang="en-US" altLang="ko-KR" dirty="0" smtClean="0"/>
              <a:t>, </a:t>
            </a:r>
            <a:r>
              <a:rPr lang="ko-KR" altLang="en-US" smtClean="0"/>
              <a:t>배팅상태 정렬방법</a:t>
            </a:r>
            <a:r>
              <a:rPr lang="en-US" altLang="ko-KR" dirty="0" smtClean="0"/>
              <a:t>, On/Off </a:t>
            </a:r>
            <a:r>
              <a:rPr lang="ko-KR" altLang="en-US" smtClean="0"/>
              <a:t>기능 추가</a:t>
            </a:r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0248900" y="2723606"/>
            <a:ext cx="1151020" cy="383176"/>
          </a:xfrm>
          <a:prstGeom prst="rect">
            <a:avLst/>
          </a:prstGeom>
          <a:solidFill>
            <a:srgbClr val="FF0000">
              <a:alpha val="72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200" smtClean="0"/>
              <a:t>수동관리삭제</a:t>
            </a:r>
            <a:endParaRPr lang="ko-KR" altLang="en-US" sz="1200" dirty="0"/>
          </a:p>
        </p:txBody>
      </p:sp>
      <p:sp>
        <p:nvSpPr>
          <p:cNvPr id="9" name="직사각형 8"/>
          <p:cNvSpPr/>
          <p:nvPr/>
        </p:nvSpPr>
        <p:spPr>
          <a:xfrm>
            <a:off x="6781800" y="2785175"/>
            <a:ext cx="2743200" cy="3831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4641" y="1630041"/>
            <a:ext cx="723433" cy="45333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2837" y="1630042"/>
            <a:ext cx="3963345" cy="49398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793" y="4790662"/>
            <a:ext cx="3517460" cy="545839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5" name="직사각형 14"/>
          <p:cNvSpPr/>
          <p:nvPr/>
        </p:nvSpPr>
        <p:spPr>
          <a:xfrm>
            <a:off x="752475" y="2785175"/>
            <a:ext cx="1933575" cy="3831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cxnSp>
        <p:nvCxnSpPr>
          <p:cNvPr id="17" name="직선 화살표 연결선 16"/>
          <p:cNvCxnSpPr>
            <a:stCxn id="15" idx="2"/>
            <a:endCxn id="12" idx="0"/>
          </p:cNvCxnSpPr>
          <p:nvPr/>
        </p:nvCxnSpPr>
        <p:spPr>
          <a:xfrm>
            <a:off x="1719263" y="3168351"/>
            <a:ext cx="523260" cy="16223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89666" y="5496681"/>
            <a:ext cx="3305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기간 검색으로 변경 </a:t>
            </a:r>
            <a:r>
              <a:rPr lang="en-US" altLang="ko-KR" sz="1200" dirty="0" smtClean="0"/>
              <a:t>(</a:t>
            </a:r>
            <a:r>
              <a:rPr lang="ko-KR" altLang="en-US" sz="1200" smtClean="0"/>
              <a:t>기본 오늘 이후 </a:t>
            </a:r>
            <a:r>
              <a:rPr lang="en-US" altLang="ko-KR" sz="1200" dirty="0" smtClean="0"/>
              <a:t>3</a:t>
            </a:r>
            <a:r>
              <a:rPr lang="ko-KR" altLang="en-US" sz="1200" smtClean="0"/>
              <a:t>일까지</a:t>
            </a:r>
            <a:r>
              <a:rPr lang="en-US" altLang="ko-KR" sz="1200" dirty="0" smtClean="0"/>
              <a:t>)</a:t>
            </a:r>
            <a:endParaRPr lang="ko-KR" altLang="en-US" sz="1200"/>
          </a:p>
        </p:txBody>
      </p:sp>
      <p:sp>
        <p:nvSpPr>
          <p:cNvPr id="19" name="TextBox 18"/>
          <p:cNvSpPr txBox="1"/>
          <p:nvPr/>
        </p:nvSpPr>
        <p:spPr>
          <a:xfrm>
            <a:off x="6702065" y="1184241"/>
            <a:ext cx="286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상태 표시를 버튼으로 정렬하게끔 수정</a:t>
            </a:r>
            <a:endParaRPr lang="ko-KR" alt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9832184" y="989332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수동관리 버튼 삭제 후</a:t>
            </a:r>
            <a:endParaRPr lang="en-US" altLang="ko-KR" sz="1200" dirty="0" smtClean="0"/>
          </a:p>
          <a:p>
            <a:r>
              <a:rPr lang="ko-KR" altLang="en-US" sz="1200" dirty="0" smtClean="0"/>
              <a:t>다중 선택 </a:t>
            </a:r>
            <a:r>
              <a:rPr lang="en-US" altLang="ko-KR" sz="1200" dirty="0" smtClean="0"/>
              <a:t>ON/OFF </a:t>
            </a:r>
            <a:r>
              <a:rPr lang="ko-KR" altLang="en-US" sz="1200" smtClean="0"/>
              <a:t>기능추가</a:t>
            </a:r>
            <a:endParaRPr lang="ko-KR" altLang="en-US" sz="1200" dirty="0"/>
          </a:p>
        </p:txBody>
      </p:sp>
      <p:cxnSp>
        <p:nvCxnSpPr>
          <p:cNvPr id="22" name="직선 화살표 연결선 21"/>
          <p:cNvCxnSpPr>
            <a:stCxn id="9" idx="0"/>
            <a:endCxn id="11" idx="2"/>
          </p:cNvCxnSpPr>
          <p:nvPr/>
        </p:nvCxnSpPr>
        <p:spPr>
          <a:xfrm flipH="1" flipV="1">
            <a:off x="8134510" y="2124025"/>
            <a:ext cx="18890" cy="6611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>
            <a:stCxn id="8" idx="0"/>
            <a:endCxn id="10" idx="2"/>
          </p:cNvCxnSpPr>
          <p:nvPr/>
        </p:nvCxnSpPr>
        <p:spPr>
          <a:xfrm flipV="1">
            <a:off x="10824410" y="2083376"/>
            <a:ext cx="81948" cy="64023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5232662" y="2785175"/>
            <a:ext cx="1469403" cy="3831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cxnSp>
        <p:nvCxnSpPr>
          <p:cNvPr id="28" name="직선 화살표 연결선 27"/>
          <p:cNvCxnSpPr>
            <a:stCxn id="26" idx="2"/>
          </p:cNvCxnSpPr>
          <p:nvPr/>
        </p:nvCxnSpPr>
        <p:spPr>
          <a:xfrm>
            <a:off x="5967364" y="3168351"/>
            <a:ext cx="185473" cy="20608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81319" y="5496680"/>
            <a:ext cx="2850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 smtClean="0"/>
              <a:t>검색어는</a:t>
            </a:r>
            <a:r>
              <a:rPr lang="ko-KR" altLang="en-US" sz="1200" dirty="0" smtClean="0"/>
              <a:t> 경기</a:t>
            </a:r>
            <a:r>
              <a:rPr lang="en-US" altLang="ko-KR" sz="1200" dirty="0" smtClean="0"/>
              <a:t>ID/</a:t>
            </a:r>
            <a:r>
              <a:rPr lang="ko-KR" altLang="en-US" sz="1200" smtClean="0"/>
              <a:t>팀명 </a:t>
            </a:r>
            <a:endParaRPr lang="en-US" altLang="ko-KR" sz="1200" dirty="0" smtClean="0"/>
          </a:p>
          <a:p>
            <a:r>
              <a:rPr lang="ko-KR" altLang="en-US" sz="1200" smtClean="0"/>
              <a:t>모두 검색 가능한 </a:t>
            </a:r>
            <a:r>
              <a:rPr lang="en-US" altLang="ko-KR" sz="1200" dirty="0" smtClean="0"/>
              <a:t>1</a:t>
            </a:r>
            <a:r>
              <a:rPr lang="ko-KR" altLang="en-US" sz="1200" smtClean="0"/>
              <a:t>개 인풋박스로 처리</a:t>
            </a:r>
            <a:endParaRPr lang="ko-KR" altLang="en-US" sz="1200" dirty="0"/>
          </a:p>
        </p:txBody>
      </p:sp>
      <p:sp>
        <p:nvSpPr>
          <p:cNvPr id="31" name="직사각형 30"/>
          <p:cNvSpPr/>
          <p:nvPr/>
        </p:nvSpPr>
        <p:spPr>
          <a:xfrm>
            <a:off x="10039349" y="3432979"/>
            <a:ext cx="685545" cy="152954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cxnSp>
        <p:nvCxnSpPr>
          <p:cNvPr id="33" name="직선 화살표 연결선 32"/>
          <p:cNvCxnSpPr>
            <a:stCxn id="31" idx="2"/>
          </p:cNvCxnSpPr>
          <p:nvPr/>
        </p:nvCxnSpPr>
        <p:spPr>
          <a:xfrm flipH="1">
            <a:off x="10372725" y="4962524"/>
            <a:ext cx="9397" cy="5341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074540" y="5588925"/>
            <a:ext cx="2348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상태에 따라 배경색상은</a:t>
            </a:r>
            <a:endParaRPr lang="en-US" altLang="ko-KR" sz="1200" dirty="0" smtClean="0"/>
          </a:p>
          <a:p>
            <a:r>
              <a:rPr lang="ko-KR" altLang="en-US" sz="1200" dirty="0" smtClean="0"/>
              <a:t>버튼색상과 비슷한 계열로 처리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809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414733"/>
            <a:ext cx="10801913" cy="30398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수동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64707" y="697544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자동관리 버튼 삭제 </a:t>
            </a:r>
            <a:r>
              <a:rPr lang="en-US" altLang="ko-KR" dirty="0" smtClean="0"/>
              <a:t>(</a:t>
            </a:r>
            <a:r>
              <a:rPr lang="ko-KR" altLang="en-US" smtClean="0"/>
              <a:t>수동경기추가</a:t>
            </a:r>
            <a:r>
              <a:rPr lang="en-US" altLang="ko-KR" dirty="0" smtClean="0"/>
              <a:t>)</a:t>
            </a:r>
            <a:r>
              <a:rPr lang="ko-KR" altLang="en-US" smtClean="0"/>
              <a:t> </a:t>
            </a:r>
            <a:endParaRPr lang="ko-KR" altLang="en-US"/>
          </a:p>
        </p:txBody>
      </p:sp>
      <p:sp>
        <p:nvSpPr>
          <p:cNvPr id="2" name="모서리가 둥근 직사각형 1"/>
          <p:cNvSpPr/>
          <p:nvPr/>
        </p:nvSpPr>
        <p:spPr>
          <a:xfrm>
            <a:off x="9858375" y="2812323"/>
            <a:ext cx="1162050" cy="27622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smtClean="0"/>
              <a:t>수동경기추가</a:t>
            </a:r>
            <a:endParaRPr lang="ko-KR" altLang="en-US" sz="1000" b="1"/>
          </a:p>
        </p:txBody>
      </p:sp>
      <p:cxnSp>
        <p:nvCxnSpPr>
          <p:cNvPr id="9" name="직선 화살표 연결선 8"/>
          <p:cNvCxnSpPr>
            <a:stCxn id="2" idx="2"/>
          </p:cNvCxnSpPr>
          <p:nvPr/>
        </p:nvCxnSpPr>
        <p:spPr>
          <a:xfrm flipH="1">
            <a:off x="10429875" y="3088548"/>
            <a:ext cx="9525" cy="179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58200" y="4977884"/>
            <a:ext cx="3430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클릭시</a:t>
            </a:r>
            <a:r>
              <a:rPr lang="ko-KR" altLang="en-US" dirty="0" smtClean="0"/>
              <a:t> 수동경기</a:t>
            </a:r>
            <a:r>
              <a:rPr lang="en-US" altLang="ko-KR" dirty="0"/>
              <a:t> </a:t>
            </a:r>
            <a:r>
              <a:rPr lang="ko-KR" altLang="en-US" smtClean="0"/>
              <a:t>입력화면 </a:t>
            </a:r>
            <a:r>
              <a:rPr lang="ko-KR" altLang="en-US" smtClean="0"/>
              <a:t>이동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smtClean="0"/>
              <a:t>다음페이지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596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69562"/>
              </p:ext>
            </p:extLst>
          </p:nvPr>
        </p:nvGraphicFramePr>
        <p:xfrm>
          <a:off x="660396" y="2579605"/>
          <a:ext cx="1084006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0015"/>
                <a:gridCol w="2710015"/>
                <a:gridCol w="2710015"/>
                <a:gridCol w="2710015"/>
              </a:tblGrid>
              <a:tr h="37084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배당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타입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승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무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패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3" name="직사각형 32"/>
          <p:cNvSpPr/>
          <p:nvPr/>
        </p:nvSpPr>
        <p:spPr>
          <a:xfrm>
            <a:off x="660396" y="3321286"/>
            <a:ext cx="10840058" cy="9425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수동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64707" y="697544"/>
            <a:ext cx="248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수동경기 추가 화면</a:t>
            </a:r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660396" y="1367364"/>
          <a:ext cx="10855328" cy="1135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304"/>
                <a:gridCol w="4297360"/>
                <a:gridCol w="1208090"/>
                <a:gridCol w="4219574"/>
              </a:tblGrid>
              <a:tr h="3783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종목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국가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83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리그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일자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83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/>
                        <a:t>홈팀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홈팀명</a:t>
                      </a:r>
                      <a:r>
                        <a:rPr lang="ko-KR" altLang="en-US" sz="1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입력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/>
                        <a:t>원정팀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원정팀명</a:t>
                      </a:r>
                      <a:r>
                        <a:rPr lang="ko-KR" altLang="en-US" sz="1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입력</a:t>
                      </a:r>
                      <a:endParaRPr lang="ko-KR" altLang="en-US" sz="10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1911436" y="1428750"/>
            <a:ext cx="1679489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tx1"/>
                </a:solidFill>
              </a:rPr>
              <a:t>축구</a:t>
            </a:r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 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5276262" y="1428750"/>
            <a:ext cx="533400" cy="2571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입력</a:t>
            </a:r>
            <a:endParaRPr lang="ko-KR" altLang="en-US" sz="1000" dirty="0"/>
          </a:p>
        </p:txBody>
      </p:sp>
      <p:sp>
        <p:nvSpPr>
          <p:cNvPr id="40" name="직사각형 39"/>
          <p:cNvSpPr/>
          <p:nvPr/>
        </p:nvSpPr>
        <p:spPr>
          <a:xfrm>
            <a:off x="3802976" y="1428750"/>
            <a:ext cx="1359575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bg1">
                    <a:lumMod val="75000"/>
                  </a:schemeClr>
                </a:solidFill>
              </a:rPr>
              <a:t>직접입력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416886" y="1428750"/>
            <a:ext cx="1679489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tx1"/>
                </a:solidFill>
              </a:rPr>
              <a:t>대한민국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1911436" y="1814276"/>
            <a:ext cx="1679489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>
                <a:solidFill>
                  <a:schemeClr val="tx1"/>
                </a:solidFill>
              </a:rPr>
              <a:t>PRE-L1          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5276262" y="1814276"/>
            <a:ext cx="533400" cy="25717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입력</a:t>
            </a:r>
            <a:endParaRPr lang="ko-KR" altLang="en-US" sz="1000" dirty="0"/>
          </a:p>
        </p:txBody>
      </p:sp>
      <p:sp>
        <p:nvSpPr>
          <p:cNvPr id="65" name="직사각형 64"/>
          <p:cNvSpPr/>
          <p:nvPr/>
        </p:nvSpPr>
        <p:spPr>
          <a:xfrm>
            <a:off x="3802976" y="1814276"/>
            <a:ext cx="1359575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bg1">
                    <a:lumMod val="75000"/>
                  </a:schemeClr>
                </a:solidFill>
              </a:rPr>
              <a:t>직접입력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7416887" y="1814276"/>
            <a:ext cx="660314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bg1">
                    <a:lumMod val="75000"/>
                  </a:schemeClr>
                </a:solidFill>
              </a:rPr>
              <a:t>년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8150312" y="1814276"/>
            <a:ext cx="507913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smtClean="0">
                <a:solidFill>
                  <a:schemeClr val="bg1">
                    <a:lumMod val="75000"/>
                  </a:schemeClr>
                </a:solidFill>
              </a:rPr>
              <a:t>월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8731336" y="1814276"/>
            <a:ext cx="507913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bg1">
                    <a:lumMod val="75000"/>
                  </a:schemeClr>
                </a:solidFill>
              </a:rPr>
              <a:t>일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9430469" y="1814276"/>
            <a:ext cx="507913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bg1">
                    <a:lumMod val="75000"/>
                  </a:schemeClr>
                </a:solidFill>
              </a:rPr>
              <a:t>시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10011493" y="1814276"/>
            <a:ext cx="507913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smtClean="0">
                <a:solidFill>
                  <a:schemeClr val="bg1">
                    <a:lumMod val="75000"/>
                  </a:schemeClr>
                </a:solidFill>
              </a:rPr>
              <a:t>분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10592517" y="1814276"/>
            <a:ext cx="507913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>
                <a:solidFill>
                  <a:schemeClr val="bg1">
                    <a:lumMod val="75000"/>
                  </a:schemeClr>
                </a:solidFill>
              </a:rPr>
              <a:t>초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2" name="모서리가 둥근 직사각형 71"/>
          <p:cNvSpPr/>
          <p:nvPr/>
        </p:nvSpPr>
        <p:spPr>
          <a:xfrm>
            <a:off x="10426813" y="860105"/>
            <a:ext cx="1070579" cy="3630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생성</a:t>
            </a:r>
            <a:endParaRPr lang="ko-KR" altLang="en-US" sz="1200" b="1" dirty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9302863" y="860105"/>
            <a:ext cx="936666" cy="3630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초기화</a:t>
            </a:r>
            <a:endParaRPr lang="ko-KR" altLang="en-US" sz="1200" b="1" dirty="0"/>
          </a:p>
        </p:txBody>
      </p:sp>
      <p:sp>
        <p:nvSpPr>
          <p:cNvPr id="77" name="타원 76"/>
          <p:cNvSpPr/>
          <p:nvPr/>
        </p:nvSpPr>
        <p:spPr>
          <a:xfrm>
            <a:off x="527046" y="1290188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/>
          </a:p>
        </p:txBody>
      </p:sp>
      <p:sp>
        <p:nvSpPr>
          <p:cNvPr id="24" name="타원 23"/>
          <p:cNvSpPr/>
          <p:nvPr/>
        </p:nvSpPr>
        <p:spPr>
          <a:xfrm>
            <a:off x="5976932" y="1290188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/>
          </a:p>
        </p:txBody>
      </p:sp>
      <p:sp>
        <p:nvSpPr>
          <p:cNvPr id="25" name="타원 24"/>
          <p:cNvSpPr/>
          <p:nvPr/>
        </p:nvSpPr>
        <p:spPr>
          <a:xfrm>
            <a:off x="527045" y="1672702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/>
          </a:p>
        </p:txBody>
      </p:sp>
      <p:sp>
        <p:nvSpPr>
          <p:cNvPr id="26" name="타원 25"/>
          <p:cNvSpPr/>
          <p:nvPr/>
        </p:nvSpPr>
        <p:spPr>
          <a:xfrm>
            <a:off x="5976932" y="1672702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/>
          </a:p>
        </p:txBody>
      </p:sp>
      <p:sp>
        <p:nvSpPr>
          <p:cNvPr id="28" name="타원 27"/>
          <p:cNvSpPr/>
          <p:nvPr/>
        </p:nvSpPr>
        <p:spPr>
          <a:xfrm>
            <a:off x="9163878" y="728340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5</a:t>
            </a:r>
            <a:endParaRPr lang="ko-KR" altLang="en-US" sz="1000" b="1"/>
          </a:p>
        </p:txBody>
      </p:sp>
      <p:sp>
        <p:nvSpPr>
          <p:cNvPr id="29" name="타원 28"/>
          <p:cNvSpPr/>
          <p:nvPr/>
        </p:nvSpPr>
        <p:spPr>
          <a:xfrm>
            <a:off x="10317098" y="728340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6</a:t>
            </a:r>
            <a:endParaRPr lang="ko-KR" altLang="en-US" sz="1000" b="1"/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27695"/>
              </p:ext>
            </p:extLst>
          </p:nvPr>
        </p:nvGraphicFramePr>
        <p:xfrm>
          <a:off x="7218277" y="3613164"/>
          <a:ext cx="4740560" cy="29981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941"/>
                <a:gridCol w="4375619"/>
              </a:tblGrid>
              <a:tr h="245302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번호 설명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/>
                </a:tc>
              </a:tr>
              <a:tr h="39391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smtClean="0"/>
                        <a:t>종목선택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현재 사용중인 종목 기준</a:t>
                      </a:r>
                      <a:r>
                        <a:rPr lang="en-US" altLang="ko-KR" sz="900" dirty="0" smtClean="0"/>
                        <a:t>)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smtClean="0"/>
                        <a:t>종목 </a:t>
                      </a:r>
                      <a:r>
                        <a:rPr lang="ko-KR" altLang="en-US" sz="900" dirty="0" err="1" smtClean="0"/>
                        <a:t>직접입력시</a:t>
                      </a:r>
                      <a:r>
                        <a:rPr lang="ko-KR" altLang="en-US" sz="900" dirty="0" smtClean="0"/>
                        <a:t> 입력된 텍스트로 우선 처리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선택박스는 무효화</a:t>
                      </a:r>
                      <a:r>
                        <a:rPr lang="en-US" altLang="ko-KR" sz="900" dirty="0" smtClean="0"/>
                        <a:t>)</a:t>
                      </a:r>
                      <a:endParaRPr lang="ko-KR" alt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03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smtClean="0"/>
                        <a:t>종목 선택에 따른 국가 목록</a:t>
                      </a:r>
                      <a:endParaRPr lang="en-US" altLang="ko-KR" sz="900" dirty="0" smtClean="0"/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smtClean="0"/>
                        <a:t>국가선택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11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smtClean="0"/>
                        <a:t>국가 선택에 따른 리그목록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국가 미선택시 알럿처리</a:t>
                      </a:r>
                      <a:r>
                        <a:rPr lang="en-US" altLang="ko-KR" sz="900" dirty="0" smtClean="0"/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dirty="0" smtClean="0"/>
                        <a:t>리그 </a:t>
                      </a:r>
                      <a:r>
                        <a:rPr lang="ko-KR" altLang="en-US" sz="900" dirty="0" err="1" smtClean="0"/>
                        <a:t>직접입력시</a:t>
                      </a:r>
                      <a:r>
                        <a:rPr lang="ko-KR" altLang="en-US" sz="900" dirty="0" smtClean="0"/>
                        <a:t> 입력된 텍스트로 우선 처리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선택박스는 무효화</a:t>
                      </a:r>
                      <a:r>
                        <a:rPr lang="en-US" altLang="ko-KR" sz="900" dirty="0" smtClean="0"/>
                        <a:t>)</a:t>
                      </a:r>
                      <a:endParaRPr lang="ko-KR" altLang="en-US" sz="90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217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err="1" smtClean="0"/>
                        <a:t>필수입력창</a:t>
                      </a:r>
                      <a:r>
                        <a:rPr lang="ko-KR" altLang="en-US" sz="900" dirty="0" smtClean="0"/>
                        <a:t> 미 </a:t>
                      </a:r>
                      <a:r>
                        <a:rPr lang="ko-KR" altLang="en-US" sz="900" dirty="0" err="1" smtClean="0"/>
                        <a:t>입력시</a:t>
                      </a:r>
                      <a:r>
                        <a:rPr lang="ko-KR" altLang="en-US" sz="900" dirty="0" smtClean="0"/>
                        <a:t> 등록 불가</a:t>
                      </a:r>
                      <a:endParaRPr lang="en-US" altLang="ko-KR" sz="9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4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클릭 시 해당 내용 모두 삭제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초기화</a:t>
                      </a:r>
                      <a:r>
                        <a:rPr lang="en-US" altLang="ko-KR" sz="900" dirty="0" smtClean="0"/>
                        <a:t>)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033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클릭 시 아래쪽 </a:t>
                      </a:r>
                      <a:r>
                        <a:rPr lang="en-US" altLang="ko-KR" sz="900" dirty="0" smtClean="0"/>
                        <a:t>8</a:t>
                      </a:r>
                      <a:r>
                        <a:rPr lang="ko-KR" altLang="en-US" sz="900" smtClean="0"/>
                        <a:t>번 영역에 </a:t>
                      </a:r>
                      <a:r>
                        <a:rPr lang="ko-KR" altLang="en-US" sz="900" dirty="0" smtClean="0"/>
                        <a:t>해당 마켓에 해당하는 </a:t>
                      </a:r>
                      <a:r>
                        <a:rPr lang="ko-KR" altLang="en-US" sz="900" smtClean="0"/>
                        <a:t>마켓목록 </a:t>
                      </a:r>
                      <a:r>
                        <a:rPr lang="ko-KR" altLang="en-US" sz="900" smtClean="0"/>
                        <a:t>생성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16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7 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생성된 마켓 </a:t>
                      </a:r>
                      <a:r>
                        <a:rPr lang="ko-KR" altLang="en-US" sz="900" dirty="0" smtClean="0"/>
                        <a:t>리스트 </a:t>
                      </a:r>
                      <a:r>
                        <a:rPr lang="ko-KR" altLang="en-US" sz="900" dirty="0" smtClean="0"/>
                        <a:t>배당 </a:t>
                      </a:r>
                      <a:r>
                        <a:rPr lang="ko-KR" altLang="en-US" sz="900" dirty="0" err="1" smtClean="0"/>
                        <a:t>입력창</a:t>
                      </a:r>
                      <a:r>
                        <a:rPr lang="ko-KR" altLang="en-US" sz="900" dirty="0" smtClean="0"/>
                        <a:t> 표기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상세 설명은 다음페이지</a:t>
                      </a:r>
                      <a:r>
                        <a:rPr lang="en-US" altLang="ko-KR" sz="900" dirty="0" smtClean="0"/>
                        <a:t>)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16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클릭 시 </a:t>
                      </a:r>
                      <a:r>
                        <a:rPr lang="ko-KR" altLang="en-US" sz="900" dirty="0" err="1" smtClean="0"/>
                        <a:t>프리매치</a:t>
                      </a:r>
                      <a:r>
                        <a:rPr lang="ko-KR" altLang="en-US" sz="900" dirty="0" smtClean="0"/>
                        <a:t> 수동 목록 화면으로 이동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16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dirty="0" smtClean="0"/>
                        <a:t>클릭 시 해당 경기 등록 후 </a:t>
                      </a:r>
                      <a:r>
                        <a:rPr lang="ko-KR" altLang="en-US" sz="900" dirty="0" err="1" smtClean="0"/>
                        <a:t>프리매치</a:t>
                      </a:r>
                      <a:r>
                        <a:rPr lang="ko-KR" altLang="en-US" sz="900" dirty="0" smtClean="0"/>
                        <a:t> 수동 목록 화면으로 이동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타원 33"/>
          <p:cNvSpPr/>
          <p:nvPr/>
        </p:nvSpPr>
        <p:spPr>
          <a:xfrm>
            <a:off x="5976932" y="3660780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/>
              <a:t>7</a:t>
            </a:r>
            <a:endParaRPr lang="ko-KR" altLang="en-US" sz="1000" b="1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1777500" y="4522049"/>
            <a:ext cx="1070579" cy="3630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등록</a:t>
            </a:r>
            <a:endParaRPr lang="ko-KR" altLang="en-US" sz="1200" b="1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653550" y="4522049"/>
            <a:ext cx="936666" cy="3630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취소</a:t>
            </a:r>
            <a:endParaRPr lang="ko-KR" altLang="en-US" sz="1200" b="1" dirty="0"/>
          </a:p>
        </p:txBody>
      </p:sp>
      <p:sp>
        <p:nvSpPr>
          <p:cNvPr id="38" name="타원 37"/>
          <p:cNvSpPr/>
          <p:nvPr/>
        </p:nvSpPr>
        <p:spPr>
          <a:xfrm>
            <a:off x="514565" y="4390284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8</a:t>
            </a:r>
            <a:endParaRPr lang="ko-KR" altLang="en-US" sz="1000" b="1"/>
          </a:p>
        </p:txBody>
      </p:sp>
      <p:sp>
        <p:nvSpPr>
          <p:cNvPr id="39" name="타원 38"/>
          <p:cNvSpPr/>
          <p:nvPr/>
        </p:nvSpPr>
        <p:spPr>
          <a:xfrm>
            <a:off x="1667785" y="4390284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9</a:t>
            </a:r>
            <a:endParaRPr lang="ko-KR" altLang="en-US" sz="1000" b="1"/>
          </a:p>
        </p:txBody>
      </p:sp>
    </p:spTree>
    <p:extLst>
      <p:ext uri="{BB962C8B-B14F-4D97-AF65-F5344CB8AC3E}">
        <p14:creationId xmlns:p14="http://schemas.microsoft.com/office/powerpoint/2010/main" val="15957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276048"/>
              </p:ext>
            </p:extLst>
          </p:nvPr>
        </p:nvGraphicFramePr>
        <p:xfrm>
          <a:off x="660396" y="1322242"/>
          <a:ext cx="1084006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0015"/>
                <a:gridCol w="2710015"/>
                <a:gridCol w="2710015"/>
                <a:gridCol w="2710015"/>
              </a:tblGrid>
              <a:tr h="37084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배당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타입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승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무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패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/>
                        <a:t>승무패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배당입력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/>
                        <a:t>오버언더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/>
                        <a:t>기준값</a:t>
                      </a:r>
                      <a:r>
                        <a:rPr lang="ko-KR" altLang="en-US" sz="1000" dirty="0" smtClean="0"/>
                        <a:t> 입력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핸디캡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/>
                        <a:t>기준값</a:t>
                      </a:r>
                      <a:r>
                        <a:rPr lang="ko-KR" altLang="en-US" sz="1000" dirty="0" smtClean="0"/>
                        <a:t> 입력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전반전 </a:t>
                      </a:r>
                      <a:r>
                        <a:rPr lang="ko-KR" altLang="en-US" sz="1000" dirty="0" err="1" smtClean="0"/>
                        <a:t>승무패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수동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64707" y="697544"/>
            <a:ext cx="6034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수동경기 추가 </a:t>
            </a:r>
            <a:r>
              <a:rPr lang="ko-KR" altLang="en-US" dirty="0" smtClean="0"/>
              <a:t>화면 </a:t>
            </a:r>
            <a:r>
              <a:rPr lang="en-US" altLang="ko-KR" dirty="0" smtClean="0"/>
              <a:t>(</a:t>
            </a:r>
            <a:r>
              <a:rPr lang="ko-KR" altLang="en-US" smtClean="0"/>
              <a:t>종목별 마켓 리스트 배당입력 창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30" name="표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45185"/>
              </p:ext>
            </p:extLst>
          </p:nvPr>
        </p:nvGraphicFramePr>
        <p:xfrm>
          <a:off x="6759896" y="4860939"/>
          <a:ext cx="4740560" cy="14922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941"/>
                <a:gridCol w="4375619"/>
              </a:tblGrid>
              <a:tr h="274535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번호 설명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/>
                </a:tc>
              </a:tr>
              <a:tr h="35084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900" dirty="0" smtClean="0"/>
                        <a:t>생성된 종목에 따른 마켓 리스트 표기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배당 입력</a:t>
                      </a:r>
                      <a:r>
                        <a:rPr lang="en-US" altLang="ko-KR" sz="900" dirty="0" smtClean="0"/>
                        <a:t>) </a:t>
                      </a:r>
                      <a:r>
                        <a:rPr lang="ko-KR" altLang="en-US" sz="900" smtClean="0"/>
                        <a:t>축구 예시</a:t>
                      </a:r>
                      <a:endParaRPr lang="ko-KR" altLang="en-US" sz="90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00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클릭 시 </a:t>
                      </a:r>
                      <a:r>
                        <a:rPr lang="ko-KR" altLang="en-US" sz="900" dirty="0" err="1" smtClean="0"/>
                        <a:t>프리매치</a:t>
                      </a:r>
                      <a:r>
                        <a:rPr lang="ko-KR" altLang="en-US" sz="900" dirty="0" smtClean="0"/>
                        <a:t> 수동 목록 화면으로 이동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6285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900" dirty="0" smtClean="0"/>
                        <a:t>클릭 시 해당 경기 등록 후 </a:t>
                      </a:r>
                      <a:r>
                        <a:rPr lang="ko-KR" altLang="en-US" sz="900" dirty="0" err="1" smtClean="0"/>
                        <a:t>프리매치</a:t>
                      </a:r>
                      <a:r>
                        <a:rPr lang="ko-KR" altLang="en-US" sz="900" dirty="0" smtClean="0"/>
                        <a:t> 수동 목록 화면으로 이동</a:t>
                      </a:r>
                      <a:endParaRPr lang="en-US" altLang="ko-KR" sz="900" dirty="0" smtClean="0"/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단</a:t>
                      </a:r>
                      <a:r>
                        <a:rPr lang="en-US" altLang="ko-KR" sz="900" dirty="0" smtClean="0"/>
                        <a:t>, </a:t>
                      </a:r>
                      <a:r>
                        <a:rPr lang="ko-KR" altLang="en-US" sz="900" smtClean="0"/>
                        <a:t>배당 입력이 없을 경우 알럿 처리 </a:t>
                      </a:r>
                      <a:r>
                        <a:rPr lang="en-US" altLang="ko-KR" sz="900" dirty="0" smtClean="0"/>
                        <a:t>‘</a:t>
                      </a:r>
                      <a:r>
                        <a:rPr lang="ko-KR" altLang="en-US" sz="900" smtClean="0"/>
                        <a:t>배당을 입력해주세요</a:t>
                      </a:r>
                      <a:r>
                        <a:rPr lang="en-US" altLang="ko-KR" sz="900" dirty="0" smtClean="0"/>
                        <a:t>＇)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900" dirty="0" smtClean="0"/>
                        <a:t>1</a:t>
                      </a:r>
                      <a:r>
                        <a:rPr lang="ko-KR" altLang="en-US" sz="900" smtClean="0"/>
                        <a:t>개 타입이라도 입력시 등록 가능</a:t>
                      </a:r>
                      <a:endParaRPr lang="en-US" altLang="ko-KR" sz="9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6" name="모서리가 둥근 직사각형 35"/>
          <p:cNvSpPr/>
          <p:nvPr/>
        </p:nvSpPr>
        <p:spPr>
          <a:xfrm>
            <a:off x="1777500" y="3934413"/>
            <a:ext cx="1070579" cy="3630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등록</a:t>
            </a:r>
            <a:endParaRPr lang="ko-KR" altLang="en-US" sz="1200" b="1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653550" y="3934413"/>
            <a:ext cx="936666" cy="3630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/>
              <a:t>취소</a:t>
            </a:r>
            <a:endParaRPr lang="ko-KR" altLang="en-US" sz="1200" b="1" dirty="0"/>
          </a:p>
        </p:txBody>
      </p:sp>
      <p:sp>
        <p:nvSpPr>
          <p:cNvPr id="38" name="타원 37"/>
          <p:cNvSpPr/>
          <p:nvPr/>
        </p:nvSpPr>
        <p:spPr>
          <a:xfrm>
            <a:off x="514565" y="3802648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8</a:t>
            </a:r>
            <a:endParaRPr lang="ko-KR" altLang="en-US" sz="1000" b="1"/>
          </a:p>
        </p:txBody>
      </p:sp>
      <p:sp>
        <p:nvSpPr>
          <p:cNvPr id="39" name="타원 38"/>
          <p:cNvSpPr/>
          <p:nvPr/>
        </p:nvSpPr>
        <p:spPr>
          <a:xfrm>
            <a:off x="1667785" y="3802648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9</a:t>
            </a:r>
            <a:endParaRPr lang="ko-KR" altLang="en-US" sz="1000" b="1"/>
          </a:p>
        </p:txBody>
      </p:sp>
      <p:sp>
        <p:nvSpPr>
          <p:cNvPr id="42" name="직사각형 41"/>
          <p:cNvSpPr/>
          <p:nvPr/>
        </p:nvSpPr>
        <p:spPr>
          <a:xfrm>
            <a:off x="660396" y="2061942"/>
            <a:ext cx="10840060" cy="14853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41" name="타원 40"/>
          <p:cNvSpPr/>
          <p:nvPr/>
        </p:nvSpPr>
        <p:spPr>
          <a:xfrm>
            <a:off x="514565" y="1926223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/>
          </a:p>
        </p:txBody>
      </p:sp>
    </p:spTree>
    <p:extLst>
      <p:ext uri="{BB962C8B-B14F-4D97-AF65-F5344CB8AC3E}">
        <p14:creationId xmlns:p14="http://schemas.microsoft.com/office/powerpoint/2010/main" val="30497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표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249086"/>
              </p:ext>
            </p:extLst>
          </p:nvPr>
        </p:nvGraphicFramePr>
        <p:xfrm>
          <a:off x="660396" y="1322242"/>
          <a:ext cx="108400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0015"/>
                <a:gridCol w="2710015"/>
                <a:gridCol w="2710015"/>
                <a:gridCol w="2710015"/>
              </a:tblGrid>
              <a:tr h="370840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배당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타입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승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무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패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/>
                        <a:t>승무패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배당입력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/>
                        <a:t>배당입력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수동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64707" y="697544"/>
            <a:ext cx="5259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수동경기 추가 </a:t>
            </a:r>
            <a:r>
              <a:rPr lang="ko-KR" altLang="en-US" dirty="0" smtClean="0"/>
              <a:t>화면 </a:t>
            </a:r>
            <a:r>
              <a:rPr lang="en-US" altLang="ko-KR" dirty="0" smtClean="0"/>
              <a:t>(</a:t>
            </a:r>
            <a:r>
              <a:rPr lang="ko-KR" altLang="en-US" smtClean="0"/>
              <a:t>종목별 마켓 리스트 종류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2" name="직사각형 41"/>
          <p:cNvSpPr/>
          <p:nvPr/>
        </p:nvSpPr>
        <p:spPr>
          <a:xfrm>
            <a:off x="660396" y="2061942"/>
            <a:ext cx="10840060" cy="3728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41" name="타원 40"/>
          <p:cNvSpPr/>
          <p:nvPr/>
        </p:nvSpPr>
        <p:spPr>
          <a:xfrm>
            <a:off x="514565" y="1926223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751231"/>
              </p:ext>
            </p:extLst>
          </p:nvPr>
        </p:nvGraphicFramePr>
        <p:xfrm>
          <a:off x="646329" y="2690128"/>
          <a:ext cx="10854130" cy="3709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0590"/>
                <a:gridCol w="1550590"/>
                <a:gridCol w="1550590"/>
                <a:gridCol w="1550590"/>
                <a:gridCol w="1550590"/>
                <a:gridCol w="1754371"/>
                <a:gridCol w="1346809"/>
              </a:tblGrid>
              <a:tr h="3720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축구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농구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야구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배구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/>
                        <a:t>아이스하키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/>
                        <a:t>이스포츠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MMA</a:t>
                      </a:r>
                      <a:endParaRPr lang="ko-KR" altLang="en-US" sz="10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1  </a:t>
                      </a:r>
                      <a:r>
                        <a:rPr lang="ko-KR" altLang="en-US" sz="800"/>
                        <a:t>스포츠  축구  승무패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226  </a:t>
                      </a:r>
                      <a:r>
                        <a:rPr lang="ko-KR" altLang="en-US" sz="800"/>
                        <a:t>스포츠  농구  승패 연장포함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226  </a:t>
                      </a:r>
                      <a:r>
                        <a:rPr lang="ko-KR" altLang="en-US" sz="800"/>
                        <a:t>스포츠  야구  승패 연장포함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52  </a:t>
                      </a:r>
                      <a:r>
                        <a:rPr lang="ko-KR" altLang="en-US" sz="800"/>
                        <a:t>스포츠  배구  승패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1  </a:t>
                      </a:r>
                      <a:r>
                        <a:rPr lang="ko-KR" altLang="en-US" sz="800"/>
                        <a:t>스포츠  아이스 하키  승무패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52  </a:t>
                      </a:r>
                      <a:r>
                        <a:rPr lang="ko-KR" altLang="en-US" sz="800"/>
                        <a:t>스포츠  이스포츠  승패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52  </a:t>
                      </a:r>
                      <a:r>
                        <a:rPr lang="ko-KR" altLang="en-US" sz="800"/>
                        <a:t>스포츠  </a:t>
                      </a:r>
                      <a:r>
                        <a:rPr lang="en-US" sz="800" dirty="0"/>
                        <a:t>MMA  </a:t>
                      </a:r>
                      <a:r>
                        <a:rPr lang="ko-KR" altLang="en-US" sz="800"/>
                        <a:t>승패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  </a:t>
                      </a:r>
                      <a:r>
                        <a:rPr lang="ko-KR" altLang="en-US" sz="800"/>
                        <a:t>스포츠  축구  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28  </a:t>
                      </a:r>
                      <a:r>
                        <a:rPr lang="ko-KR" altLang="en-US" sz="800"/>
                        <a:t>스포츠  농구  오버언더 연장포함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28  </a:t>
                      </a:r>
                      <a:r>
                        <a:rPr lang="ko-KR" altLang="en-US" sz="800"/>
                        <a:t>스포츠  야구  오버언더 연장포함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  </a:t>
                      </a:r>
                      <a:r>
                        <a:rPr lang="ko-KR" altLang="en-US" sz="800"/>
                        <a:t>스포츠  배구  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28  </a:t>
                      </a:r>
                      <a:r>
                        <a:rPr lang="ko-KR" altLang="en-US" sz="800"/>
                        <a:t>스포츠  아이스 하키  오버언더 연장 미포함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202  </a:t>
                      </a:r>
                      <a:r>
                        <a:rPr lang="ko-KR" altLang="en-US" sz="800"/>
                        <a:t>스포츠  이스포츠  </a:t>
                      </a:r>
                      <a:r>
                        <a:rPr lang="en-US" altLang="ko-KR" sz="800"/>
                        <a:t>1</a:t>
                      </a:r>
                      <a:r>
                        <a:rPr lang="ko-KR" altLang="en-US" sz="800"/>
                        <a:t>세트 승패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3  </a:t>
                      </a:r>
                      <a:r>
                        <a:rPr lang="ko-KR" altLang="en-US" sz="800"/>
                        <a:t>스포츠  축구  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342  </a:t>
                      </a:r>
                      <a:r>
                        <a:rPr lang="ko-KR" altLang="en-US" sz="800"/>
                        <a:t>스포츠  농구  핸디캡 연장포함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342  </a:t>
                      </a:r>
                      <a:r>
                        <a:rPr lang="ko-KR" altLang="en-US" sz="800"/>
                        <a:t>스포츠  야구  핸디캡 연장포함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1558  </a:t>
                      </a:r>
                      <a:r>
                        <a:rPr lang="ko-KR" altLang="en-US" sz="800"/>
                        <a:t>스포츠  배구  점수 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342  </a:t>
                      </a:r>
                      <a:r>
                        <a:rPr lang="ko-KR" altLang="en-US" sz="800"/>
                        <a:t>스포츠  아이스 하키  핸디캡 연장 미포함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1170  </a:t>
                      </a:r>
                      <a:r>
                        <a:rPr lang="ko-KR" altLang="en-US" sz="800"/>
                        <a:t>스포츠  이스포츠  </a:t>
                      </a:r>
                      <a:r>
                        <a:rPr lang="en-US" altLang="ko-KR" sz="800"/>
                        <a:t>1</a:t>
                      </a:r>
                      <a:r>
                        <a:rPr lang="ko-KR" altLang="en-US" sz="800"/>
                        <a:t>세트 첫용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41  </a:t>
                      </a:r>
                      <a:r>
                        <a:rPr lang="ko-KR" altLang="en-US" sz="800"/>
                        <a:t>스포츠  축구  전반전 승무패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21  </a:t>
                      </a:r>
                      <a:r>
                        <a:rPr lang="ko-KR" altLang="en-US" sz="800"/>
                        <a:t>스포츠  농구  </a:t>
                      </a:r>
                      <a:r>
                        <a:rPr lang="en-US" altLang="ko-KR" sz="800"/>
                        <a:t>1Q </a:t>
                      </a:r>
                      <a:r>
                        <a:rPr lang="ko-KR" altLang="en-US" sz="800"/>
                        <a:t>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236  </a:t>
                      </a:r>
                      <a:r>
                        <a:rPr lang="ko-KR" altLang="en-US" sz="800"/>
                        <a:t>스포츠  야구  </a:t>
                      </a:r>
                      <a:r>
                        <a:rPr lang="en-US" altLang="ko-KR" sz="800" dirty="0"/>
                        <a:t>5</a:t>
                      </a:r>
                      <a:r>
                        <a:rPr lang="ko-KR" altLang="en-US" sz="800"/>
                        <a:t>이닝 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866  </a:t>
                      </a:r>
                      <a:r>
                        <a:rPr lang="ko-KR" altLang="en-US" sz="800"/>
                        <a:t>스포츠  배구  세트 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41  </a:t>
                      </a:r>
                      <a:r>
                        <a:rPr lang="ko-KR" altLang="en-US" sz="800"/>
                        <a:t>스포츠  아이스 하키  </a:t>
                      </a:r>
                      <a:r>
                        <a:rPr lang="en-US" altLang="ko-KR" sz="800" dirty="0"/>
                        <a:t>1P </a:t>
                      </a:r>
                      <a:r>
                        <a:rPr lang="ko-KR" altLang="en-US" sz="800"/>
                        <a:t>승무패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669  </a:t>
                      </a:r>
                      <a:r>
                        <a:rPr lang="ko-KR" altLang="en-US" sz="800"/>
                        <a:t>스포츠  이스포츠  </a:t>
                      </a:r>
                      <a:r>
                        <a:rPr lang="en-US" altLang="ko-KR" sz="800" dirty="0"/>
                        <a:t>1</a:t>
                      </a:r>
                      <a:r>
                        <a:rPr lang="ko-KR" altLang="en-US" sz="800"/>
                        <a:t>세트 첫킬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64  </a:t>
                      </a:r>
                      <a:r>
                        <a:rPr lang="ko-KR" altLang="en-US" sz="800"/>
                        <a:t>스포츠  농구  </a:t>
                      </a:r>
                      <a:r>
                        <a:rPr lang="en-US" altLang="ko-KR" sz="800"/>
                        <a:t>1Q </a:t>
                      </a:r>
                      <a:r>
                        <a:rPr lang="ko-KR" altLang="en-US" sz="800"/>
                        <a:t>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281  </a:t>
                      </a:r>
                      <a:r>
                        <a:rPr lang="ko-KR" altLang="en-US" sz="800"/>
                        <a:t>스포츠  야구  </a:t>
                      </a:r>
                      <a:r>
                        <a:rPr lang="en-US" altLang="ko-KR" sz="800"/>
                        <a:t>5</a:t>
                      </a:r>
                      <a:r>
                        <a:rPr lang="ko-KR" altLang="en-US" sz="800"/>
                        <a:t>이닝 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64  </a:t>
                      </a:r>
                      <a:r>
                        <a:rPr lang="ko-KR" altLang="en-US" sz="800"/>
                        <a:t>스포츠  배구  </a:t>
                      </a:r>
                      <a:r>
                        <a:rPr lang="en-US" altLang="ko-KR" sz="800" dirty="0"/>
                        <a:t>1</a:t>
                      </a:r>
                      <a:r>
                        <a:rPr lang="ko-KR" altLang="en-US" sz="800"/>
                        <a:t>세트 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64  </a:t>
                      </a:r>
                      <a:r>
                        <a:rPr lang="ko-KR" altLang="en-US" sz="800"/>
                        <a:t>스포츠  아이스 하키  </a:t>
                      </a:r>
                      <a:r>
                        <a:rPr lang="en-US" altLang="ko-KR" sz="800" dirty="0"/>
                        <a:t>1P </a:t>
                      </a:r>
                      <a:r>
                        <a:rPr lang="ko-KR" altLang="en-US" sz="800"/>
                        <a:t>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63  </a:t>
                      </a:r>
                      <a:r>
                        <a:rPr lang="ko-KR" altLang="en-US" sz="800"/>
                        <a:t>스포츠  농구  전반전 승패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41  </a:t>
                      </a:r>
                      <a:r>
                        <a:rPr lang="ko-KR" altLang="en-US" sz="800"/>
                        <a:t>스포츠  야구  </a:t>
                      </a:r>
                      <a:r>
                        <a:rPr lang="en-US" altLang="ko-KR" sz="800"/>
                        <a:t>1</a:t>
                      </a:r>
                      <a:r>
                        <a:rPr lang="ko-KR" altLang="en-US" sz="800"/>
                        <a:t>이닝 승무패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21  </a:t>
                      </a:r>
                      <a:r>
                        <a:rPr lang="ko-KR" altLang="en-US" sz="800"/>
                        <a:t>스포츠  아이스 하키  </a:t>
                      </a:r>
                      <a:r>
                        <a:rPr lang="en-US" altLang="ko-KR" sz="800" dirty="0"/>
                        <a:t>1P </a:t>
                      </a:r>
                      <a:r>
                        <a:rPr lang="ko-KR" altLang="en-US" sz="800"/>
                        <a:t>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282  </a:t>
                      </a:r>
                      <a:r>
                        <a:rPr lang="ko-KR" altLang="en-US" sz="800"/>
                        <a:t>스포츠  농구  전반전 승무패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21  </a:t>
                      </a:r>
                      <a:r>
                        <a:rPr lang="ko-KR" altLang="en-US" sz="800"/>
                        <a:t>스포츠  야구  </a:t>
                      </a:r>
                      <a:r>
                        <a:rPr lang="en-US" altLang="ko-KR" sz="800" dirty="0"/>
                        <a:t>1</a:t>
                      </a:r>
                      <a:r>
                        <a:rPr lang="ko-KR" altLang="en-US" sz="800"/>
                        <a:t>이닝 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/>
                        <a:t>77  </a:t>
                      </a:r>
                      <a:r>
                        <a:rPr lang="ko-KR" altLang="en-US" sz="800"/>
                        <a:t>스포츠  농구  전반전 오버언더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dirty="0"/>
                        <a:t>53  </a:t>
                      </a:r>
                      <a:r>
                        <a:rPr lang="ko-KR" altLang="en-US" sz="800"/>
                        <a:t>스포츠  농구  전반전 핸디캡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24033"/>
              </p:ext>
            </p:extLst>
          </p:nvPr>
        </p:nvGraphicFramePr>
        <p:xfrm>
          <a:off x="6972300" y="5602126"/>
          <a:ext cx="4740560" cy="929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941"/>
                <a:gridCol w="4375619"/>
              </a:tblGrid>
              <a:tr h="274535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번호 설명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/>
                </a:tc>
              </a:tr>
              <a:tr h="350842">
                <a:tc>
                  <a:txBody>
                    <a:bodyPr/>
                    <a:lstStyle/>
                    <a:p>
                      <a:r>
                        <a:rPr lang="en-US" altLang="ko-KR" sz="1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900" dirty="0" smtClean="0"/>
                        <a:t>마켓 배당 </a:t>
                      </a:r>
                      <a:r>
                        <a:rPr lang="ko-KR" altLang="en-US" sz="900" dirty="0" err="1" smtClean="0"/>
                        <a:t>입력창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007">
                <a:tc>
                  <a:txBody>
                    <a:bodyPr/>
                    <a:lstStyle/>
                    <a:p>
                      <a:r>
                        <a:rPr lang="en-US" altLang="ko-KR" sz="1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ko-KR" altLang="en-US" sz="10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900" dirty="0" smtClean="0"/>
                        <a:t>종목별 생성시 자동으로 표시되는 마켓 리스트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타원 14"/>
          <p:cNvSpPr/>
          <p:nvPr/>
        </p:nvSpPr>
        <p:spPr>
          <a:xfrm>
            <a:off x="514565" y="2558363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/>
          </a:p>
        </p:txBody>
      </p:sp>
    </p:spTree>
    <p:extLst>
      <p:ext uri="{BB962C8B-B14F-4D97-AF65-F5344CB8AC3E}">
        <p14:creationId xmlns:p14="http://schemas.microsoft.com/office/powerpoint/2010/main" val="31814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1154970"/>
            <a:ext cx="11997444" cy="24359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수동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64707" y="697544"/>
            <a:ext cx="193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수동경기 </a:t>
            </a:r>
            <a:r>
              <a:rPr lang="ko-KR" altLang="en-US" dirty="0" smtClean="0"/>
              <a:t>목록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510537" y="3109692"/>
            <a:ext cx="11081387" cy="4000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16" name="타원 15"/>
          <p:cNvSpPr/>
          <p:nvPr/>
        </p:nvSpPr>
        <p:spPr>
          <a:xfrm>
            <a:off x="364707" y="2973973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1</a:t>
            </a:r>
            <a:endParaRPr lang="ko-KR" altLang="en-US" sz="1000" b="1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62666"/>
              </p:ext>
            </p:extLst>
          </p:nvPr>
        </p:nvGraphicFramePr>
        <p:xfrm>
          <a:off x="98429" y="3785220"/>
          <a:ext cx="11979271" cy="843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496"/>
                <a:gridCol w="87151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2109181"/>
              </a:tblGrid>
              <a:tr h="3076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선택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경기일시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종목</a:t>
                      </a:r>
                      <a:r>
                        <a:rPr lang="en-US" altLang="ko-KR" sz="800" dirty="0" smtClean="0"/>
                        <a:t>/</a:t>
                      </a:r>
                      <a:r>
                        <a:rPr lang="ko-KR" altLang="en-US" sz="800" smtClean="0"/>
                        <a:t>리그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타입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홈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원정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홈배당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무</a:t>
                      </a:r>
                      <a:r>
                        <a:rPr lang="en-US" altLang="ko-KR" sz="800" dirty="0" smtClean="0"/>
                        <a:t>(</a:t>
                      </a:r>
                      <a:r>
                        <a:rPr lang="ko-KR" altLang="en-US" sz="800" smtClean="0"/>
                        <a:t>기준값</a:t>
                      </a:r>
                      <a:r>
                        <a:rPr lang="en-US" altLang="ko-KR" sz="800" dirty="0" smtClean="0"/>
                        <a:t>)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원정배당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홈점수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원정점수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배팅금액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배팅내역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smtClean="0"/>
                        <a:t>배팅</a:t>
                      </a:r>
                      <a:r>
                        <a:rPr lang="en-US" altLang="ko-KR" sz="800" dirty="0" smtClean="0"/>
                        <a:t>On/Off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smtClean="0"/>
                        <a:t>변경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배팅타입추가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8650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년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800" smtClean="0">
                          <a:solidFill>
                            <a:schemeClr val="tx1"/>
                          </a:solidFill>
                        </a:rPr>
                        <a:t>월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800" smtClean="0">
                          <a:solidFill>
                            <a:schemeClr val="tx1"/>
                          </a:solidFill>
                        </a:rPr>
                        <a:t>일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시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800" smtClean="0">
                          <a:solidFill>
                            <a:schemeClr val="tx1"/>
                          </a:solidFill>
                        </a:rPr>
                        <a:t>분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800" smtClean="0">
                          <a:solidFill>
                            <a:schemeClr val="tx1"/>
                          </a:solidFill>
                        </a:rPr>
                        <a:t>초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축구 </a:t>
                      </a:r>
                      <a:r>
                        <a:rPr lang="en-US" altLang="ko-KR" sz="800" dirty="0" smtClean="0"/>
                        <a:t>/</a:t>
                      </a:r>
                    </a:p>
                    <a:p>
                      <a:pPr algn="ctr" latinLnBrk="1"/>
                      <a:r>
                        <a:rPr lang="en-US" altLang="ko-KR" sz="800" dirty="0" smtClean="0"/>
                        <a:t>PRE-L1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승무패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윤석열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이재명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1.89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2.01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3.54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직사각형 16"/>
          <p:cNvSpPr/>
          <p:nvPr/>
        </p:nvSpPr>
        <p:spPr>
          <a:xfrm>
            <a:off x="223206" y="4250635"/>
            <a:ext cx="205419" cy="2013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10975557" y="2612182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2</a:t>
            </a:r>
            <a:endParaRPr lang="ko-KR" altLang="en-US" sz="1000" b="1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8083663" y="4239017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바로가기</a:t>
            </a:r>
            <a:endParaRPr lang="ko-KR" altLang="en-US" sz="8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8721838" y="4239017"/>
            <a:ext cx="469787" cy="26267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/>
              <a:t>ON</a:t>
            </a:r>
            <a:endParaRPr lang="ko-KR" altLang="en-US" sz="800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9407638" y="4239017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변경</a:t>
            </a:r>
            <a:endParaRPr lang="ko-KR" altLang="en-US" sz="800" dirty="0"/>
          </a:p>
        </p:txBody>
      </p:sp>
      <p:sp>
        <p:nvSpPr>
          <p:cNvPr id="24" name="직사각형 23"/>
          <p:cNvSpPr/>
          <p:nvPr/>
        </p:nvSpPr>
        <p:spPr>
          <a:xfrm>
            <a:off x="10064864" y="4250635"/>
            <a:ext cx="1317512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err="1" smtClean="0">
                <a:solidFill>
                  <a:schemeClr val="tx1"/>
                </a:solidFill>
              </a:rPr>
              <a:t>승무패</a:t>
            </a:r>
            <a:r>
              <a:rPr lang="ko-KR" altLang="en-US" sz="1000" dirty="0" smtClean="0">
                <a:solidFill>
                  <a:schemeClr val="tx1"/>
                </a:solidFill>
              </a:rPr>
              <a:t>   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11495144" y="4239017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/>
              <a:t>추가</a:t>
            </a:r>
            <a:endParaRPr lang="ko-KR" altLang="en-US" sz="800" dirty="0"/>
          </a:p>
        </p:txBody>
      </p:sp>
      <p:cxnSp>
        <p:nvCxnSpPr>
          <p:cNvPr id="10" name="직선 화살표 연결선 9"/>
          <p:cNvCxnSpPr>
            <a:stCxn id="13" idx="2"/>
            <a:endCxn id="3" idx="0"/>
          </p:cNvCxnSpPr>
          <p:nvPr/>
        </p:nvCxnSpPr>
        <p:spPr>
          <a:xfrm>
            <a:off x="6051231" y="3509758"/>
            <a:ext cx="36833" cy="2754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44304" y="4846900"/>
            <a:ext cx="263740" cy="209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654084" y="4843209"/>
            <a:ext cx="1646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필드 입력 변경 가능 영역</a:t>
            </a:r>
            <a:endParaRPr lang="ko-KR" altLang="en-US" sz="1000" dirty="0"/>
          </a:p>
        </p:txBody>
      </p:sp>
      <p:sp>
        <p:nvSpPr>
          <p:cNvPr id="28" name="타원 27"/>
          <p:cNvSpPr/>
          <p:nvPr/>
        </p:nvSpPr>
        <p:spPr>
          <a:xfrm>
            <a:off x="8553450" y="3693141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3</a:t>
            </a:r>
            <a:endParaRPr lang="ko-KR" altLang="en-US" sz="1000" b="1"/>
          </a:p>
        </p:txBody>
      </p:sp>
      <p:sp>
        <p:nvSpPr>
          <p:cNvPr id="29" name="타원 28"/>
          <p:cNvSpPr/>
          <p:nvPr/>
        </p:nvSpPr>
        <p:spPr>
          <a:xfrm>
            <a:off x="9226554" y="3693141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4</a:t>
            </a:r>
            <a:endParaRPr lang="ko-KR" altLang="en-US" sz="1000" b="1"/>
          </a:p>
        </p:txBody>
      </p:sp>
      <p:sp>
        <p:nvSpPr>
          <p:cNvPr id="30" name="타원 29"/>
          <p:cNvSpPr/>
          <p:nvPr/>
        </p:nvSpPr>
        <p:spPr>
          <a:xfrm>
            <a:off x="9933099" y="3693141"/>
            <a:ext cx="263529" cy="263529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5</a:t>
            </a:r>
            <a:endParaRPr lang="ko-KR" altLang="en-US" sz="1000" b="1"/>
          </a:p>
        </p:txBody>
      </p:sp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878794"/>
              </p:ext>
            </p:extLst>
          </p:nvPr>
        </p:nvGraphicFramePr>
        <p:xfrm>
          <a:off x="6833168" y="4738434"/>
          <a:ext cx="5221426" cy="19786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959"/>
                <a:gridCol w="4819467"/>
              </a:tblGrid>
              <a:tr h="245302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번호 설명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/>
                </a:tc>
              </a:tr>
              <a:tr h="39391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900" dirty="0" smtClean="0"/>
                        <a:t>수동경기 </a:t>
                      </a:r>
                      <a:r>
                        <a:rPr lang="ko-KR" altLang="en-US" sz="900" dirty="0" err="1" smtClean="0"/>
                        <a:t>등록시</a:t>
                      </a:r>
                      <a:r>
                        <a:rPr lang="ko-KR" altLang="en-US" sz="900" dirty="0" smtClean="0"/>
                        <a:t> 나오는 영역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노란색 박스 필드 수정가능</a:t>
                      </a:r>
                      <a:r>
                        <a:rPr lang="ko-KR" altLang="en-US" sz="900" baseline="0" smtClean="0"/>
                        <a:t> 내용</a:t>
                      </a:r>
                      <a:r>
                        <a:rPr lang="en-US" altLang="ko-KR" sz="900" baseline="0" dirty="0" smtClean="0"/>
                        <a:t>)</a:t>
                      </a:r>
                      <a:endParaRPr lang="en-US" altLang="ko-KR" sz="9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036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900" dirty="0" smtClean="0"/>
                        <a:t>체크박스 선택 후 </a:t>
                      </a:r>
                      <a:r>
                        <a:rPr lang="ko-KR" altLang="en-US" sz="900" dirty="0" err="1" smtClean="0"/>
                        <a:t>삭제시</a:t>
                      </a:r>
                      <a:r>
                        <a:rPr lang="ko-KR" altLang="en-US" sz="900" dirty="0" smtClean="0"/>
                        <a:t> 해당 리스트 삭제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단</a:t>
                      </a:r>
                      <a:r>
                        <a:rPr lang="en-US" altLang="ko-KR" sz="900" dirty="0" smtClean="0"/>
                        <a:t>, </a:t>
                      </a:r>
                      <a:r>
                        <a:rPr lang="ko-KR" altLang="en-US" sz="900" smtClean="0"/>
                        <a:t>미정산 금액이 있을 시 삭제 불가</a:t>
                      </a:r>
                      <a:r>
                        <a:rPr lang="en-US" altLang="ko-KR" sz="900" dirty="0" smtClean="0"/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11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900" dirty="0" err="1" smtClean="0"/>
                        <a:t>프론트</a:t>
                      </a:r>
                      <a:r>
                        <a:rPr lang="ko-KR" altLang="en-US" sz="900" dirty="0" smtClean="0"/>
                        <a:t> 노출 여부 </a:t>
                      </a:r>
                      <a:r>
                        <a:rPr lang="en-US" altLang="ko-KR" sz="900" dirty="0" smtClean="0"/>
                        <a:t>(ON:</a:t>
                      </a:r>
                      <a:r>
                        <a:rPr lang="ko-KR" altLang="en-US" sz="900" smtClean="0"/>
                        <a:t>노출</a:t>
                      </a:r>
                      <a:r>
                        <a:rPr lang="en-US" altLang="ko-KR" sz="900" dirty="0" smtClean="0"/>
                        <a:t>, OFF: </a:t>
                      </a:r>
                      <a:r>
                        <a:rPr lang="ko-KR" altLang="en-US" sz="900" smtClean="0"/>
                        <a:t>비노출</a:t>
                      </a:r>
                      <a:r>
                        <a:rPr lang="en-US" altLang="ko-KR" sz="900" dirty="0" smtClean="0"/>
                        <a:t>)</a:t>
                      </a:r>
                    </a:p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900" dirty="0" smtClean="0"/>
                        <a:t>*** </a:t>
                      </a:r>
                      <a:r>
                        <a:rPr lang="ko-KR" altLang="en-US" sz="900" smtClean="0"/>
                        <a:t>단</a:t>
                      </a:r>
                      <a:r>
                        <a:rPr lang="en-US" altLang="ko-KR" sz="900" dirty="0" smtClean="0"/>
                        <a:t>, </a:t>
                      </a:r>
                      <a:r>
                        <a:rPr lang="ko-KR" altLang="en-US" sz="900" smtClean="0"/>
                        <a:t>경기시간 마감시 자동 </a:t>
                      </a:r>
                      <a:r>
                        <a:rPr lang="en-US" altLang="ko-KR" sz="900" dirty="0" err="1" smtClean="0"/>
                        <a:t>oFF</a:t>
                      </a:r>
                      <a:r>
                        <a:rPr lang="en-US" altLang="ko-KR" sz="900" dirty="0" smtClean="0"/>
                        <a:t> </a:t>
                      </a:r>
                      <a:r>
                        <a:rPr lang="ko-KR" altLang="en-US" sz="900" smtClean="0"/>
                        <a:t>비노출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217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Tx/>
                        <a:buNone/>
                      </a:pPr>
                      <a:r>
                        <a:rPr lang="ko-KR" altLang="en-US" sz="900" dirty="0" smtClean="0"/>
                        <a:t>필드 입력 후 </a:t>
                      </a:r>
                      <a:r>
                        <a:rPr lang="ko-KR" altLang="en-US" sz="900" dirty="0" err="1" smtClean="0"/>
                        <a:t>클릭시</a:t>
                      </a:r>
                      <a:r>
                        <a:rPr lang="ko-KR" altLang="en-US" sz="900" dirty="0" smtClean="0"/>
                        <a:t> 변경내용 처리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필드 입력이 하나라도 있을경우 엔터키 입력시 처리</a:t>
                      </a:r>
                      <a:r>
                        <a:rPr lang="en-US" altLang="ko-KR" sz="900" dirty="0" smtClean="0"/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463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ko-KR" altLang="en-US" sz="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 smtClean="0"/>
                        <a:t>해당 경기와 동일한 경기로 배팅타입 추가 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smtClean="0"/>
                        <a:t>종목별 마켓 리스트 참조</a:t>
                      </a:r>
                      <a:r>
                        <a:rPr lang="en-US" altLang="ko-KR" sz="90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900" dirty="0" smtClean="0"/>
                        <a:t>***</a:t>
                      </a:r>
                      <a:r>
                        <a:rPr lang="en-US" altLang="ko-KR" sz="900" baseline="0" dirty="0" smtClean="0"/>
                        <a:t> </a:t>
                      </a:r>
                      <a:r>
                        <a:rPr lang="ko-KR" altLang="en-US" sz="900" baseline="0" smtClean="0"/>
                        <a:t>단</a:t>
                      </a:r>
                      <a:r>
                        <a:rPr lang="en-US" altLang="ko-KR" sz="900" baseline="0" dirty="0" smtClean="0"/>
                        <a:t>, </a:t>
                      </a:r>
                      <a:r>
                        <a:rPr lang="ko-KR" altLang="en-US" sz="900" baseline="0" smtClean="0"/>
                        <a:t>동일한 경기에 동일한 마켓타입은 추가 불가</a:t>
                      </a:r>
                      <a:r>
                        <a:rPr lang="en-US" altLang="ko-KR" sz="900" baseline="0" dirty="0" smtClean="0"/>
                        <a:t>!!</a:t>
                      </a:r>
                      <a:endParaRPr lang="ko-KR" altLang="en-US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40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rcRect l="994" r="2239"/>
          <a:stretch/>
        </p:blipFill>
        <p:spPr>
          <a:xfrm>
            <a:off x="107954" y="1144456"/>
            <a:ext cx="12058650" cy="25301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731" y="250632"/>
            <a:ext cx="348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4. </a:t>
            </a:r>
            <a:r>
              <a:rPr lang="ko-KR" altLang="en-US" smtClean="0"/>
              <a:t>스포츠 </a:t>
            </a:r>
            <a:r>
              <a:rPr lang="en-US" altLang="ko-KR" dirty="0" smtClean="0"/>
              <a:t>– </a:t>
            </a:r>
            <a:r>
              <a:rPr lang="ko-KR" altLang="en-US" smtClean="0"/>
              <a:t>프리매치 관리</a:t>
            </a:r>
            <a:r>
              <a:rPr lang="en-US" altLang="ko-KR" dirty="0" smtClean="0"/>
              <a:t>(</a:t>
            </a:r>
            <a:r>
              <a:rPr lang="ko-KR" altLang="en-US" smtClean="0"/>
              <a:t>수동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64707" y="697544"/>
            <a:ext cx="3793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 smtClean="0"/>
              <a:t>수동경기 </a:t>
            </a:r>
            <a:r>
              <a:rPr lang="ko-KR" altLang="en-US" dirty="0" smtClean="0"/>
              <a:t>목록 </a:t>
            </a:r>
            <a:r>
              <a:rPr lang="en-US" altLang="ko-KR" dirty="0" smtClean="0"/>
              <a:t>(</a:t>
            </a:r>
            <a:r>
              <a:rPr lang="ko-KR" altLang="en-US" smtClean="0"/>
              <a:t>마켓 추가 예시</a:t>
            </a:r>
            <a:r>
              <a:rPr lang="en-US" altLang="ko-KR" dirty="0" smtClean="0"/>
              <a:t>)</a:t>
            </a:r>
            <a:r>
              <a:rPr lang="ko-KR" altLang="en-US" smtClean="0"/>
              <a:t> 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235581"/>
              </p:ext>
            </p:extLst>
          </p:nvPr>
        </p:nvGraphicFramePr>
        <p:xfrm>
          <a:off x="174629" y="3137520"/>
          <a:ext cx="11979271" cy="2369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496"/>
                <a:gridCol w="87151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658006"/>
                <a:gridCol w="2109181"/>
              </a:tblGrid>
              <a:tr h="30766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선택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경기일시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종목</a:t>
                      </a:r>
                      <a:r>
                        <a:rPr lang="en-US" altLang="ko-KR" sz="800" dirty="0" smtClean="0"/>
                        <a:t>/</a:t>
                      </a:r>
                      <a:r>
                        <a:rPr lang="ko-KR" altLang="en-US" sz="800" smtClean="0"/>
                        <a:t>리그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타입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홈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원정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홈배당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무</a:t>
                      </a:r>
                      <a:r>
                        <a:rPr lang="en-US" altLang="ko-KR" sz="800" dirty="0" smtClean="0"/>
                        <a:t>(</a:t>
                      </a:r>
                      <a:r>
                        <a:rPr lang="ko-KR" altLang="en-US" sz="800" smtClean="0"/>
                        <a:t>기준값</a:t>
                      </a:r>
                      <a:r>
                        <a:rPr lang="en-US" altLang="ko-KR" sz="800" dirty="0" smtClean="0"/>
                        <a:t>)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원정배당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홈점수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원정점수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배팅금액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배팅내역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smtClean="0"/>
                        <a:t>배팅</a:t>
                      </a:r>
                      <a:r>
                        <a:rPr lang="en-US" altLang="ko-KR" sz="800" dirty="0" smtClean="0"/>
                        <a:t>On/Off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smtClean="0"/>
                        <a:t>변경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배팅타입추가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508650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2022-10-22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18:30:00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축구 </a:t>
                      </a:r>
                      <a:r>
                        <a:rPr lang="en-US" altLang="ko-KR" sz="800" dirty="0" smtClean="0"/>
                        <a:t>/</a:t>
                      </a:r>
                    </a:p>
                    <a:p>
                      <a:pPr algn="ctr" latinLnBrk="1"/>
                      <a:r>
                        <a:rPr lang="en-US" altLang="ko-KR" sz="800" dirty="0" smtClean="0"/>
                        <a:t>PRE-L1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승무패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윤석열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이재명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1.89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2.01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3.54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08650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2022-10-22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18:30:00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축구 </a:t>
                      </a:r>
                      <a:r>
                        <a:rPr lang="en-US" altLang="ko-KR" sz="800" dirty="0" smtClean="0"/>
                        <a:t>/</a:t>
                      </a:r>
                    </a:p>
                    <a:p>
                      <a:pPr algn="ctr" latinLnBrk="1"/>
                      <a:r>
                        <a:rPr lang="en-US" altLang="ko-KR" sz="800" dirty="0" smtClean="0"/>
                        <a:t>PRE-L1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핸디캡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윤석열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이재명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1.89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- 2.0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3.54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08650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2022-10-22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18:30:00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smtClean="0"/>
                        <a:t>축구 </a:t>
                      </a:r>
                      <a:r>
                        <a:rPr lang="en-US" altLang="ko-KR" sz="800" dirty="0" smtClean="0"/>
                        <a:t>/</a:t>
                      </a:r>
                    </a:p>
                    <a:p>
                      <a:pPr algn="ctr" latinLnBrk="1"/>
                      <a:r>
                        <a:rPr lang="en-US" altLang="ko-KR" sz="800" dirty="0" smtClean="0"/>
                        <a:t>PRE-L1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오버언더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윤석열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이재명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1.89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5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3.54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08650"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2022-10-22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18:30:00</a:t>
                      </a:r>
                      <a:endParaRPr lang="ko-KR" altLang="en-US" sz="80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smtClean="0"/>
                        <a:t>야구 </a:t>
                      </a:r>
                      <a:r>
                        <a:rPr lang="en-US" altLang="ko-KR" sz="800" dirty="0" smtClean="0"/>
                        <a:t>/</a:t>
                      </a:r>
                    </a:p>
                    <a:p>
                      <a:pPr algn="ctr" latinLnBrk="1"/>
                      <a:r>
                        <a:rPr lang="en-US" altLang="ko-KR" sz="800" dirty="0" smtClean="0"/>
                        <a:t>MLB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MLB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LA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err="1" smtClean="0"/>
                        <a:t>피츠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1.89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-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3.54</a:t>
                      </a:r>
                      <a:endParaRPr lang="ko-KR" altLang="en-US" sz="80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0</a:t>
                      </a:r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직사각형 16"/>
          <p:cNvSpPr/>
          <p:nvPr/>
        </p:nvSpPr>
        <p:spPr>
          <a:xfrm>
            <a:off x="299406" y="3602935"/>
            <a:ext cx="205419" cy="2013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8159863" y="3591317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바로가기</a:t>
            </a:r>
            <a:endParaRPr lang="ko-KR" altLang="en-US" sz="800" dirty="0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8798038" y="3591317"/>
            <a:ext cx="469787" cy="26267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/>
              <a:t>ON</a:t>
            </a:r>
            <a:endParaRPr lang="ko-KR" altLang="en-US" sz="800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9483838" y="3591317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변경</a:t>
            </a:r>
            <a:endParaRPr lang="ko-KR" altLang="en-US" sz="800" dirty="0"/>
          </a:p>
        </p:txBody>
      </p:sp>
      <p:sp>
        <p:nvSpPr>
          <p:cNvPr id="24" name="직사각형 23"/>
          <p:cNvSpPr/>
          <p:nvPr/>
        </p:nvSpPr>
        <p:spPr>
          <a:xfrm>
            <a:off x="10141064" y="3602935"/>
            <a:ext cx="1317512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err="1" smtClean="0">
                <a:solidFill>
                  <a:schemeClr val="tx1"/>
                </a:solidFill>
              </a:rPr>
              <a:t>승무패</a:t>
            </a:r>
            <a:r>
              <a:rPr lang="ko-KR" altLang="en-US" sz="1000" dirty="0" smtClean="0">
                <a:solidFill>
                  <a:schemeClr val="tx1"/>
                </a:solidFill>
              </a:rPr>
              <a:t>   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11571344" y="3591317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/>
              <a:t>추가</a:t>
            </a:r>
            <a:endParaRPr lang="ko-KR" altLang="en-US" sz="800" dirty="0"/>
          </a:p>
        </p:txBody>
      </p:sp>
      <p:sp>
        <p:nvSpPr>
          <p:cNvPr id="34" name="직사각형 33"/>
          <p:cNvSpPr/>
          <p:nvPr/>
        </p:nvSpPr>
        <p:spPr>
          <a:xfrm>
            <a:off x="299406" y="4106214"/>
            <a:ext cx="205419" cy="2013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8159863" y="4094596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바로가기</a:t>
            </a:r>
            <a:endParaRPr lang="ko-KR" altLang="en-US" sz="8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8798038" y="4094596"/>
            <a:ext cx="469787" cy="26267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/>
              <a:t>ON</a:t>
            </a:r>
            <a:endParaRPr lang="ko-KR" altLang="en-US" sz="800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9483838" y="4094596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변경</a:t>
            </a:r>
            <a:endParaRPr lang="ko-KR" altLang="en-US" sz="800" dirty="0"/>
          </a:p>
        </p:txBody>
      </p:sp>
      <p:sp>
        <p:nvSpPr>
          <p:cNvPr id="38" name="직사각형 37"/>
          <p:cNvSpPr/>
          <p:nvPr/>
        </p:nvSpPr>
        <p:spPr>
          <a:xfrm>
            <a:off x="10141064" y="4106214"/>
            <a:ext cx="1317512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err="1" smtClean="0">
                <a:solidFill>
                  <a:schemeClr val="tx1"/>
                </a:solidFill>
              </a:rPr>
              <a:t>승무패</a:t>
            </a:r>
            <a:r>
              <a:rPr lang="ko-KR" altLang="en-US" sz="1000" dirty="0" smtClean="0">
                <a:solidFill>
                  <a:schemeClr val="tx1"/>
                </a:solidFill>
              </a:rPr>
              <a:t>   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11571344" y="4094596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/>
              <a:t>추가</a:t>
            </a:r>
            <a:endParaRPr lang="ko-KR" altLang="en-US" sz="800" dirty="0"/>
          </a:p>
        </p:txBody>
      </p:sp>
      <p:sp>
        <p:nvSpPr>
          <p:cNvPr id="40" name="직사각형 39"/>
          <p:cNvSpPr/>
          <p:nvPr/>
        </p:nvSpPr>
        <p:spPr>
          <a:xfrm>
            <a:off x="299406" y="4611152"/>
            <a:ext cx="205419" cy="2013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8159863" y="4599534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바로가기</a:t>
            </a:r>
            <a:endParaRPr lang="ko-KR" altLang="en-US" sz="800" dirty="0"/>
          </a:p>
        </p:txBody>
      </p:sp>
      <p:sp>
        <p:nvSpPr>
          <p:cNvPr id="42" name="모서리가 둥근 직사각형 41"/>
          <p:cNvSpPr/>
          <p:nvPr/>
        </p:nvSpPr>
        <p:spPr>
          <a:xfrm>
            <a:off x="8798038" y="4599534"/>
            <a:ext cx="469787" cy="26267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/>
              <a:t>ON</a:t>
            </a:r>
            <a:endParaRPr lang="ko-KR" altLang="en-US" sz="800" dirty="0"/>
          </a:p>
        </p:txBody>
      </p:sp>
      <p:sp>
        <p:nvSpPr>
          <p:cNvPr id="43" name="모서리가 둥근 직사각형 42"/>
          <p:cNvSpPr/>
          <p:nvPr/>
        </p:nvSpPr>
        <p:spPr>
          <a:xfrm>
            <a:off x="9483838" y="4599534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변경</a:t>
            </a:r>
            <a:endParaRPr lang="ko-KR" altLang="en-US" sz="800" dirty="0"/>
          </a:p>
        </p:txBody>
      </p:sp>
      <p:sp>
        <p:nvSpPr>
          <p:cNvPr id="44" name="직사각형 43"/>
          <p:cNvSpPr/>
          <p:nvPr/>
        </p:nvSpPr>
        <p:spPr>
          <a:xfrm>
            <a:off x="10141064" y="4611152"/>
            <a:ext cx="1317512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err="1" smtClean="0">
                <a:solidFill>
                  <a:schemeClr val="tx1"/>
                </a:solidFill>
              </a:rPr>
              <a:t>승무패</a:t>
            </a:r>
            <a:r>
              <a:rPr lang="ko-KR" altLang="en-US" sz="1000" dirty="0" smtClean="0">
                <a:solidFill>
                  <a:schemeClr val="tx1"/>
                </a:solidFill>
              </a:rPr>
              <a:t>   </a:t>
            </a:r>
            <a:r>
              <a:rPr lang="en-US" altLang="ko-KR" sz="10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11571344" y="4599534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/>
              <a:t>추가</a:t>
            </a:r>
            <a:endParaRPr lang="ko-KR" altLang="en-US" sz="800" dirty="0"/>
          </a:p>
        </p:txBody>
      </p:sp>
      <p:sp>
        <p:nvSpPr>
          <p:cNvPr id="46" name="직사각형 45"/>
          <p:cNvSpPr/>
          <p:nvPr/>
        </p:nvSpPr>
        <p:spPr>
          <a:xfrm>
            <a:off x="299406" y="5156283"/>
            <a:ext cx="205419" cy="2013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8159863" y="5144665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바로가기</a:t>
            </a:r>
            <a:endParaRPr lang="ko-KR" altLang="en-US" sz="8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8798038" y="5144665"/>
            <a:ext cx="469787" cy="26267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/>
              <a:t>ON</a:t>
            </a:r>
            <a:endParaRPr lang="ko-KR" altLang="en-US" sz="8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9483838" y="5144665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/>
              <a:t>변경</a:t>
            </a:r>
            <a:endParaRPr lang="ko-KR" altLang="en-US" sz="800" dirty="0"/>
          </a:p>
        </p:txBody>
      </p:sp>
      <p:sp>
        <p:nvSpPr>
          <p:cNvPr id="50" name="직사각형 49"/>
          <p:cNvSpPr/>
          <p:nvPr/>
        </p:nvSpPr>
        <p:spPr>
          <a:xfrm>
            <a:off x="10141064" y="5156283"/>
            <a:ext cx="1317512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>
                <a:solidFill>
                  <a:schemeClr val="tx1"/>
                </a:solidFill>
              </a:rPr>
              <a:t>승패</a:t>
            </a:r>
            <a:r>
              <a:rPr lang="en-US" altLang="ko-KR" sz="1000" dirty="0" smtClean="0">
                <a:solidFill>
                  <a:schemeClr val="tx1"/>
                </a:solidFill>
              </a:rPr>
              <a:t>(</a:t>
            </a:r>
            <a:r>
              <a:rPr lang="ko-KR" altLang="en-US" sz="1000" smtClean="0">
                <a:solidFill>
                  <a:schemeClr val="tx1"/>
                </a:solidFill>
              </a:rPr>
              <a:t>연장포함</a:t>
            </a:r>
            <a:r>
              <a:rPr lang="en-US" altLang="ko-KR" sz="1000" dirty="0" smtClean="0">
                <a:solidFill>
                  <a:schemeClr val="tx1"/>
                </a:solidFill>
              </a:rPr>
              <a:t>) </a:t>
            </a:r>
            <a:r>
              <a:rPr lang="en-US" altLang="ko-KR" sz="1000" dirty="0" smtClean="0">
                <a:solidFill>
                  <a:schemeClr val="tx1"/>
                </a:solidFill>
              </a:rPr>
              <a:t>  </a:t>
            </a:r>
            <a:r>
              <a:rPr lang="ko-KR" altLang="en-US" sz="1000" smtClean="0">
                <a:solidFill>
                  <a:schemeClr val="tx1"/>
                </a:solidFill>
              </a:rPr>
              <a:t>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51" name="모서리가 둥근 직사각형 50"/>
          <p:cNvSpPr/>
          <p:nvPr/>
        </p:nvSpPr>
        <p:spPr>
          <a:xfrm>
            <a:off x="11571344" y="5144665"/>
            <a:ext cx="469787" cy="2626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dirty="0" smtClean="0"/>
              <a:t>추가</a:t>
            </a:r>
            <a:endParaRPr lang="ko-KR" altLang="en-US" sz="800" dirty="0"/>
          </a:p>
        </p:txBody>
      </p:sp>
      <p:sp>
        <p:nvSpPr>
          <p:cNvPr id="52" name="직사각형 51"/>
          <p:cNvSpPr/>
          <p:nvPr/>
        </p:nvSpPr>
        <p:spPr>
          <a:xfrm>
            <a:off x="364707" y="5854888"/>
            <a:ext cx="263740" cy="209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674487" y="5851197"/>
            <a:ext cx="1646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필드 입력 변경 가능 영역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7478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879</Words>
  <PresentationFormat>와이드스크린</PresentationFormat>
  <Paragraphs>325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2022-10-05T08:09:13Z</dcterms:created>
  <dcterms:modified xsi:type="dcterms:W3CDTF">2022-10-06T11:48:16Z</dcterms:modified>
</cp:coreProperties>
</file>