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10" r:id="rId3"/>
    <p:sldId id="315" r:id="rId4"/>
    <p:sldId id="312" r:id="rId5"/>
    <p:sldId id="313" r:id="rId6"/>
    <p:sldId id="316" r:id="rId7"/>
    <p:sldId id="317" r:id="rId8"/>
    <p:sldId id="311" r:id="rId9"/>
    <p:sldId id="314" r:id="rId10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892C"/>
    <a:srgbClr val="CA1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E621C-D7A4-4C5A-B3E0-9909F2FB17F1}" type="datetimeFigureOut">
              <a:rPr lang="ko-KR" altLang="en-US" smtClean="0"/>
              <a:t>2020-01-31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2CE93-3F0C-40B9-BBA1-69A48A62B8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0261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019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1500701" y="6443640"/>
            <a:ext cx="503548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fld id="{407FD1BC-C468-4D25-A88A-610030B0741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 userDrawn="1"/>
        </p:nvCxnSpPr>
        <p:spPr>
          <a:xfrm>
            <a:off x="0" y="659876"/>
            <a:ext cx="12192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 userDrawn="1"/>
        </p:nvCxnSpPr>
        <p:spPr>
          <a:xfrm>
            <a:off x="0" y="6259398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219075" y="81584"/>
            <a:ext cx="9814399" cy="57059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400" b="1" cap="none">
                <a:solidFill>
                  <a:schemeClr val="tx1"/>
                </a:solidFill>
              </a:defRPr>
            </a:lvl1pPr>
          </a:lstStyle>
          <a:p>
            <a:r>
              <a:rPr lang="en-US" altLang="ko-KR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341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9377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883593" y="3886856"/>
            <a:ext cx="18133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dirty="0" err="1" smtClean="0"/>
              <a:t>운영툴</a:t>
            </a:r>
            <a:r>
              <a:rPr lang="ko-KR" altLang="en-US" sz="2000" dirty="0" smtClean="0"/>
              <a:t> 기획서</a:t>
            </a:r>
            <a:endParaRPr lang="ko-KR" altLang="en-US" sz="2000" dirty="0"/>
          </a:p>
        </p:txBody>
      </p:sp>
      <p:cxnSp>
        <p:nvCxnSpPr>
          <p:cNvPr id="9" name="직선 연결선 8"/>
          <p:cNvCxnSpPr/>
          <p:nvPr/>
        </p:nvCxnSpPr>
        <p:spPr>
          <a:xfrm>
            <a:off x="3409950" y="3672215"/>
            <a:ext cx="48387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39514" y="2902374"/>
            <a:ext cx="14798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200" b="1" dirty="0" smtClean="0"/>
              <a:t>99</a:t>
            </a:r>
            <a:r>
              <a:rPr lang="ko-KR" altLang="en-US" sz="3200" b="1" smtClean="0"/>
              <a:t>게임</a:t>
            </a:r>
            <a:endParaRPr lang="ko-KR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45361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219075" y="108015"/>
            <a:ext cx="11785174" cy="445872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기본 화면 구성</a:t>
            </a:r>
            <a:endParaRPr lang="ko-KR" altLang="en-US" dirty="0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D1BC-C468-4D25-A88A-610030B0741B}" type="slidenum">
              <a:rPr lang="ko-KR" altLang="en-US" smtClean="0"/>
              <a:t>2</a:t>
            </a:fld>
            <a:endParaRPr lang="ko-KR" altLang="en-US"/>
          </a:p>
        </p:txBody>
      </p:sp>
      <p:graphicFrame>
        <p:nvGraphicFramePr>
          <p:cNvPr id="10" name="표 9">
            <a:extLst>
              <a:ext uri="{FF2B5EF4-FFF2-40B4-BE49-F238E27FC236}">
                <a16:creationId xmlns="" xmlns:a16="http://schemas.microsoft.com/office/drawing/2014/main" id="{3D922823-F708-4C2C-9B67-8A764B3D54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398576"/>
              </p:ext>
            </p:extLst>
          </p:nvPr>
        </p:nvGraphicFramePr>
        <p:xfrm>
          <a:off x="1917497" y="2397967"/>
          <a:ext cx="7632412" cy="348606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15156">
                  <a:extLst>
                    <a:ext uri="{9D8B030D-6E8A-4147-A177-3AD203B41FA5}">
                      <a16:colId xmlns="" xmlns:a16="http://schemas.microsoft.com/office/drawing/2014/main" val="283143087"/>
                    </a:ext>
                  </a:extLst>
                </a:gridCol>
                <a:gridCol w="625151"/>
                <a:gridCol w="625151"/>
                <a:gridCol w="662474"/>
                <a:gridCol w="699795"/>
                <a:gridCol w="718458"/>
                <a:gridCol w="746449"/>
                <a:gridCol w="877077"/>
                <a:gridCol w="874990"/>
                <a:gridCol w="693855"/>
                <a:gridCol w="693856"/>
              </a:tblGrid>
              <a:tr h="39188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번호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매장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아이디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닉네임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보유머니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금고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리워드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8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가상머니</a:t>
                      </a:r>
                      <a:endParaRPr lang="en-US" altLang="ko-KR" sz="8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800" b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주문하기</a:t>
                      </a: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)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서비스</a:t>
                      </a:r>
                      <a:endParaRPr lang="en-US" altLang="ko-KR" sz="8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800" b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주문하기</a:t>
                      </a: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)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상태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게임로그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28337002"/>
                  </a:ext>
                </a:extLst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강남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Aa1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불곰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500,000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250,000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1,200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강남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Aa2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백호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로그아웃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강남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Aa3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청룡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로그아웃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4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마포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Bb1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자전거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로그아웃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5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마포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Bb2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킥보드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6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마포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Bb3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스케이트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100,000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50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7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청담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Cc1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감귤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로그아웃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8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청담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Cc2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딸기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로그아웃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9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청담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Cc3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콜라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0" name="TextBox 69"/>
          <p:cNvSpPr txBox="1"/>
          <p:nvPr/>
        </p:nvSpPr>
        <p:spPr>
          <a:xfrm>
            <a:off x="184487" y="5841790"/>
            <a:ext cx="15503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chemeClr val="bg1">
                    <a:lumMod val="50000"/>
                  </a:schemeClr>
                </a:solidFill>
              </a:rPr>
              <a:t>99 </a:t>
            </a:r>
            <a:r>
              <a:rPr lang="en-US" altLang="ko-KR" sz="1200" b="1" dirty="0">
                <a:solidFill>
                  <a:schemeClr val="bg1">
                    <a:lumMod val="50000"/>
                  </a:schemeClr>
                </a:solidFill>
              </a:rPr>
              <a:t>Admin</a:t>
            </a:r>
            <a:endParaRPr lang="ko-KR" altLang="en-US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184488" y="1544322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유저 목록</a:t>
            </a:r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          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184488" y="1968779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접속자 목록       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184488" y="2393236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관리자 </a:t>
            </a:r>
            <a:r>
              <a:rPr lang="ko-KR" altLang="en-US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주문 기록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184488" y="2817693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유저 </a:t>
            </a:r>
            <a:r>
              <a:rPr lang="ko-KR" altLang="en-US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주문 기록   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184488" y="3242150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골드 정산          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184488" y="3666607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서비스 </a:t>
            </a:r>
            <a:r>
              <a:rPr lang="ko-KR" altLang="en-US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주문 기록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184488" y="4091064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잭팟 로그          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184488" y="4515521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한달 정산금 기록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184488" y="4939978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게임 설정          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74698" y="936624"/>
            <a:ext cx="14600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당일 입금 금액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모서리가 둥근 직사각형 2"/>
          <p:cNvSpPr/>
          <p:nvPr/>
        </p:nvSpPr>
        <p:spPr>
          <a:xfrm>
            <a:off x="274698" y="1162080"/>
            <a:ext cx="1460095" cy="278333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b="1" dirty="0" smtClean="0"/>
              <a:t>10,000,000</a:t>
            </a:r>
            <a:endParaRPr lang="ko-KR" altLang="en-US" sz="1000" b="1"/>
          </a:p>
        </p:txBody>
      </p:sp>
      <p:sp>
        <p:nvSpPr>
          <p:cNvPr id="77" name="TextBox 76"/>
          <p:cNvSpPr txBox="1"/>
          <p:nvPr/>
        </p:nvSpPr>
        <p:spPr>
          <a:xfrm>
            <a:off x="2234091" y="936624"/>
            <a:ext cx="14600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당일 출금 금액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8" name="모서리가 둥근 직사각형 77"/>
          <p:cNvSpPr/>
          <p:nvPr/>
        </p:nvSpPr>
        <p:spPr>
          <a:xfrm>
            <a:off x="2234091" y="1162080"/>
            <a:ext cx="1460095" cy="278333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b="1" dirty="0" smtClean="0">
                <a:solidFill>
                  <a:schemeClr val="bg1"/>
                </a:solidFill>
              </a:rPr>
              <a:t>0</a:t>
            </a:r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193484" y="936624"/>
            <a:ext cx="14600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당일 수익 금액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0" name="모서리가 둥근 직사각형 79"/>
          <p:cNvSpPr/>
          <p:nvPr/>
        </p:nvSpPr>
        <p:spPr>
          <a:xfrm>
            <a:off x="4193484" y="1162080"/>
            <a:ext cx="1460095" cy="278333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b="1" dirty="0">
                <a:solidFill>
                  <a:schemeClr val="bg1"/>
                </a:solidFill>
              </a:rPr>
              <a:t>8</a:t>
            </a:r>
            <a:r>
              <a:rPr lang="en-US" altLang="ko-KR" sz="1000" b="1" dirty="0" smtClean="0">
                <a:solidFill>
                  <a:schemeClr val="bg1"/>
                </a:solidFill>
              </a:rPr>
              <a:t>,000,000</a:t>
            </a:r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152876" y="936624"/>
            <a:ext cx="14600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서비스 금액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2" name="모서리가 둥근 직사각형 81"/>
          <p:cNvSpPr/>
          <p:nvPr/>
        </p:nvSpPr>
        <p:spPr>
          <a:xfrm>
            <a:off x="6152877" y="1162080"/>
            <a:ext cx="1460095" cy="278333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b="1" dirty="0" smtClean="0">
                <a:solidFill>
                  <a:schemeClr val="bg1"/>
                </a:solidFill>
              </a:rPr>
              <a:t>999,999,999,000</a:t>
            </a:r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112270" y="936624"/>
            <a:ext cx="14600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실시간 증액 가능 금액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4" name="모서리가 둥근 직사각형 83"/>
          <p:cNvSpPr/>
          <p:nvPr/>
        </p:nvSpPr>
        <p:spPr>
          <a:xfrm>
            <a:off x="8112271" y="1162080"/>
            <a:ext cx="1460095" cy="278333"/>
          </a:xfrm>
          <a:prstGeom prst="roundRect">
            <a:avLst>
              <a:gd name="adj" fmla="val 50000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b="1" dirty="0" smtClean="0">
                <a:solidFill>
                  <a:schemeClr val="bg1"/>
                </a:solidFill>
              </a:rPr>
              <a:t>2,000,000</a:t>
            </a:r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5067911" y="1785678"/>
            <a:ext cx="1023117" cy="261621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매장  ▼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943026" y="1791511"/>
            <a:ext cx="7986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b="1" dirty="0" smtClean="0">
                <a:solidFill>
                  <a:schemeClr val="accent5">
                    <a:lumMod val="50000"/>
                  </a:schemeClr>
                </a:solidFill>
              </a:rPr>
              <a:t>유저 목록</a:t>
            </a:r>
            <a:endParaRPr lang="ko-KR" altLang="en-US" sz="11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6091029" y="1785678"/>
            <a:ext cx="1023117" cy="261621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아이디</a:t>
            </a:r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닉네임  </a:t>
            </a:r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▼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7114147" y="1785678"/>
            <a:ext cx="2003356" cy="26162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9117503" y="1785678"/>
            <a:ext cx="432406" cy="261621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검색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1" name="직사각형 230"/>
          <p:cNvSpPr/>
          <p:nvPr/>
        </p:nvSpPr>
        <p:spPr>
          <a:xfrm>
            <a:off x="6508351" y="2848942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232" name="직사각형 231"/>
          <p:cNvSpPr/>
          <p:nvPr/>
        </p:nvSpPr>
        <p:spPr>
          <a:xfrm>
            <a:off x="6853655" y="2848942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233" name="직사각형 232"/>
          <p:cNvSpPr/>
          <p:nvPr/>
        </p:nvSpPr>
        <p:spPr>
          <a:xfrm>
            <a:off x="7378716" y="2848942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234" name="직사각형 233"/>
          <p:cNvSpPr/>
          <p:nvPr/>
        </p:nvSpPr>
        <p:spPr>
          <a:xfrm>
            <a:off x="7724020" y="2848942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239" name="직사각형 238"/>
          <p:cNvSpPr/>
          <p:nvPr/>
        </p:nvSpPr>
        <p:spPr>
          <a:xfrm>
            <a:off x="8973997" y="2848942"/>
            <a:ext cx="491816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보기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82" name="직사각형 281"/>
          <p:cNvSpPr/>
          <p:nvPr/>
        </p:nvSpPr>
        <p:spPr>
          <a:xfrm>
            <a:off x="6508351" y="3195645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283" name="직사각형 282"/>
          <p:cNvSpPr/>
          <p:nvPr/>
        </p:nvSpPr>
        <p:spPr>
          <a:xfrm>
            <a:off x="6853655" y="3195645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284" name="직사각형 283"/>
          <p:cNvSpPr/>
          <p:nvPr/>
        </p:nvSpPr>
        <p:spPr>
          <a:xfrm>
            <a:off x="7378716" y="3195645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285" name="직사각형 284"/>
          <p:cNvSpPr/>
          <p:nvPr/>
        </p:nvSpPr>
        <p:spPr>
          <a:xfrm>
            <a:off x="7724020" y="3195645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286" name="직사각형 285"/>
          <p:cNvSpPr/>
          <p:nvPr/>
        </p:nvSpPr>
        <p:spPr>
          <a:xfrm>
            <a:off x="8973997" y="3195645"/>
            <a:ext cx="491816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보기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88" name="직사각형 287"/>
          <p:cNvSpPr/>
          <p:nvPr/>
        </p:nvSpPr>
        <p:spPr>
          <a:xfrm>
            <a:off x="6508351" y="3533017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289" name="직사각형 288"/>
          <p:cNvSpPr/>
          <p:nvPr/>
        </p:nvSpPr>
        <p:spPr>
          <a:xfrm>
            <a:off x="6853655" y="3533017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290" name="직사각형 289"/>
          <p:cNvSpPr/>
          <p:nvPr/>
        </p:nvSpPr>
        <p:spPr>
          <a:xfrm>
            <a:off x="7378716" y="3533017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291" name="직사각형 290"/>
          <p:cNvSpPr/>
          <p:nvPr/>
        </p:nvSpPr>
        <p:spPr>
          <a:xfrm>
            <a:off x="7724020" y="3533017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292" name="직사각형 291"/>
          <p:cNvSpPr/>
          <p:nvPr/>
        </p:nvSpPr>
        <p:spPr>
          <a:xfrm>
            <a:off x="8973997" y="3533017"/>
            <a:ext cx="491816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보기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4" name="직사각형 293"/>
          <p:cNvSpPr/>
          <p:nvPr/>
        </p:nvSpPr>
        <p:spPr>
          <a:xfrm>
            <a:off x="6508351" y="3879720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295" name="직사각형 294"/>
          <p:cNvSpPr/>
          <p:nvPr/>
        </p:nvSpPr>
        <p:spPr>
          <a:xfrm>
            <a:off x="6853655" y="3879720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296" name="직사각형 295"/>
          <p:cNvSpPr/>
          <p:nvPr/>
        </p:nvSpPr>
        <p:spPr>
          <a:xfrm>
            <a:off x="7378716" y="3879720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297" name="직사각형 296"/>
          <p:cNvSpPr/>
          <p:nvPr/>
        </p:nvSpPr>
        <p:spPr>
          <a:xfrm>
            <a:off x="7724020" y="3879720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298" name="직사각형 297"/>
          <p:cNvSpPr/>
          <p:nvPr/>
        </p:nvSpPr>
        <p:spPr>
          <a:xfrm>
            <a:off x="8973997" y="3879720"/>
            <a:ext cx="491816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보기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0" name="직사각형 299"/>
          <p:cNvSpPr/>
          <p:nvPr/>
        </p:nvSpPr>
        <p:spPr>
          <a:xfrm>
            <a:off x="6508351" y="4226423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301" name="직사각형 300"/>
          <p:cNvSpPr/>
          <p:nvPr/>
        </p:nvSpPr>
        <p:spPr>
          <a:xfrm>
            <a:off x="6853655" y="4226423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302" name="직사각형 301"/>
          <p:cNvSpPr/>
          <p:nvPr/>
        </p:nvSpPr>
        <p:spPr>
          <a:xfrm>
            <a:off x="7378716" y="4226423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303" name="직사각형 302"/>
          <p:cNvSpPr/>
          <p:nvPr/>
        </p:nvSpPr>
        <p:spPr>
          <a:xfrm>
            <a:off x="7724020" y="4226423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304" name="직사각형 303"/>
          <p:cNvSpPr/>
          <p:nvPr/>
        </p:nvSpPr>
        <p:spPr>
          <a:xfrm>
            <a:off x="8973997" y="4226423"/>
            <a:ext cx="491816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보기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6" name="직사각형 305"/>
          <p:cNvSpPr/>
          <p:nvPr/>
        </p:nvSpPr>
        <p:spPr>
          <a:xfrm>
            <a:off x="6508351" y="4573126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307" name="직사각형 306"/>
          <p:cNvSpPr/>
          <p:nvPr/>
        </p:nvSpPr>
        <p:spPr>
          <a:xfrm>
            <a:off x="6853655" y="4573126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308" name="직사각형 307"/>
          <p:cNvSpPr/>
          <p:nvPr/>
        </p:nvSpPr>
        <p:spPr>
          <a:xfrm>
            <a:off x="7378716" y="4573126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309" name="직사각형 308"/>
          <p:cNvSpPr/>
          <p:nvPr/>
        </p:nvSpPr>
        <p:spPr>
          <a:xfrm>
            <a:off x="7724020" y="4573126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310" name="직사각형 309"/>
          <p:cNvSpPr/>
          <p:nvPr/>
        </p:nvSpPr>
        <p:spPr>
          <a:xfrm>
            <a:off x="8973997" y="4573126"/>
            <a:ext cx="491816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보기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2" name="직사각형 311"/>
          <p:cNvSpPr/>
          <p:nvPr/>
        </p:nvSpPr>
        <p:spPr>
          <a:xfrm>
            <a:off x="6508351" y="4919829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313" name="직사각형 312"/>
          <p:cNvSpPr/>
          <p:nvPr/>
        </p:nvSpPr>
        <p:spPr>
          <a:xfrm>
            <a:off x="6853655" y="4919829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314" name="직사각형 313"/>
          <p:cNvSpPr/>
          <p:nvPr/>
        </p:nvSpPr>
        <p:spPr>
          <a:xfrm>
            <a:off x="7378716" y="4919829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315" name="직사각형 314"/>
          <p:cNvSpPr/>
          <p:nvPr/>
        </p:nvSpPr>
        <p:spPr>
          <a:xfrm>
            <a:off x="7724020" y="4919829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316" name="직사각형 315"/>
          <p:cNvSpPr/>
          <p:nvPr/>
        </p:nvSpPr>
        <p:spPr>
          <a:xfrm>
            <a:off x="8973997" y="4919829"/>
            <a:ext cx="491816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보기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8" name="직사각형 317"/>
          <p:cNvSpPr/>
          <p:nvPr/>
        </p:nvSpPr>
        <p:spPr>
          <a:xfrm>
            <a:off x="6508351" y="5266533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319" name="직사각형 318"/>
          <p:cNvSpPr/>
          <p:nvPr/>
        </p:nvSpPr>
        <p:spPr>
          <a:xfrm>
            <a:off x="6853655" y="5266533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320" name="직사각형 319"/>
          <p:cNvSpPr/>
          <p:nvPr/>
        </p:nvSpPr>
        <p:spPr>
          <a:xfrm>
            <a:off x="7378716" y="5266533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321" name="직사각형 320"/>
          <p:cNvSpPr/>
          <p:nvPr/>
        </p:nvSpPr>
        <p:spPr>
          <a:xfrm>
            <a:off x="7724020" y="5266533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322" name="직사각형 321"/>
          <p:cNvSpPr/>
          <p:nvPr/>
        </p:nvSpPr>
        <p:spPr>
          <a:xfrm>
            <a:off x="8973997" y="5266533"/>
            <a:ext cx="491816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보기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323" name="표 322">
            <a:extLst>
              <a:ext uri="{FF2B5EF4-FFF2-40B4-BE49-F238E27FC236}">
                <a16:creationId xmlns="" xmlns:a16="http://schemas.microsoft.com/office/drawing/2014/main" id="{3D922823-F708-4C2C-9B67-8A764B3D54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422140"/>
              </p:ext>
            </p:extLst>
          </p:nvPr>
        </p:nvGraphicFramePr>
        <p:xfrm>
          <a:off x="9937116" y="853437"/>
          <a:ext cx="2067133" cy="526535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56360">
                  <a:extLst>
                    <a:ext uri="{9D8B030D-6E8A-4147-A177-3AD203B41FA5}">
                      <a16:colId xmlns="" xmlns:a16="http://schemas.microsoft.com/office/drawing/2014/main" val="283143087"/>
                    </a:ext>
                  </a:extLst>
                </a:gridCol>
                <a:gridCol w="1810773">
                  <a:extLst>
                    <a:ext uri="{9D8B030D-6E8A-4147-A177-3AD203B41FA5}">
                      <a16:colId xmlns="" xmlns:a16="http://schemas.microsoft.com/office/drawing/2014/main" val="671437389"/>
                    </a:ext>
                  </a:extLst>
                </a:gridCol>
              </a:tblGrid>
              <a:tr h="339199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1" dirty="0">
                          <a:solidFill>
                            <a:schemeClr val="bg1"/>
                          </a:solidFill>
                          <a:latin typeface="+mn-lt"/>
                          <a:ea typeface="나눔고딕" pitchFamily="50" charset="-127"/>
                        </a:rPr>
                        <a:t>Description</a:t>
                      </a:r>
                      <a:endParaRPr lang="ko-KR" altLang="en-US" sz="800" b="1" dirty="0">
                        <a:solidFill>
                          <a:schemeClr val="bg1"/>
                        </a:solidFill>
                        <a:latin typeface="+mn-lt"/>
                        <a:ea typeface="나눔고딕" pitchFamily="50" charset="-127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1090381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36000" marT="43200" marB="4320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28337002"/>
                  </a:ext>
                </a:extLst>
              </a:tr>
              <a:tr h="182956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+mn-lt"/>
                        <a:ea typeface="나눔고딕" panose="020D0604000000000000" pitchFamily="50" charset="-127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상단 고정 메뉴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당일 입금 금액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당일 출금 금액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당일 수익 금액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당일 입금액 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(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출금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실시간증액금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서비스 금액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실시간 증액 가능 금액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당일 입금액 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당일 수익금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71999" marR="36000" marT="43200" marB="432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74907982"/>
                  </a:ext>
                </a:extLst>
              </a:tr>
              <a:tr h="202063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</a:rPr>
                        <a:t>2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+mn-lt"/>
                        <a:ea typeface="나눔고딕" panose="020D0604000000000000" pitchFamily="50" charset="-127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좌측 메뉴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유저 목록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접속자</a:t>
                      </a: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목록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관리자 주문 기록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유저 주문 기록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골드 정산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서비스 주문 기록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잭팟</a:t>
                      </a: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로그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한달 </a:t>
                      </a:r>
                      <a:r>
                        <a:rPr lang="ko-KR" altLang="en-US" sz="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정산금</a:t>
                      </a: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기록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게임 설정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999" marR="36000" marT="43200" marB="432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7595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</a:rPr>
                        <a:t>3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+mn-lt"/>
                        <a:ea typeface="나눔고딕" panose="020D0604000000000000" pitchFamily="50" charset="-127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컨텐츠</a:t>
                      </a: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구성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검색 기능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유저 목록 리스트</a:t>
                      </a:r>
                      <a:endParaRPr lang="en-US" altLang="ko-KR" sz="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999" marR="36000" marT="43200" marB="432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60619611"/>
                  </a:ext>
                </a:extLst>
              </a:tr>
            </a:tbl>
          </a:graphicData>
        </a:graphic>
      </p:graphicFrame>
      <p:sp>
        <p:nvSpPr>
          <p:cNvPr id="324" name="직사각형 323"/>
          <p:cNvSpPr/>
          <p:nvPr/>
        </p:nvSpPr>
        <p:spPr>
          <a:xfrm>
            <a:off x="6508351" y="5601378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325" name="직사각형 324"/>
          <p:cNvSpPr/>
          <p:nvPr/>
        </p:nvSpPr>
        <p:spPr>
          <a:xfrm>
            <a:off x="6853655" y="5601378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326" name="직사각형 325"/>
          <p:cNvSpPr/>
          <p:nvPr/>
        </p:nvSpPr>
        <p:spPr>
          <a:xfrm>
            <a:off x="7378716" y="5601378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327" name="직사각형 326"/>
          <p:cNvSpPr/>
          <p:nvPr/>
        </p:nvSpPr>
        <p:spPr>
          <a:xfrm>
            <a:off x="7724020" y="5601378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328" name="직사각형 327"/>
          <p:cNvSpPr/>
          <p:nvPr/>
        </p:nvSpPr>
        <p:spPr>
          <a:xfrm>
            <a:off x="8973997" y="5601378"/>
            <a:ext cx="491816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보기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734795" y="1544321"/>
            <a:ext cx="7994091" cy="45744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184487" y="853441"/>
            <a:ext cx="9544399" cy="69088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직사각형 28"/>
          <p:cNvSpPr/>
          <p:nvPr/>
        </p:nvSpPr>
        <p:spPr>
          <a:xfrm>
            <a:off x="184488" y="1544322"/>
            <a:ext cx="1550308" cy="45744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9" name="타원 68">
            <a:extLst>
              <a:ext uri="{FF2B5EF4-FFF2-40B4-BE49-F238E27FC236}">
                <a16:creationId xmlns="" xmlns:a16="http://schemas.microsoft.com/office/drawing/2014/main" id="{58DA2A0E-CF7A-4B8F-899C-EB2A41169F85}"/>
              </a:ext>
            </a:extLst>
          </p:cNvPr>
          <p:cNvSpPr/>
          <p:nvPr/>
        </p:nvSpPr>
        <p:spPr>
          <a:xfrm>
            <a:off x="126340" y="799841"/>
            <a:ext cx="190169" cy="178502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tIns="3600" rIns="3600" bIns="360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800" dirty="0" smtClean="0">
                <a:solidFill>
                  <a:schemeClr val="bg1"/>
                </a:solidFill>
              </a:rPr>
              <a:t>1</a:t>
            </a:r>
            <a:endParaRPr lang="ko-KR" altLang="en-US" sz="800" dirty="0">
              <a:solidFill>
                <a:schemeClr val="bg1"/>
              </a:solidFill>
            </a:endParaRPr>
          </a:p>
        </p:txBody>
      </p:sp>
      <p:sp>
        <p:nvSpPr>
          <p:cNvPr id="329" name="타원 328">
            <a:extLst>
              <a:ext uri="{FF2B5EF4-FFF2-40B4-BE49-F238E27FC236}">
                <a16:creationId xmlns="" xmlns:a16="http://schemas.microsoft.com/office/drawing/2014/main" id="{58DA2A0E-CF7A-4B8F-899C-EB2A41169F85}"/>
              </a:ext>
            </a:extLst>
          </p:cNvPr>
          <p:cNvSpPr/>
          <p:nvPr/>
        </p:nvSpPr>
        <p:spPr>
          <a:xfrm>
            <a:off x="131745" y="1474139"/>
            <a:ext cx="190169" cy="178502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tIns="3600" rIns="3600" bIns="360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800" dirty="0" smtClean="0">
                <a:solidFill>
                  <a:schemeClr val="bg1"/>
                </a:solidFill>
              </a:rPr>
              <a:t>2</a:t>
            </a:r>
            <a:endParaRPr lang="ko-KR" altLang="en-US" sz="800" dirty="0">
              <a:solidFill>
                <a:schemeClr val="bg1"/>
              </a:solidFill>
            </a:endParaRPr>
          </a:p>
        </p:txBody>
      </p:sp>
      <p:sp>
        <p:nvSpPr>
          <p:cNvPr id="330" name="타원 329">
            <a:extLst>
              <a:ext uri="{FF2B5EF4-FFF2-40B4-BE49-F238E27FC236}">
                <a16:creationId xmlns="" xmlns:a16="http://schemas.microsoft.com/office/drawing/2014/main" id="{58DA2A0E-CF7A-4B8F-899C-EB2A41169F85}"/>
              </a:ext>
            </a:extLst>
          </p:cNvPr>
          <p:cNvSpPr/>
          <p:nvPr/>
        </p:nvSpPr>
        <p:spPr>
          <a:xfrm>
            <a:off x="1702486" y="1502964"/>
            <a:ext cx="190169" cy="178502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tIns="3600" rIns="3600" bIns="360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800" dirty="0" smtClean="0">
                <a:solidFill>
                  <a:schemeClr val="bg1"/>
                </a:solidFill>
              </a:rPr>
              <a:t>3</a:t>
            </a:r>
            <a:endParaRPr lang="ko-KR" alt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45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219075" y="108015"/>
            <a:ext cx="11785174" cy="445872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상단 정산 세부</a:t>
            </a:r>
            <a:endParaRPr lang="ko-KR" altLang="en-US" dirty="0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D1BC-C468-4D25-A88A-610030B0741B}" type="slidenum">
              <a:rPr lang="ko-KR" altLang="en-US" smtClean="0"/>
              <a:t>3</a:t>
            </a:fld>
            <a:endParaRPr lang="ko-KR" altLang="en-US"/>
          </a:p>
        </p:txBody>
      </p:sp>
      <p:graphicFrame>
        <p:nvGraphicFramePr>
          <p:cNvPr id="10" name="표 9">
            <a:extLst>
              <a:ext uri="{FF2B5EF4-FFF2-40B4-BE49-F238E27FC236}">
                <a16:creationId xmlns="" xmlns:a16="http://schemas.microsoft.com/office/drawing/2014/main" id="{3D922823-F708-4C2C-9B67-8A764B3D542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17497" y="2397967"/>
          <a:ext cx="7632412" cy="348606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15156">
                  <a:extLst>
                    <a:ext uri="{9D8B030D-6E8A-4147-A177-3AD203B41FA5}">
                      <a16:colId xmlns="" xmlns:a16="http://schemas.microsoft.com/office/drawing/2014/main" val="283143087"/>
                    </a:ext>
                  </a:extLst>
                </a:gridCol>
                <a:gridCol w="625151"/>
                <a:gridCol w="625151"/>
                <a:gridCol w="662474"/>
                <a:gridCol w="699795"/>
                <a:gridCol w="718458"/>
                <a:gridCol w="746449"/>
                <a:gridCol w="877077"/>
                <a:gridCol w="874990"/>
                <a:gridCol w="693855"/>
                <a:gridCol w="693856"/>
              </a:tblGrid>
              <a:tr h="39188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번호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매장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아이디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닉네임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보유머니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금고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리워드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8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가상머니</a:t>
                      </a:r>
                      <a:endParaRPr lang="en-US" altLang="ko-KR" sz="8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800" b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주문하기</a:t>
                      </a: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)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서비스</a:t>
                      </a:r>
                      <a:endParaRPr lang="en-US" altLang="ko-KR" sz="8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800" b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주문하기</a:t>
                      </a: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)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상태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게임로그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28337002"/>
                  </a:ext>
                </a:extLst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강남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Aa1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불곰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500,000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250,000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1,200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강남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Aa2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백호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로그아웃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강남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Aa3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청룡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로그아웃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4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마포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Bb1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자전거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로그아웃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5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마포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Bb2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킥보드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6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마포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Bb3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스케이트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100,000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50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7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청담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Cc1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감귤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로그아웃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8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청담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Cc2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딸기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로그아웃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9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청담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Cc3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콜라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직사각형 6"/>
          <p:cNvSpPr/>
          <p:nvPr/>
        </p:nvSpPr>
        <p:spPr>
          <a:xfrm>
            <a:off x="1734795" y="1544321"/>
            <a:ext cx="7994091" cy="4574467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184487" y="853441"/>
            <a:ext cx="9544399" cy="690882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직사각형 28"/>
          <p:cNvSpPr/>
          <p:nvPr/>
        </p:nvSpPr>
        <p:spPr>
          <a:xfrm>
            <a:off x="184488" y="1544322"/>
            <a:ext cx="1550308" cy="457446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0" name="TextBox 69"/>
          <p:cNvSpPr txBox="1"/>
          <p:nvPr/>
        </p:nvSpPr>
        <p:spPr>
          <a:xfrm>
            <a:off x="184487" y="5841790"/>
            <a:ext cx="15503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chemeClr val="bg1">
                    <a:lumMod val="50000"/>
                  </a:schemeClr>
                </a:solidFill>
              </a:rPr>
              <a:t>99 </a:t>
            </a:r>
            <a:r>
              <a:rPr lang="en-US" altLang="ko-KR" sz="1200" b="1" dirty="0">
                <a:solidFill>
                  <a:schemeClr val="bg1">
                    <a:lumMod val="50000"/>
                  </a:schemeClr>
                </a:solidFill>
              </a:rPr>
              <a:t>Admin</a:t>
            </a:r>
            <a:endParaRPr lang="ko-KR" altLang="en-US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184488" y="1544322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유저 목록</a:t>
            </a:r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          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184488" y="1968779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접속자 목록       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184488" y="2393236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관리자 </a:t>
            </a:r>
            <a:r>
              <a:rPr lang="ko-KR" altLang="en-US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주문 기록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184488" y="2817693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유저 </a:t>
            </a:r>
            <a:r>
              <a:rPr lang="ko-KR" altLang="en-US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주문 기록   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184488" y="3242150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골드 정산          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184488" y="3666607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서비스 </a:t>
            </a:r>
            <a:r>
              <a:rPr lang="ko-KR" altLang="en-US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주문 기록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184488" y="4091064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잭팟 로그          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184488" y="4515521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한달 정산금 기록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184488" y="4939978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게임 설정          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74698" y="936624"/>
            <a:ext cx="14600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당일 입금 금액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모서리가 둥근 직사각형 2"/>
          <p:cNvSpPr/>
          <p:nvPr/>
        </p:nvSpPr>
        <p:spPr>
          <a:xfrm>
            <a:off x="274698" y="1162080"/>
            <a:ext cx="1460095" cy="278333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b="1" dirty="0" smtClean="0"/>
              <a:t>10,000,000</a:t>
            </a:r>
            <a:endParaRPr lang="ko-KR" altLang="en-US" sz="1000" b="1"/>
          </a:p>
        </p:txBody>
      </p:sp>
      <p:sp>
        <p:nvSpPr>
          <p:cNvPr id="77" name="TextBox 76"/>
          <p:cNvSpPr txBox="1"/>
          <p:nvPr/>
        </p:nvSpPr>
        <p:spPr>
          <a:xfrm>
            <a:off x="2234091" y="936624"/>
            <a:ext cx="14600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당일 출금 금액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8" name="모서리가 둥근 직사각형 77"/>
          <p:cNvSpPr/>
          <p:nvPr/>
        </p:nvSpPr>
        <p:spPr>
          <a:xfrm>
            <a:off x="2234091" y="1162080"/>
            <a:ext cx="1460095" cy="278333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b="1" dirty="0" smtClean="0">
                <a:solidFill>
                  <a:schemeClr val="bg1"/>
                </a:solidFill>
              </a:rPr>
              <a:t>0</a:t>
            </a:r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193484" y="936624"/>
            <a:ext cx="14600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당일 수익 금액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0" name="모서리가 둥근 직사각형 79"/>
          <p:cNvSpPr/>
          <p:nvPr/>
        </p:nvSpPr>
        <p:spPr>
          <a:xfrm>
            <a:off x="4193484" y="1162080"/>
            <a:ext cx="1460095" cy="278333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b="1" dirty="0" smtClean="0">
                <a:solidFill>
                  <a:schemeClr val="bg1"/>
                </a:solidFill>
              </a:rPr>
              <a:t>8,000,000</a:t>
            </a:r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152876" y="936624"/>
            <a:ext cx="14600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서비스 금액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2" name="모서리가 둥근 직사각형 81"/>
          <p:cNvSpPr/>
          <p:nvPr/>
        </p:nvSpPr>
        <p:spPr>
          <a:xfrm>
            <a:off x="6152877" y="1162080"/>
            <a:ext cx="1460095" cy="278333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b="1" dirty="0" smtClean="0">
                <a:solidFill>
                  <a:schemeClr val="bg1"/>
                </a:solidFill>
              </a:rPr>
              <a:t>999,999,999,000</a:t>
            </a:r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112270" y="936624"/>
            <a:ext cx="14600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실시간 증액 가능 금액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4" name="모서리가 둥근 직사각형 83"/>
          <p:cNvSpPr/>
          <p:nvPr/>
        </p:nvSpPr>
        <p:spPr>
          <a:xfrm>
            <a:off x="8112271" y="1162080"/>
            <a:ext cx="1460095" cy="278333"/>
          </a:xfrm>
          <a:prstGeom prst="roundRect">
            <a:avLst>
              <a:gd name="adj" fmla="val 50000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b="1" dirty="0">
                <a:solidFill>
                  <a:schemeClr val="bg1"/>
                </a:solidFill>
              </a:rPr>
              <a:t>2</a:t>
            </a:r>
            <a:r>
              <a:rPr lang="en-US" altLang="ko-KR" sz="1000" b="1" dirty="0" smtClean="0">
                <a:solidFill>
                  <a:schemeClr val="bg1"/>
                </a:solidFill>
              </a:rPr>
              <a:t>,000,000</a:t>
            </a:r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5067911" y="1785678"/>
            <a:ext cx="1023117" cy="261621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매장  ▼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943026" y="1791511"/>
            <a:ext cx="7986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b="1" dirty="0" smtClean="0">
                <a:solidFill>
                  <a:schemeClr val="accent5">
                    <a:lumMod val="50000"/>
                  </a:schemeClr>
                </a:solidFill>
              </a:rPr>
              <a:t>유저 목록</a:t>
            </a:r>
            <a:endParaRPr lang="ko-KR" altLang="en-US" sz="11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6091029" y="1785678"/>
            <a:ext cx="1023117" cy="261621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아이디</a:t>
            </a:r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닉네임  </a:t>
            </a:r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▼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7114147" y="1785678"/>
            <a:ext cx="2003356" cy="26162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9117503" y="1785678"/>
            <a:ext cx="432406" cy="261621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검색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1" name="직사각형 230"/>
          <p:cNvSpPr/>
          <p:nvPr/>
        </p:nvSpPr>
        <p:spPr>
          <a:xfrm>
            <a:off x="6508351" y="2848942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232" name="직사각형 231"/>
          <p:cNvSpPr/>
          <p:nvPr/>
        </p:nvSpPr>
        <p:spPr>
          <a:xfrm>
            <a:off x="6853655" y="2848942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233" name="직사각형 232"/>
          <p:cNvSpPr/>
          <p:nvPr/>
        </p:nvSpPr>
        <p:spPr>
          <a:xfrm>
            <a:off x="7378716" y="2848942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234" name="직사각형 233"/>
          <p:cNvSpPr/>
          <p:nvPr/>
        </p:nvSpPr>
        <p:spPr>
          <a:xfrm>
            <a:off x="7724020" y="2848942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239" name="직사각형 238"/>
          <p:cNvSpPr/>
          <p:nvPr/>
        </p:nvSpPr>
        <p:spPr>
          <a:xfrm>
            <a:off x="8973997" y="2848942"/>
            <a:ext cx="491816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보기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82" name="직사각형 281"/>
          <p:cNvSpPr/>
          <p:nvPr/>
        </p:nvSpPr>
        <p:spPr>
          <a:xfrm>
            <a:off x="6508351" y="3195645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283" name="직사각형 282"/>
          <p:cNvSpPr/>
          <p:nvPr/>
        </p:nvSpPr>
        <p:spPr>
          <a:xfrm>
            <a:off x="6853655" y="3195645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284" name="직사각형 283"/>
          <p:cNvSpPr/>
          <p:nvPr/>
        </p:nvSpPr>
        <p:spPr>
          <a:xfrm>
            <a:off x="7378716" y="3195645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285" name="직사각형 284"/>
          <p:cNvSpPr/>
          <p:nvPr/>
        </p:nvSpPr>
        <p:spPr>
          <a:xfrm>
            <a:off x="7724020" y="3195645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286" name="직사각형 285"/>
          <p:cNvSpPr/>
          <p:nvPr/>
        </p:nvSpPr>
        <p:spPr>
          <a:xfrm>
            <a:off x="8973997" y="3195645"/>
            <a:ext cx="491816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보기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88" name="직사각형 287"/>
          <p:cNvSpPr/>
          <p:nvPr/>
        </p:nvSpPr>
        <p:spPr>
          <a:xfrm>
            <a:off x="6508351" y="3533017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289" name="직사각형 288"/>
          <p:cNvSpPr/>
          <p:nvPr/>
        </p:nvSpPr>
        <p:spPr>
          <a:xfrm>
            <a:off x="6853655" y="3533017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290" name="직사각형 289"/>
          <p:cNvSpPr/>
          <p:nvPr/>
        </p:nvSpPr>
        <p:spPr>
          <a:xfrm>
            <a:off x="7378716" y="3533017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291" name="직사각형 290"/>
          <p:cNvSpPr/>
          <p:nvPr/>
        </p:nvSpPr>
        <p:spPr>
          <a:xfrm>
            <a:off x="7724020" y="3533017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292" name="직사각형 291"/>
          <p:cNvSpPr/>
          <p:nvPr/>
        </p:nvSpPr>
        <p:spPr>
          <a:xfrm>
            <a:off x="8973997" y="3533017"/>
            <a:ext cx="491816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보기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4" name="직사각형 293"/>
          <p:cNvSpPr/>
          <p:nvPr/>
        </p:nvSpPr>
        <p:spPr>
          <a:xfrm>
            <a:off x="6508351" y="3879720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295" name="직사각형 294"/>
          <p:cNvSpPr/>
          <p:nvPr/>
        </p:nvSpPr>
        <p:spPr>
          <a:xfrm>
            <a:off x="6853655" y="3879720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296" name="직사각형 295"/>
          <p:cNvSpPr/>
          <p:nvPr/>
        </p:nvSpPr>
        <p:spPr>
          <a:xfrm>
            <a:off x="7378716" y="3879720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297" name="직사각형 296"/>
          <p:cNvSpPr/>
          <p:nvPr/>
        </p:nvSpPr>
        <p:spPr>
          <a:xfrm>
            <a:off x="7724020" y="3879720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298" name="직사각형 297"/>
          <p:cNvSpPr/>
          <p:nvPr/>
        </p:nvSpPr>
        <p:spPr>
          <a:xfrm>
            <a:off x="8973997" y="3879720"/>
            <a:ext cx="491816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보기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0" name="직사각형 299"/>
          <p:cNvSpPr/>
          <p:nvPr/>
        </p:nvSpPr>
        <p:spPr>
          <a:xfrm>
            <a:off x="6508351" y="4226423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301" name="직사각형 300"/>
          <p:cNvSpPr/>
          <p:nvPr/>
        </p:nvSpPr>
        <p:spPr>
          <a:xfrm>
            <a:off x="6853655" y="4226423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302" name="직사각형 301"/>
          <p:cNvSpPr/>
          <p:nvPr/>
        </p:nvSpPr>
        <p:spPr>
          <a:xfrm>
            <a:off x="7378716" y="4226423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303" name="직사각형 302"/>
          <p:cNvSpPr/>
          <p:nvPr/>
        </p:nvSpPr>
        <p:spPr>
          <a:xfrm>
            <a:off x="7724020" y="4226423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304" name="직사각형 303"/>
          <p:cNvSpPr/>
          <p:nvPr/>
        </p:nvSpPr>
        <p:spPr>
          <a:xfrm>
            <a:off x="8973997" y="4226423"/>
            <a:ext cx="491816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보기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6" name="직사각형 305"/>
          <p:cNvSpPr/>
          <p:nvPr/>
        </p:nvSpPr>
        <p:spPr>
          <a:xfrm>
            <a:off x="6508351" y="4573126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307" name="직사각형 306"/>
          <p:cNvSpPr/>
          <p:nvPr/>
        </p:nvSpPr>
        <p:spPr>
          <a:xfrm>
            <a:off x="6853655" y="4573126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308" name="직사각형 307"/>
          <p:cNvSpPr/>
          <p:nvPr/>
        </p:nvSpPr>
        <p:spPr>
          <a:xfrm>
            <a:off x="7378716" y="4573126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309" name="직사각형 308"/>
          <p:cNvSpPr/>
          <p:nvPr/>
        </p:nvSpPr>
        <p:spPr>
          <a:xfrm>
            <a:off x="7724020" y="4573126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310" name="직사각형 309"/>
          <p:cNvSpPr/>
          <p:nvPr/>
        </p:nvSpPr>
        <p:spPr>
          <a:xfrm>
            <a:off x="8973997" y="4573126"/>
            <a:ext cx="491816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보기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2" name="직사각형 311"/>
          <p:cNvSpPr/>
          <p:nvPr/>
        </p:nvSpPr>
        <p:spPr>
          <a:xfrm>
            <a:off x="6508351" y="4919829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313" name="직사각형 312"/>
          <p:cNvSpPr/>
          <p:nvPr/>
        </p:nvSpPr>
        <p:spPr>
          <a:xfrm>
            <a:off x="6853655" y="4919829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314" name="직사각형 313"/>
          <p:cNvSpPr/>
          <p:nvPr/>
        </p:nvSpPr>
        <p:spPr>
          <a:xfrm>
            <a:off x="7378716" y="4919829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315" name="직사각형 314"/>
          <p:cNvSpPr/>
          <p:nvPr/>
        </p:nvSpPr>
        <p:spPr>
          <a:xfrm>
            <a:off x="7724020" y="4919829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316" name="직사각형 315"/>
          <p:cNvSpPr/>
          <p:nvPr/>
        </p:nvSpPr>
        <p:spPr>
          <a:xfrm>
            <a:off x="8973997" y="4919829"/>
            <a:ext cx="491816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보기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8" name="직사각형 317"/>
          <p:cNvSpPr/>
          <p:nvPr/>
        </p:nvSpPr>
        <p:spPr>
          <a:xfrm>
            <a:off x="6508351" y="5266533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319" name="직사각형 318"/>
          <p:cNvSpPr/>
          <p:nvPr/>
        </p:nvSpPr>
        <p:spPr>
          <a:xfrm>
            <a:off x="6853655" y="5266533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320" name="직사각형 319"/>
          <p:cNvSpPr/>
          <p:nvPr/>
        </p:nvSpPr>
        <p:spPr>
          <a:xfrm>
            <a:off x="7378716" y="5266533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321" name="직사각형 320"/>
          <p:cNvSpPr/>
          <p:nvPr/>
        </p:nvSpPr>
        <p:spPr>
          <a:xfrm>
            <a:off x="7724020" y="5266533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322" name="직사각형 321"/>
          <p:cNvSpPr/>
          <p:nvPr/>
        </p:nvSpPr>
        <p:spPr>
          <a:xfrm>
            <a:off x="8973997" y="5266533"/>
            <a:ext cx="491816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보기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24" name="직사각형 323"/>
          <p:cNvSpPr/>
          <p:nvPr/>
        </p:nvSpPr>
        <p:spPr>
          <a:xfrm>
            <a:off x="6508351" y="5601378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325" name="직사각형 324"/>
          <p:cNvSpPr/>
          <p:nvPr/>
        </p:nvSpPr>
        <p:spPr>
          <a:xfrm>
            <a:off x="6853655" y="5601378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326" name="직사각형 325"/>
          <p:cNvSpPr/>
          <p:nvPr/>
        </p:nvSpPr>
        <p:spPr>
          <a:xfrm>
            <a:off x="7378716" y="5601378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327" name="직사각형 326"/>
          <p:cNvSpPr/>
          <p:nvPr/>
        </p:nvSpPr>
        <p:spPr>
          <a:xfrm>
            <a:off x="7724020" y="5601378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328" name="직사각형 327"/>
          <p:cNvSpPr/>
          <p:nvPr/>
        </p:nvSpPr>
        <p:spPr>
          <a:xfrm>
            <a:off x="8973997" y="5601378"/>
            <a:ext cx="491816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보기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9" name="타원 68">
            <a:extLst>
              <a:ext uri="{FF2B5EF4-FFF2-40B4-BE49-F238E27FC236}">
                <a16:creationId xmlns="" xmlns:a16="http://schemas.microsoft.com/office/drawing/2014/main" id="{58DA2A0E-CF7A-4B8F-899C-EB2A41169F85}"/>
              </a:ext>
            </a:extLst>
          </p:cNvPr>
          <p:cNvSpPr/>
          <p:nvPr/>
        </p:nvSpPr>
        <p:spPr>
          <a:xfrm>
            <a:off x="126340" y="799841"/>
            <a:ext cx="190169" cy="178502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tIns="3600" rIns="3600" bIns="360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800" dirty="0" smtClean="0">
                <a:solidFill>
                  <a:schemeClr val="bg1"/>
                </a:solidFill>
              </a:rPr>
              <a:t>1</a:t>
            </a:r>
            <a:endParaRPr lang="ko-KR" altLang="en-US" sz="800" dirty="0">
              <a:solidFill>
                <a:schemeClr val="bg1"/>
              </a:solidFill>
            </a:endParaRPr>
          </a:p>
        </p:txBody>
      </p:sp>
      <p:sp>
        <p:nvSpPr>
          <p:cNvPr id="329" name="타원 328">
            <a:extLst>
              <a:ext uri="{FF2B5EF4-FFF2-40B4-BE49-F238E27FC236}">
                <a16:creationId xmlns="" xmlns:a16="http://schemas.microsoft.com/office/drawing/2014/main" id="{58DA2A0E-CF7A-4B8F-899C-EB2A41169F85}"/>
              </a:ext>
            </a:extLst>
          </p:cNvPr>
          <p:cNvSpPr/>
          <p:nvPr/>
        </p:nvSpPr>
        <p:spPr>
          <a:xfrm>
            <a:off x="2080419" y="848244"/>
            <a:ext cx="190169" cy="178502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tIns="3600" rIns="3600" bIns="360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800" dirty="0" smtClean="0">
                <a:solidFill>
                  <a:schemeClr val="bg1"/>
                </a:solidFill>
              </a:rPr>
              <a:t>2</a:t>
            </a:r>
            <a:endParaRPr lang="ko-KR" altLang="en-US" sz="800" dirty="0">
              <a:solidFill>
                <a:schemeClr val="bg1"/>
              </a:solidFill>
            </a:endParaRPr>
          </a:p>
        </p:txBody>
      </p:sp>
      <p:sp>
        <p:nvSpPr>
          <p:cNvPr id="330" name="타원 329">
            <a:extLst>
              <a:ext uri="{FF2B5EF4-FFF2-40B4-BE49-F238E27FC236}">
                <a16:creationId xmlns="" xmlns:a16="http://schemas.microsoft.com/office/drawing/2014/main" id="{58DA2A0E-CF7A-4B8F-899C-EB2A41169F85}"/>
              </a:ext>
            </a:extLst>
          </p:cNvPr>
          <p:cNvSpPr/>
          <p:nvPr/>
        </p:nvSpPr>
        <p:spPr>
          <a:xfrm>
            <a:off x="4069326" y="842373"/>
            <a:ext cx="190169" cy="178502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tIns="3600" rIns="3600" bIns="360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800" dirty="0" smtClean="0">
                <a:solidFill>
                  <a:schemeClr val="bg1"/>
                </a:solidFill>
              </a:rPr>
              <a:t>3</a:t>
            </a:r>
            <a:endParaRPr lang="ko-KR" altLang="en-US" sz="800" dirty="0">
              <a:solidFill>
                <a:schemeClr val="bg1"/>
              </a:solidFill>
            </a:endParaRPr>
          </a:p>
        </p:txBody>
      </p:sp>
      <p:sp>
        <p:nvSpPr>
          <p:cNvPr id="90" name="타원 89">
            <a:extLst>
              <a:ext uri="{FF2B5EF4-FFF2-40B4-BE49-F238E27FC236}">
                <a16:creationId xmlns="" xmlns:a16="http://schemas.microsoft.com/office/drawing/2014/main" id="{58DA2A0E-CF7A-4B8F-899C-EB2A41169F85}"/>
              </a:ext>
            </a:extLst>
          </p:cNvPr>
          <p:cNvSpPr/>
          <p:nvPr/>
        </p:nvSpPr>
        <p:spPr>
          <a:xfrm>
            <a:off x="6041795" y="842373"/>
            <a:ext cx="190169" cy="178502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tIns="3600" rIns="3600" bIns="360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800" dirty="0" smtClean="0">
                <a:solidFill>
                  <a:schemeClr val="bg1"/>
                </a:solidFill>
              </a:rPr>
              <a:t>4</a:t>
            </a:r>
            <a:endParaRPr lang="ko-KR" altLang="en-US" sz="800" dirty="0">
              <a:solidFill>
                <a:schemeClr val="bg1"/>
              </a:solidFill>
            </a:endParaRPr>
          </a:p>
        </p:txBody>
      </p:sp>
      <p:sp>
        <p:nvSpPr>
          <p:cNvPr id="91" name="타원 90">
            <a:extLst>
              <a:ext uri="{FF2B5EF4-FFF2-40B4-BE49-F238E27FC236}">
                <a16:creationId xmlns="" xmlns:a16="http://schemas.microsoft.com/office/drawing/2014/main" id="{58DA2A0E-CF7A-4B8F-899C-EB2A41169F85}"/>
              </a:ext>
            </a:extLst>
          </p:cNvPr>
          <p:cNvSpPr/>
          <p:nvPr/>
        </p:nvSpPr>
        <p:spPr>
          <a:xfrm>
            <a:off x="7955749" y="842373"/>
            <a:ext cx="190169" cy="178502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tIns="3600" rIns="3600" bIns="360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800" dirty="0" smtClean="0">
                <a:solidFill>
                  <a:schemeClr val="bg1"/>
                </a:solidFill>
              </a:rPr>
              <a:t>5</a:t>
            </a:r>
            <a:endParaRPr lang="ko-KR" altLang="en-US" sz="800" dirty="0">
              <a:solidFill>
                <a:schemeClr val="bg1"/>
              </a:solidFill>
            </a:endParaRPr>
          </a:p>
        </p:txBody>
      </p:sp>
      <p:graphicFrame>
        <p:nvGraphicFramePr>
          <p:cNvPr id="92" name="표 91">
            <a:extLst>
              <a:ext uri="{FF2B5EF4-FFF2-40B4-BE49-F238E27FC236}">
                <a16:creationId xmlns="" xmlns:a16="http://schemas.microsoft.com/office/drawing/2014/main" id="{3D922823-F708-4C2C-9B67-8A764B3D54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430426"/>
              </p:ext>
            </p:extLst>
          </p:nvPr>
        </p:nvGraphicFramePr>
        <p:xfrm>
          <a:off x="9937116" y="853435"/>
          <a:ext cx="2067133" cy="5259041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56360">
                  <a:extLst>
                    <a:ext uri="{9D8B030D-6E8A-4147-A177-3AD203B41FA5}">
                      <a16:colId xmlns="" xmlns:a16="http://schemas.microsoft.com/office/drawing/2014/main" val="283143087"/>
                    </a:ext>
                  </a:extLst>
                </a:gridCol>
                <a:gridCol w="1810773">
                  <a:extLst>
                    <a:ext uri="{9D8B030D-6E8A-4147-A177-3AD203B41FA5}">
                      <a16:colId xmlns="" xmlns:a16="http://schemas.microsoft.com/office/drawing/2014/main" val="671437389"/>
                    </a:ext>
                  </a:extLst>
                </a:gridCol>
              </a:tblGrid>
              <a:tr h="217484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1" dirty="0">
                          <a:solidFill>
                            <a:schemeClr val="bg1"/>
                          </a:solidFill>
                          <a:latin typeface="+mn-lt"/>
                          <a:ea typeface="나눔고딕" pitchFamily="50" charset="-127"/>
                        </a:rPr>
                        <a:t>Description</a:t>
                      </a:r>
                      <a:endParaRPr lang="ko-KR" altLang="en-US" sz="800" b="1" dirty="0">
                        <a:solidFill>
                          <a:schemeClr val="bg1"/>
                        </a:solidFill>
                        <a:latin typeface="+mn-lt"/>
                        <a:ea typeface="나눔고딕" pitchFamily="50" charset="-127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1090381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36000" marT="43200" marB="4320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28337002"/>
                  </a:ext>
                </a:extLst>
              </a:tr>
              <a:tr h="37657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+mn-lt"/>
                        <a:ea typeface="나눔고딕" panose="020D0604000000000000" pitchFamily="50" charset="-127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고객 요청에 따른 순 입금 합계</a:t>
                      </a:r>
                      <a:endParaRPr lang="en-US" altLang="ko-KR" sz="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999" marR="36000" marT="43200" marB="432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74907982"/>
                  </a:ext>
                </a:extLst>
              </a:tr>
              <a:tr h="44484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</a:rPr>
                        <a:t>2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+mn-lt"/>
                        <a:ea typeface="나눔고딕" panose="020D0604000000000000" pitchFamily="50" charset="-127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고객 요청에 따른 실제 출금 합계</a:t>
                      </a:r>
                      <a:endParaRPr lang="en-US" altLang="ko-KR" sz="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999" marR="36000" marT="43200" marB="432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7517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</a:rPr>
                        <a:t>3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+mn-lt"/>
                        <a:ea typeface="나눔고딕" panose="020D0604000000000000" pitchFamily="50" charset="-127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당일 입금에서 출금 금액과 실시간 증액 금액을 뺀 합계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999" marR="36000" marT="43200" marB="432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60619611"/>
                  </a:ext>
                </a:extLst>
              </a:tr>
              <a:tr h="224102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</a:rPr>
                        <a:t>4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+mn-lt"/>
                        <a:ea typeface="나눔고딕" panose="020D0604000000000000" pitchFamily="50" charset="-127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고객에게 가상으로 지급한 서비스 금액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서비스 금액과 순수 입금은 철저히 따로 관리 되어야 함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서비스 금액은 당일 입금액과 실시간 증액에 전혀 영향을 주지 </a:t>
                      </a:r>
                      <a:r>
                        <a:rPr lang="ko-KR" altLang="en-US" sz="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않아야함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서비스 금액은 잃은 금액에 영향을 주지 않도록 함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서비스 금액 및 리워드 보너스 금액은 빨리 소진되도록 설정</a:t>
                      </a:r>
                      <a:endParaRPr lang="en-US" altLang="ko-KR" sz="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999" marR="36000" marT="43200" marB="432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25215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</a:rPr>
                        <a:t>5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+mn-lt"/>
                        <a:ea typeface="나눔고딕" panose="020D0604000000000000" pitchFamily="50" charset="-127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당일 수익금의 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20% 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자동 적립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리미트</a:t>
                      </a: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금액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기본 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만원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에 닿으면 유저 수익금으로 할당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유저 수익금 할당 후 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원으로 리셋되며 신규적립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999" marR="36000" marT="43200" marB="432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99760960"/>
                  </a:ext>
                </a:extLst>
              </a:tr>
            </a:tbl>
          </a:graphicData>
        </a:graphic>
      </p:graphicFrame>
      <p:sp>
        <p:nvSpPr>
          <p:cNvPr id="93" name="직사각형 92"/>
          <p:cNvSpPr/>
          <p:nvPr/>
        </p:nvSpPr>
        <p:spPr>
          <a:xfrm>
            <a:off x="184487" y="857247"/>
            <a:ext cx="9544399" cy="69088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291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219075" y="108015"/>
            <a:ext cx="11785174" cy="445872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유저 목록</a:t>
            </a:r>
            <a:endParaRPr lang="ko-KR" altLang="en-US" dirty="0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D1BC-C468-4D25-A88A-610030B0741B}" type="slidenum">
              <a:rPr lang="ko-KR" altLang="en-US" smtClean="0"/>
              <a:t>4</a:t>
            </a:fld>
            <a:endParaRPr lang="ko-KR" altLang="en-US"/>
          </a:p>
        </p:txBody>
      </p:sp>
      <p:graphicFrame>
        <p:nvGraphicFramePr>
          <p:cNvPr id="10" name="표 9">
            <a:extLst>
              <a:ext uri="{FF2B5EF4-FFF2-40B4-BE49-F238E27FC236}">
                <a16:creationId xmlns="" xmlns:a16="http://schemas.microsoft.com/office/drawing/2014/main" id="{3D922823-F708-4C2C-9B67-8A764B3D542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17497" y="2397967"/>
          <a:ext cx="7632412" cy="348606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15156">
                  <a:extLst>
                    <a:ext uri="{9D8B030D-6E8A-4147-A177-3AD203B41FA5}">
                      <a16:colId xmlns="" xmlns:a16="http://schemas.microsoft.com/office/drawing/2014/main" val="283143087"/>
                    </a:ext>
                  </a:extLst>
                </a:gridCol>
                <a:gridCol w="625151"/>
                <a:gridCol w="625151"/>
                <a:gridCol w="662474"/>
                <a:gridCol w="699795"/>
                <a:gridCol w="718458"/>
                <a:gridCol w="746449"/>
                <a:gridCol w="877077"/>
                <a:gridCol w="874990"/>
                <a:gridCol w="693855"/>
                <a:gridCol w="693856"/>
              </a:tblGrid>
              <a:tr h="39188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번호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매장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아이디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닉네임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보유머니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금고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리워드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8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가상머니</a:t>
                      </a:r>
                      <a:endParaRPr lang="en-US" altLang="ko-KR" sz="8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800" b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주문하기</a:t>
                      </a: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)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서비스</a:t>
                      </a:r>
                      <a:endParaRPr lang="en-US" altLang="ko-KR" sz="8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800" b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주문하기</a:t>
                      </a: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)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상태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게임로그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28337002"/>
                  </a:ext>
                </a:extLst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강남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Aa1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불곰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500,000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250,000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1,200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강남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Aa2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백호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로그아웃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강남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Aa3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청룡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로그아웃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4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마포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Bb1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자전거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로그아웃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5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마포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Bb2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킥보드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6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마포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Bb3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스케이트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100,000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50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7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청담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Cc1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감귤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로그아웃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8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청담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Cc2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딸기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로그아웃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9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청담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Cc3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콜라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직사각형 6"/>
          <p:cNvSpPr/>
          <p:nvPr/>
        </p:nvSpPr>
        <p:spPr>
          <a:xfrm>
            <a:off x="1734795" y="1544321"/>
            <a:ext cx="7994091" cy="4574467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184487" y="853441"/>
            <a:ext cx="9544399" cy="690882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직사각형 28"/>
          <p:cNvSpPr/>
          <p:nvPr/>
        </p:nvSpPr>
        <p:spPr>
          <a:xfrm>
            <a:off x="184488" y="1544322"/>
            <a:ext cx="1550308" cy="457446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0" name="TextBox 69"/>
          <p:cNvSpPr txBox="1"/>
          <p:nvPr/>
        </p:nvSpPr>
        <p:spPr>
          <a:xfrm>
            <a:off x="184487" y="5841790"/>
            <a:ext cx="15503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chemeClr val="bg1">
                    <a:lumMod val="50000"/>
                  </a:schemeClr>
                </a:solidFill>
              </a:rPr>
              <a:t>99 </a:t>
            </a:r>
            <a:r>
              <a:rPr lang="en-US" altLang="ko-KR" sz="1200" b="1" dirty="0">
                <a:solidFill>
                  <a:schemeClr val="bg1">
                    <a:lumMod val="50000"/>
                  </a:schemeClr>
                </a:solidFill>
              </a:rPr>
              <a:t>Admin</a:t>
            </a:r>
            <a:endParaRPr lang="ko-KR" altLang="en-US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184488" y="1544322"/>
            <a:ext cx="1550308" cy="424457"/>
          </a:xfrm>
          <a:prstGeom prst="rect">
            <a:avLst/>
          </a:prstGeom>
          <a:solidFill>
            <a:schemeClr val="accent5">
              <a:lumMod val="50000"/>
            </a:schemeClr>
          </a:solidFill>
          <a:ln w="63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smtClean="0">
                <a:solidFill>
                  <a:schemeClr val="bg1"/>
                </a:solidFill>
              </a:rPr>
              <a:t>유저 목록</a:t>
            </a:r>
            <a:r>
              <a:rPr lang="en-US" altLang="ko-KR" sz="900" dirty="0">
                <a:solidFill>
                  <a:schemeClr val="bg1"/>
                </a:solidFill>
              </a:rPr>
              <a:t> </a:t>
            </a:r>
            <a:r>
              <a:rPr lang="en-US" altLang="ko-KR" sz="900" dirty="0" smtClean="0">
                <a:solidFill>
                  <a:schemeClr val="bg1"/>
                </a:solidFill>
              </a:rPr>
              <a:t>                  &gt;</a:t>
            </a:r>
            <a:endParaRPr lang="ko-KR" altLang="en-US" sz="900" dirty="0">
              <a:solidFill>
                <a:schemeClr val="bg1"/>
              </a:solidFill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184488" y="1968779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접속자 목록       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184488" y="2393236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관리자 </a:t>
            </a:r>
            <a:r>
              <a:rPr lang="ko-KR" altLang="en-US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주문 기록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184488" y="2817693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유저 </a:t>
            </a:r>
            <a:r>
              <a:rPr lang="ko-KR" altLang="en-US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주문 기록   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184488" y="3242150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골드 정산          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184488" y="3666607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서비스 </a:t>
            </a:r>
            <a:r>
              <a:rPr lang="ko-KR" altLang="en-US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주문 기록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184488" y="4091064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잭팟 로그          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184488" y="4515521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한달 정산금 기록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184488" y="4939978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게임 설정          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74698" y="936624"/>
            <a:ext cx="14600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당일 입금 금액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모서리가 둥근 직사각형 2"/>
          <p:cNvSpPr/>
          <p:nvPr/>
        </p:nvSpPr>
        <p:spPr>
          <a:xfrm>
            <a:off x="274698" y="1162080"/>
            <a:ext cx="1460095" cy="278333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b="1" dirty="0" smtClean="0"/>
              <a:t>10,000,000</a:t>
            </a:r>
            <a:endParaRPr lang="ko-KR" altLang="en-US" sz="1000" b="1"/>
          </a:p>
        </p:txBody>
      </p:sp>
      <p:sp>
        <p:nvSpPr>
          <p:cNvPr id="77" name="TextBox 76"/>
          <p:cNvSpPr txBox="1"/>
          <p:nvPr/>
        </p:nvSpPr>
        <p:spPr>
          <a:xfrm>
            <a:off x="2234091" y="936624"/>
            <a:ext cx="14600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당일 출금 금액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8" name="모서리가 둥근 직사각형 77"/>
          <p:cNvSpPr/>
          <p:nvPr/>
        </p:nvSpPr>
        <p:spPr>
          <a:xfrm>
            <a:off x="2234091" y="1162080"/>
            <a:ext cx="1460095" cy="278333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b="1" dirty="0" smtClean="0">
                <a:solidFill>
                  <a:schemeClr val="bg1"/>
                </a:solidFill>
              </a:rPr>
              <a:t>0</a:t>
            </a:r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193484" y="936624"/>
            <a:ext cx="14600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당일 수익 금액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0" name="모서리가 둥근 직사각형 79"/>
          <p:cNvSpPr/>
          <p:nvPr/>
        </p:nvSpPr>
        <p:spPr>
          <a:xfrm>
            <a:off x="4193484" y="1162080"/>
            <a:ext cx="1460095" cy="278333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b="1" dirty="0" smtClean="0">
                <a:solidFill>
                  <a:schemeClr val="bg1"/>
                </a:solidFill>
              </a:rPr>
              <a:t>8,000,000</a:t>
            </a:r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152876" y="936624"/>
            <a:ext cx="14600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서비스 금액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2" name="모서리가 둥근 직사각형 81"/>
          <p:cNvSpPr/>
          <p:nvPr/>
        </p:nvSpPr>
        <p:spPr>
          <a:xfrm>
            <a:off x="6152877" y="1162080"/>
            <a:ext cx="1460095" cy="278333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b="1" dirty="0" smtClean="0">
                <a:solidFill>
                  <a:schemeClr val="bg1"/>
                </a:solidFill>
              </a:rPr>
              <a:t>999,999,999,000</a:t>
            </a:r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112270" y="936624"/>
            <a:ext cx="14600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실시간 증액 가능 금액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4" name="모서리가 둥근 직사각형 83"/>
          <p:cNvSpPr/>
          <p:nvPr/>
        </p:nvSpPr>
        <p:spPr>
          <a:xfrm>
            <a:off x="8112271" y="1162080"/>
            <a:ext cx="1460095" cy="278333"/>
          </a:xfrm>
          <a:prstGeom prst="roundRect">
            <a:avLst>
              <a:gd name="adj" fmla="val 50000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b="1" dirty="0" smtClean="0">
                <a:solidFill>
                  <a:schemeClr val="bg1"/>
                </a:solidFill>
              </a:rPr>
              <a:t>2,000,000</a:t>
            </a:r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5067911" y="1785678"/>
            <a:ext cx="1023117" cy="261621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매장  ▼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943026" y="1791511"/>
            <a:ext cx="7986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b="1" dirty="0" smtClean="0">
                <a:solidFill>
                  <a:schemeClr val="accent5">
                    <a:lumMod val="50000"/>
                  </a:schemeClr>
                </a:solidFill>
              </a:rPr>
              <a:t>유저 목록</a:t>
            </a:r>
            <a:endParaRPr lang="ko-KR" altLang="en-US" sz="11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6091029" y="1785678"/>
            <a:ext cx="1023117" cy="261621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아이디  ▼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7114147" y="1785678"/>
            <a:ext cx="2003356" cy="26162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9117503" y="1785678"/>
            <a:ext cx="432406" cy="261621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검색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1" name="직사각형 230"/>
          <p:cNvSpPr/>
          <p:nvPr/>
        </p:nvSpPr>
        <p:spPr>
          <a:xfrm>
            <a:off x="6508351" y="2848942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232" name="직사각형 231"/>
          <p:cNvSpPr/>
          <p:nvPr/>
        </p:nvSpPr>
        <p:spPr>
          <a:xfrm>
            <a:off x="6853655" y="2848942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233" name="직사각형 232"/>
          <p:cNvSpPr/>
          <p:nvPr/>
        </p:nvSpPr>
        <p:spPr>
          <a:xfrm>
            <a:off x="7378716" y="2848942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234" name="직사각형 233"/>
          <p:cNvSpPr/>
          <p:nvPr/>
        </p:nvSpPr>
        <p:spPr>
          <a:xfrm>
            <a:off x="7724020" y="2848942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239" name="직사각형 238"/>
          <p:cNvSpPr/>
          <p:nvPr/>
        </p:nvSpPr>
        <p:spPr>
          <a:xfrm>
            <a:off x="8973997" y="2848942"/>
            <a:ext cx="491816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보기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82" name="직사각형 281"/>
          <p:cNvSpPr/>
          <p:nvPr/>
        </p:nvSpPr>
        <p:spPr>
          <a:xfrm>
            <a:off x="6508351" y="3195645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283" name="직사각형 282"/>
          <p:cNvSpPr/>
          <p:nvPr/>
        </p:nvSpPr>
        <p:spPr>
          <a:xfrm>
            <a:off x="6853655" y="3195645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284" name="직사각형 283"/>
          <p:cNvSpPr/>
          <p:nvPr/>
        </p:nvSpPr>
        <p:spPr>
          <a:xfrm>
            <a:off x="7378716" y="3195645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285" name="직사각형 284"/>
          <p:cNvSpPr/>
          <p:nvPr/>
        </p:nvSpPr>
        <p:spPr>
          <a:xfrm>
            <a:off x="7724020" y="3195645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286" name="직사각형 285"/>
          <p:cNvSpPr/>
          <p:nvPr/>
        </p:nvSpPr>
        <p:spPr>
          <a:xfrm>
            <a:off x="8973997" y="3195645"/>
            <a:ext cx="491816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보기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88" name="직사각형 287"/>
          <p:cNvSpPr/>
          <p:nvPr/>
        </p:nvSpPr>
        <p:spPr>
          <a:xfrm>
            <a:off x="6508351" y="3533017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289" name="직사각형 288"/>
          <p:cNvSpPr/>
          <p:nvPr/>
        </p:nvSpPr>
        <p:spPr>
          <a:xfrm>
            <a:off x="6853655" y="3533017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290" name="직사각형 289"/>
          <p:cNvSpPr/>
          <p:nvPr/>
        </p:nvSpPr>
        <p:spPr>
          <a:xfrm>
            <a:off x="7378716" y="3533017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291" name="직사각형 290"/>
          <p:cNvSpPr/>
          <p:nvPr/>
        </p:nvSpPr>
        <p:spPr>
          <a:xfrm>
            <a:off x="7724020" y="3533017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292" name="직사각형 291"/>
          <p:cNvSpPr/>
          <p:nvPr/>
        </p:nvSpPr>
        <p:spPr>
          <a:xfrm>
            <a:off x="8973997" y="3533017"/>
            <a:ext cx="491816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보기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4" name="직사각형 293"/>
          <p:cNvSpPr/>
          <p:nvPr/>
        </p:nvSpPr>
        <p:spPr>
          <a:xfrm>
            <a:off x="6508351" y="3879720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295" name="직사각형 294"/>
          <p:cNvSpPr/>
          <p:nvPr/>
        </p:nvSpPr>
        <p:spPr>
          <a:xfrm>
            <a:off x="6853655" y="3879720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296" name="직사각형 295"/>
          <p:cNvSpPr/>
          <p:nvPr/>
        </p:nvSpPr>
        <p:spPr>
          <a:xfrm>
            <a:off x="7378716" y="3879720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297" name="직사각형 296"/>
          <p:cNvSpPr/>
          <p:nvPr/>
        </p:nvSpPr>
        <p:spPr>
          <a:xfrm>
            <a:off x="7724020" y="3879720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298" name="직사각형 297"/>
          <p:cNvSpPr/>
          <p:nvPr/>
        </p:nvSpPr>
        <p:spPr>
          <a:xfrm>
            <a:off x="8973997" y="3879720"/>
            <a:ext cx="491816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보기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0" name="직사각형 299"/>
          <p:cNvSpPr/>
          <p:nvPr/>
        </p:nvSpPr>
        <p:spPr>
          <a:xfrm>
            <a:off x="6508351" y="4226423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301" name="직사각형 300"/>
          <p:cNvSpPr/>
          <p:nvPr/>
        </p:nvSpPr>
        <p:spPr>
          <a:xfrm>
            <a:off x="6853655" y="4226423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302" name="직사각형 301"/>
          <p:cNvSpPr/>
          <p:nvPr/>
        </p:nvSpPr>
        <p:spPr>
          <a:xfrm>
            <a:off x="7378716" y="4226423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303" name="직사각형 302"/>
          <p:cNvSpPr/>
          <p:nvPr/>
        </p:nvSpPr>
        <p:spPr>
          <a:xfrm>
            <a:off x="7724020" y="4226423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304" name="직사각형 303"/>
          <p:cNvSpPr/>
          <p:nvPr/>
        </p:nvSpPr>
        <p:spPr>
          <a:xfrm>
            <a:off x="8973997" y="4226423"/>
            <a:ext cx="491816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보기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6" name="직사각형 305"/>
          <p:cNvSpPr/>
          <p:nvPr/>
        </p:nvSpPr>
        <p:spPr>
          <a:xfrm>
            <a:off x="6508351" y="4573126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307" name="직사각형 306"/>
          <p:cNvSpPr/>
          <p:nvPr/>
        </p:nvSpPr>
        <p:spPr>
          <a:xfrm>
            <a:off x="6853655" y="4573126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308" name="직사각형 307"/>
          <p:cNvSpPr/>
          <p:nvPr/>
        </p:nvSpPr>
        <p:spPr>
          <a:xfrm>
            <a:off x="7378716" y="4573126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309" name="직사각형 308"/>
          <p:cNvSpPr/>
          <p:nvPr/>
        </p:nvSpPr>
        <p:spPr>
          <a:xfrm>
            <a:off x="7724020" y="4573126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310" name="직사각형 309"/>
          <p:cNvSpPr/>
          <p:nvPr/>
        </p:nvSpPr>
        <p:spPr>
          <a:xfrm>
            <a:off x="8973997" y="4573126"/>
            <a:ext cx="491816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보기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2" name="직사각형 311"/>
          <p:cNvSpPr/>
          <p:nvPr/>
        </p:nvSpPr>
        <p:spPr>
          <a:xfrm>
            <a:off x="6508351" y="4919829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313" name="직사각형 312"/>
          <p:cNvSpPr/>
          <p:nvPr/>
        </p:nvSpPr>
        <p:spPr>
          <a:xfrm>
            <a:off x="6853655" y="4919829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314" name="직사각형 313"/>
          <p:cNvSpPr/>
          <p:nvPr/>
        </p:nvSpPr>
        <p:spPr>
          <a:xfrm>
            <a:off x="7378716" y="4919829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315" name="직사각형 314"/>
          <p:cNvSpPr/>
          <p:nvPr/>
        </p:nvSpPr>
        <p:spPr>
          <a:xfrm>
            <a:off x="7724020" y="4919829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316" name="직사각형 315"/>
          <p:cNvSpPr/>
          <p:nvPr/>
        </p:nvSpPr>
        <p:spPr>
          <a:xfrm>
            <a:off x="8973997" y="4919829"/>
            <a:ext cx="491816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보기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8" name="직사각형 317"/>
          <p:cNvSpPr/>
          <p:nvPr/>
        </p:nvSpPr>
        <p:spPr>
          <a:xfrm>
            <a:off x="6508351" y="5266533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319" name="직사각형 318"/>
          <p:cNvSpPr/>
          <p:nvPr/>
        </p:nvSpPr>
        <p:spPr>
          <a:xfrm>
            <a:off x="6853655" y="5266533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320" name="직사각형 319"/>
          <p:cNvSpPr/>
          <p:nvPr/>
        </p:nvSpPr>
        <p:spPr>
          <a:xfrm>
            <a:off x="7378716" y="5266533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321" name="직사각형 320"/>
          <p:cNvSpPr/>
          <p:nvPr/>
        </p:nvSpPr>
        <p:spPr>
          <a:xfrm>
            <a:off x="7724020" y="5266533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322" name="직사각형 321"/>
          <p:cNvSpPr/>
          <p:nvPr/>
        </p:nvSpPr>
        <p:spPr>
          <a:xfrm>
            <a:off x="8973997" y="5266533"/>
            <a:ext cx="491816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보기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323" name="표 322">
            <a:extLst>
              <a:ext uri="{FF2B5EF4-FFF2-40B4-BE49-F238E27FC236}">
                <a16:creationId xmlns="" xmlns:a16="http://schemas.microsoft.com/office/drawing/2014/main" id="{3D922823-F708-4C2C-9B67-8A764B3D54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619075"/>
              </p:ext>
            </p:extLst>
          </p:nvPr>
        </p:nvGraphicFramePr>
        <p:xfrm>
          <a:off x="9937116" y="853435"/>
          <a:ext cx="2067133" cy="488718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56360">
                  <a:extLst>
                    <a:ext uri="{9D8B030D-6E8A-4147-A177-3AD203B41FA5}">
                      <a16:colId xmlns="" xmlns:a16="http://schemas.microsoft.com/office/drawing/2014/main" val="283143087"/>
                    </a:ext>
                  </a:extLst>
                </a:gridCol>
                <a:gridCol w="1810773">
                  <a:extLst>
                    <a:ext uri="{9D8B030D-6E8A-4147-A177-3AD203B41FA5}">
                      <a16:colId xmlns="" xmlns:a16="http://schemas.microsoft.com/office/drawing/2014/main" val="671437389"/>
                    </a:ext>
                  </a:extLst>
                </a:gridCol>
              </a:tblGrid>
              <a:tr h="217484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1" dirty="0">
                          <a:solidFill>
                            <a:schemeClr val="bg1"/>
                          </a:solidFill>
                          <a:latin typeface="+mn-lt"/>
                          <a:ea typeface="나눔고딕" pitchFamily="50" charset="-127"/>
                        </a:rPr>
                        <a:t>Description</a:t>
                      </a:r>
                      <a:endParaRPr lang="ko-KR" altLang="en-US" sz="800" b="1" dirty="0">
                        <a:solidFill>
                          <a:schemeClr val="bg1"/>
                        </a:solidFill>
                        <a:latin typeface="+mn-lt"/>
                        <a:ea typeface="나눔고딕" pitchFamily="50" charset="-127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1090381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36000" marT="43200" marB="4320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28337002"/>
                  </a:ext>
                </a:extLst>
              </a:tr>
              <a:tr h="67517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+mn-lt"/>
                        <a:ea typeface="나눔고딕" panose="020D0604000000000000" pitchFamily="50" charset="-127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매장 이름 선택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매장 이름 내에서 검색 가능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altLang="ko-KR" sz="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999" marR="36000" marT="43200" marB="432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74907982"/>
                  </a:ext>
                </a:extLst>
              </a:tr>
              <a:tr h="7554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</a:rPr>
                        <a:t>2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+mn-lt"/>
                        <a:ea typeface="나눔고딕" panose="020D0604000000000000" pitchFamily="50" charset="-127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아이디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닉네임 선택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아이디 또는 닉네임 둘중 하나로 검색 가능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altLang="ko-KR" sz="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999" marR="36000" marT="43200" marB="432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7517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</a:rPr>
                        <a:t>3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+mn-lt"/>
                        <a:ea typeface="나눔고딕" panose="020D0604000000000000" pitchFamily="50" charset="-127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가상머니</a:t>
                      </a: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입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출금 </a:t>
                      </a: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기능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클릭시 팝업 도출</a:t>
                      </a:r>
                      <a:endParaRPr lang="en-US" altLang="ko-KR" sz="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999" marR="36000" marT="43200" marB="432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60619611"/>
                  </a:ext>
                </a:extLst>
              </a:tr>
              <a:tr h="67517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</a:rPr>
                        <a:t>4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+mn-lt"/>
                        <a:ea typeface="나눔고딕" panose="020D0604000000000000" pitchFamily="50" charset="-127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서비스 금액 입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출금 기능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클릭시 팝업 도출</a:t>
                      </a:r>
                      <a:endParaRPr lang="en-US" altLang="ko-KR" sz="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999" marR="36000" marT="43200" marB="432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3689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</a:rPr>
                        <a:t>5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+mn-lt"/>
                        <a:ea typeface="나눔고딕" panose="020D0604000000000000" pitchFamily="50" charset="-127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게임로그 목록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게임 승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패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게임 획득 금액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게임 잃은 금액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입금 금액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출금 금액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서비스 입금 금액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서비스 출금 금액</a:t>
                      </a:r>
                      <a:endParaRPr lang="en-US" altLang="ko-KR" sz="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999" marR="36000" marT="43200" marB="432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99760960"/>
                  </a:ext>
                </a:extLst>
              </a:tr>
            </a:tbl>
          </a:graphicData>
        </a:graphic>
      </p:graphicFrame>
      <p:sp>
        <p:nvSpPr>
          <p:cNvPr id="324" name="직사각형 323"/>
          <p:cNvSpPr/>
          <p:nvPr/>
        </p:nvSpPr>
        <p:spPr>
          <a:xfrm>
            <a:off x="6508351" y="5601378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325" name="직사각형 324"/>
          <p:cNvSpPr/>
          <p:nvPr/>
        </p:nvSpPr>
        <p:spPr>
          <a:xfrm>
            <a:off x="6853655" y="5601378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326" name="직사각형 325"/>
          <p:cNvSpPr/>
          <p:nvPr/>
        </p:nvSpPr>
        <p:spPr>
          <a:xfrm>
            <a:off x="7378716" y="5601378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327" name="직사각형 326"/>
          <p:cNvSpPr/>
          <p:nvPr/>
        </p:nvSpPr>
        <p:spPr>
          <a:xfrm>
            <a:off x="7724020" y="5601378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328" name="직사각형 327"/>
          <p:cNvSpPr/>
          <p:nvPr/>
        </p:nvSpPr>
        <p:spPr>
          <a:xfrm>
            <a:off x="8973997" y="5601378"/>
            <a:ext cx="491816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보기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9" name="타원 68">
            <a:extLst>
              <a:ext uri="{FF2B5EF4-FFF2-40B4-BE49-F238E27FC236}">
                <a16:creationId xmlns="" xmlns:a16="http://schemas.microsoft.com/office/drawing/2014/main" id="{58DA2A0E-CF7A-4B8F-899C-EB2A41169F85}"/>
              </a:ext>
            </a:extLst>
          </p:cNvPr>
          <p:cNvSpPr/>
          <p:nvPr/>
        </p:nvSpPr>
        <p:spPr>
          <a:xfrm>
            <a:off x="4951442" y="1677238"/>
            <a:ext cx="190169" cy="178502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tIns="3600" rIns="3600" bIns="360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800" dirty="0" smtClean="0">
                <a:solidFill>
                  <a:schemeClr val="bg1"/>
                </a:solidFill>
              </a:rPr>
              <a:t>1</a:t>
            </a:r>
            <a:endParaRPr lang="ko-KR" altLang="en-US" sz="800" dirty="0">
              <a:solidFill>
                <a:schemeClr val="bg1"/>
              </a:solidFill>
            </a:endParaRPr>
          </a:p>
        </p:txBody>
      </p:sp>
      <p:sp>
        <p:nvSpPr>
          <p:cNvPr id="90" name="타원 89">
            <a:extLst>
              <a:ext uri="{FF2B5EF4-FFF2-40B4-BE49-F238E27FC236}">
                <a16:creationId xmlns="" xmlns:a16="http://schemas.microsoft.com/office/drawing/2014/main" id="{58DA2A0E-CF7A-4B8F-899C-EB2A41169F85}"/>
              </a:ext>
            </a:extLst>
          </p:cNvPr>
          <p:cNvSpPr/>
          <p:nvPr/>
        </p:nvSpPr>
        <p:spPr>
          <a:xfrm>
            <a:off x="6077598" y="1677238"/>
            <a:ext cx="190169" cy="178502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tIns="3600" rIns="3600" bIns="360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800" dirty="0" smtClean="0">
                <a:solidFill>
                  <a:schemeClr val="bg1"/>
                </a:solidFill>
              </a:rPr>
              <a:t>2</a:t>
            </a:r>
            <a:endParaRPr lang="ko-KR" altLang="en-US" sz="800" dirty="0">
              <a:solidFill>
                <a:schemeClr val="bg1"/>
              </a:solidFill>
            </a:endParaRPr>
          </a:p>
        </p:txBody>
      </p:sp>
      <p:sp>
        <p:nvSpPr>
          <p:cNvPr id="91" name="타원 90">
            <a:extLst>
              <a:ext uri="{FF2B5EF4-FFF2-40B4-BE49-F238E27FC236}">
                <a16:creationId xmlns="" xmlns:a16="http://schemas.microsoft.com/office/drawing/2014/main" id="{58DA2A0E-CF7A-4B8F-899C-EB2A41169F85}"/>
              </a:ext>
            </a:extLst>
          </p:cNvPr>
          <p:cNvSpPr/>
          <p:nvPr/>
        </p:nvSpPr>
        <p:spPr>
          <a:xfrm>
            <a:off x="6410322" y="2741291"/>
            <a:ext cx="190169" cy="178502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tIns="3600" rIns="3600" bIns="360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800" dirty="0" smtClean="0">
                <a:solidFill>
                  <a:schemeClr val="bg1"/>
                </a:solidFill>
              </a:rPr>
              <a:t>3</a:t>
            </a:r>
            <a:endParaRPr lang="ko-KR" altLang="en-US" sz="800" dirty="0">
              <a:solidFill>
                <a:schemeClr val="bg1"/>
              </a:solidFill>
            </a:endParaRPr>
          </a:p>
        </p:txBody>
      </p:sp>
      <p:sp>
        <p:nvSpPr>
          <p:cNvPr id="92" name="타원 91">
            <a:extLst>
              <a:ext uri="{FF2B5EF4-FFF2-40B4-BE49-F238E27FC236}">
                <a16:creationId xmlns="" xmlns:a16="http://schemas.microsoft.com/office/drawing/2014/main" id="{58DA2A0E-CF7A-4B8F-899C-EB2A41169F85}"/>
              </a:ext>
            </a:extLst>
          </p:cNvPr>
          <p:cNvSpPr/>
          <p:nvPr/>
        </p:nvSpPr>
        <p:spPr>
          <a:xfrm>
            <a:off x="7294620" y="2741291"/>
            <a:ext cx="190169" cy="178502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tIns="3600" rIns="3600" bIns="360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800" dirty="0" smtClean="0">
                <a:solidFill>
                  <a:schemeClr val="bg1"/>
                </a:solidFill>
              </a:rPr>
              <a:t>4</a:t>
            </a:r>
            <a:endParaRPr lang="ko-KR" altLang="en-US" sz="800" dirty="0">
              <a:solidFill>
                <a:schemeClr val="bg1"/>
              </a:solidFill>
            </a:endParaRPr>
          </a:p>
        </p:txBody>
      </p:sp>
      <p:sp>
        <p:nvSpPr>
          <p:cNvPr id="93" name="타원 92">
            <a:extLst>
              <a:ext uri="{FF2B5EF4-FFF2-40B4-BE49-F238E27FC236}">
                <a16:creationId xmlns="" xmlns:a16="http://schemas.microsoft.com/office/drawing/2014/main" id="{58DA2A0E-CF7A-4B8F-899C-EB2A41169F85}"/>
              </a:ext>
            </a:extLst>
          </p:cNvPr>
          <p:cNvSpPr/>
          <p:nvPr/>
        </p:nvSpPr>
        <p:spPr>
          <a:xfrm>
            <a:off x="8895274" y="2741291"/>
            <a:ext cx="190169" cy="178502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tIns="3600" rIns="3600" bIns="360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800" dirty="0" smtClean="0">
                <a:solidFill>
                  <a:schemeClr val="bg1"/>
                </a:solidFill>
              </a:rPr>
              <a:t>5</a:t>
            </a:r>
            <a:endParaRPr lang="ko-KR" alt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04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219075" y="108015"/>
            <a:ext cx="11785174" cy="445872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유저 목록 </a:t>
            </a:r>
            <a:r>
              <a:rPr lang="en-US" altLang="ko-KR" dirty="0" smtClean="0"/>
              <a:t>– </a:t>
            </a:r>
            <a:r>
              <a:rPr lang="ko-KR" altLang="en-US" smtClean="0"/>
              <a:t>가상머니 입금</a:t>
            </a:r>
            <a:endParaRPr lang="ko-KR" altLang="en-US" dirty="0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D1BC-C468-4D25-A88A-610030B0741B}" type="slidenum">
              <a:rPr lang="ko-KR" altLang="en-US" smtClean="0"/>
              <a:t>5</a:t>
            </a:fld>
            <a:endParaRPr lang="ko-KR" altLang="en-US"/>
          </a:p>
        </p:txBody>
      </p:sp>
      <p:graphicFrame>
        <p:nvGraphicFramePr>
          <p:cNvPr id="10" name="표 9">
            <a:extLst>
              <a:ext uri="{FF2B5EF4-FFF2-40B4-BE49-F238E27FC236}">
                <a16:creationId xmlns="" xmlns:a16="http://schemas.microsoft.com/office/drawing/2014/main" id="{3D922823-F708-4C2C-9B67-8A764B3D542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17497" y="2397967"/>
          <a:ext cx="7632412" cy="348606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15156">
                  <a:extLst>
                    <a:ext uri="{9D8B030D-6E8A-4147-A177-3AD203B41FA5}">
                      <a16:colId xmlns="" xmlns:a16="http://schemas.microsoft.com/office/drawing/2014/main" val="283143087"/>
                    </a:ext>
                  </a:extLst>
                </a:gridCol>
                <a:gridCol w="625151"/>
                <a:gridCol w="625151"/>
                <a:gridCol w="662474"/>
                <a:gridCol w="699795"/>
                <a:gridCol w="718458"/>
                <a:gridCol w="746449"/>
                <a:gridCol w="877077"/>
                <a:gridCol w="874990"/>
                <a:gridCol w="693855"/>
                <a:gridCol w="693856"/>
              </a:tblGrid>
              <a:tr h="39188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번호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매장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아이디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닉네임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보유머니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금고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리워드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8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가상머니</a:t>
                      </a:r>
                      <a:endParaRPr lang="en-US" altLang="ko-KR" sz="8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800" b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주문하기</a:t>
                      </a: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)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서비스</a:t>
                      </a:r>
                      <a:endParaRPr lang="en-US" altLang="ko-KR" sz="8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800" b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주문하기</a:t>
                      </a: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)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상태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게임로그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28337002"/>
                  </a:ext>
                </a:extLst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강남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Aa1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불곰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500,000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250,000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1,200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강남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Aa2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백호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로그아웃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강남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Aa3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청룡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로그아웃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4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마포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Bb1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자전거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로그아웃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5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마포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Bb2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킥보드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6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마포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Bb3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스케이트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100,000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50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7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청담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Cc1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감귤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로그아웃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8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청담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Cc2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딸기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로그아웃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9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청담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Cc3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콜라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직사각형 6"/>
          <p:cNvSpPr/>
          <p:nvPr/>
        </p:nvSpPr>
        <p:spPr>
          <a:xfrm>
            <a:off x="1734795" y="1544321"/>
            <a:ext cx="7994091" cy="4574467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184487" y="853441"/>
            <a:ext cx="9544399" cy="690882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직사각형 28"/>
          <p:cNvSpPr/>
          <p:nvPr/>
        </p:nvSpPr>
        <p:spPr>
          <a:xfrm>
            <a:off x="184488" y="1544322"/>
            <a:ext cx="1550308" cy="457446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0" name="TextBox 69"/>
          <p:cNvSpPr txBox="1"/>
          <p:nvPr/>
        </p:nvSpPr>
        <p:spPr>
          <a:xfrm>
            <a:off x="184487" y="5841790"/>
            <a:ext cx="15503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chemeClr val="bg1">
                    <a:lumMod val="50000"/>
                  </a:schemeClr>
                </a:solidFill>
              </a:rPr>
              <a:t>99 </a:t>
            </a:r>
            <a:r>
              <a:rPr lang="en-US" altLang="ko-KR" sz="1200" b="1" dirty="0">
                <a:solidFill>
                  <a:schemeClr val="bg1">
                    <a:lumMod val="50000"/>
                  </a:schemeClr>
                </a:solidFill>
              </a:rPr>
              <a:t>Admin</a:t>
            </a:r>
            <a:endParaRPr lang="ko-KR" altLang="en-US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184488" y="1544322"/>
            <a:ext cx="1550308" cy="424457"/>
          </a:xfrm>
          <a:prstGeom prst="rect">
            <a:avLst/>
          </a:prstGeom>
          <a:solidFill>
            <a:schemeClr val="accent5">
              <a:lumMod val="50000"/>
            </a:schemeClr>
          </a:solidFill>
          <a:ln w="63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smtClean="0">
                <a:solidFill>
                  <a:schemeClr val="bg1"/>
                </a:solidFill>
              </a:rPr>
              <a:t>유저 목록</a:t>
            </a:r>
            <a:r>
              <a:rPr lang="en-US" altLang="ko-KR" sz="900" dirty="0">
                <a:solidFill>
                  <a:schemeClr val="bg1"/>
                </a:solidFill>
              </a:rPr>
              <a:t> </a:t>
            </a:r>
            <a:r>
              <a:rPr lang="en-US" altLang="ko-KR" sz="900" dirty="0" smtClean="0">
                <a:solidFill>
                  <a:schemeClr val="bg1"/>
                </a:solidFill>
              </a:rPr>
              <a:t>                  &gt;</a:t>
            </a:r>
            <a:endParaRPr lang="ko-KR" altLang="en-US" sz="900" dirty="0">
              <a:solidFill>
                <a:schemeClr val="bg1"/>
              </a:solidFill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184488" y="1968779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접속자 목록       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184488" y="2393236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관리자 </a:t>
            </a:r>
            <a:r>
              <a:rPr lang="ko-KR" altLang="en-US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주문 기록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184488" y="2817693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유저 </a:t>
            </a:r>
            <a:r>
              <a:rPr lang="ko-KR" altLang="en-US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주문 기록   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184488" y="3242150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골드 정산          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184488" y="3666607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서비스 </a:t>
            </a:r>
            <a:r>
              <a:rPr lang="ko-KR" altLang="en-US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주문 기록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184488" y="4091064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잭팟 로그          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184488" y="4515521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한달 정산금 기록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184488" y="4939978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게임 설정          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74698" y="936624"/>
            <a:ext cx="14600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당일 입금 금액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모서리가 둥근 직사각형 2"/>
          <p:cNvSpPr/>
          <p:nvPr/>
        </p:nvSpPr>
        <p:spPr>
          <a:xfrm>
            <a:off x="274698" y="1162080"/>
            <a:ext cx="1460095" cy="278333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b="1" dirty="0" smtClean="0"/>
              <a:t>10,000,000</a:t>
            </a:r>
            <a:endParaRPr lang="ko-KR" altLang="en-US" sz="1000" b="1"/>
          </a:p>
        </p:txBody>
      </p:sp>
      <p:sp>
        <p:nvSpPr>
          <p:cNvPr id="77" name="TextBox 76"/>
          <p:cNvSpPr txBox="1"/>
          <p:nvPr/>
        </p:nvSpPr>
        <p:spPr>
          <a:xfrm>
            <a:off x="2234091" y="936624"/>
            <a:ext cx="14600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당일 출금 금액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8" name="모서리가 둥근 직사각형 77"/>
          <p:cNvSpPr/>
          <p:nvPr/>
        </p:nvSpPr>
        <p:spPr>
          <a:xfrm>
            <a:off x="2234091" y="1162080"/>
            <a:ext cx="1460095" cy="278333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b="1" dirty="0" smtClean="0">
                <a:solidFill>
                  <a:schemeClr val="bg1"/>
                </a:solidFill>
              </a:rPr>
              <a:t>0</a:t>
            </a:r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193484" y="936624"/>
            <a:ext cx="14600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당일 수익 금액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0" name="모서리가 둥근 직사각형 79"/>
          <p:cNvSpPr/>
          <p:nvPr/>
        </p:nvSpPr>
        <p:spPr>
          <a:xfrm>
            <a:off x="4193484" y="1162080"/>
            <a:ext cx="1460095" cy="278333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b="1" dirty="0" smtClean="0">
                <a:solidFill>
                  <a:schemeClr val="bg1"/>
                </a:solidFill>
              </a:rPr>
              <a:t>8,000,000</a:t>
            </a:r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152876" y="936624"/>
            <a:ext cx="14600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서비스 금액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2" name="모서리가 둥근 직사각형 81"/>
          <p:cNvSpPr/>
          <p:nvPr/>
        </p:nvSpPr>
        <p:spPr>
          <a:xfrm>
            <a:off x="6152877" y="1162080"/>
            <a:ext cx="1460095" cy="278333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b="1" dirty="0" smtClean="0">
                <a:solidFill>
                  <a:schemeClr val="bg1"/>
                </a:solidFill>
              </a:rPr>
              <a:t>999,999,999,000</a:t>
            </a:r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112270" y="936624"/>
            <a:ext cx="14600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실시간 증액 가능 금액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4" name="모서리가 둥근 직사각형 83"/>
          <p:cNvSpPr/>
          <p:nvPr/>
        </p:nvSpPr>
        <p:spPr>
          <a:xfrm>
            <a:off x="8112271" y="1162080"/>
            <a:ext cx="1460095" cy="278333"/>
          </a:xfrm>
          <a:prstGeom prst="roundRect">
            <a:avLst>
              <a:gd name="adj" fmla="val 50000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b="1" dirty="0" smtClean="0">
                <a:solidFill>
                  <a:schemeClr val="bg1"/>
                </a:solidFill>
              </a:rPr>
              <a:t>2,000,000</a:t>
            </a:r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5067911" y="1785678"/>
            <a:ext cx="1023117" cy="261621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매장  ▼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943026" y="1791511"/>
            <a:ext cx="7986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b="1" dirty="0" smtClean="0">
                <a:solidFill>
                  <a:schemeClr val="accent5">
                    <a:lumMod val="50000"/>
                  </a:schemeClr>
                </a:solidFill>
              </a:rPr>
              <a:t>유저 목록</a:t>
            </a:r>
            <a:endParaRPr lang="ko-KR" altLang="en-US" sz="11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6091029" y="1785678"/>
            <a:ext cx="1023117" cy="261621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아이디  ▼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7114147" y="1785678"/>
            <a:ext cx="2003356" cy="26162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9117503" y="1785678"/>
            <a:ext cx="432406" cy="261621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검색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1" name="직사각형 230"/>
          <p:cNvSpPr/>
          <p:nvPr/>
        </p:nvSpPr>
        <p:spPr>
          <a:xfrm>
            <a:off x="6508351" y="2848942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232" name="직사각형 231"/>
          <p:cNvSpPr/>
          <p:nvPr/>
        </p:nvSpPr>
        <p:spPr>
          <a:xfrm>
            <a:off x="6853655" y="2848942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233" name="직사각형 232"/>
          <p:cNvSpPr/>
          <p:nvPr/>
        </p:nvSpPr>
        <p:spPr>
          <a:xfrm>
            <a:off x="7378716" y="2848942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234" name="직사각형 233"/>
          <p:cNvSpPr/>
          <p:nvPr/>
        </p:nvSpPr>
        <p:spPr>
          <a:xfrm>
            <a:off x="7724020" y="2848942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239" name="직사각형 238"/>
          <p:cNvSpPr/>
          <p:nvPr/>
        </p:nvSpPr>
        <p:spPr>
          <a:xfrm>
            <a:off x="8973997" y="2848942"/>
            <a:ext cx="491816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보기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82" name="직사각형 281"/>
          <p:cNvSpPr/>
          <p:nvPr/>
        </p:nvSpPr>
        <p:spPr>
          <a:xfrm>
            <a:off x="6508351" y="3195645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283" name="직사각형 282"/>
          <p:cNvSpPr/>
          <p:nvPr/>
        </p:nvSpPr>
        <p:spPr>
          <a:xfrm>
            <a:off x="6853655" y="3195645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284" name="직사각형 283"/>
          <p:cNvSpPr/>
          <p:nvPr/>
        </p:nvSpPr>
        <p:spPr>
          <a:xfrm>
            <a:off x="7378716" y="3195645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285" name="직사각형 284"/>
          <p:cNvSpPr/>
          <p:nvPr/>
        </p:nvSpPr>
        <p:spPr>
          <a:xfrm>
            <a:off x="7724020" y="3195645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286" name="직사각형 285"/>
          <p:cNvSpPr/>
          <p:nvPr/>
        </p:nvSpPr>
        <p:spPr>
          <a:xfrm>
            <a:off x="8973997" y="3195645"/>
            <a:ext cx="491816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보기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88" name="직사각형 287"/>
          <p:cNvSpPr/>
          <p:nvPr/>
        </p:nvSpPr>
        <p:spPr>
          <a:xfrm>
            <a:off x="6508351" y="3533017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289" name="직사각형 288"/>
          <p:cNvSpPr/>
          <p:nvPr/>
        </p:nvSpPr>
        <p:spPr>
          <a:xfrm>
            <a:off x="6853655" y="3533017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290" name="직사각형 289"/>
          <p:cNvSpPr/>
          <p:nvPr/>
        </p:nvSpPr>
        <p:spPr>
          <a:xfrm>
            <a:off x="7378716" y="3533017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291" name="직사각형 290"/>
          <p:cNvSpPr/>
          <p:nvPr/>
        </p:nvSpPr>
        <p:spPr>
          <a:xfrm>
            <a:off x="7724020" y="3533017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292" name="직사각형 291"/>
          <p:cNvSpPr/>
          <p:nvPr/>
        </p:nvSpPr>
        <p:spPr>
          <a:xfrm>
            <a:off x="8973997" y="3533017"/>
            <a:ext cx="491816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보기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4" name="직사각형 293"/>
          <p:cNvSpPr/>
          <p:nvPr/>
        </p:nvSpPr>
        <p:spPr>
          <a:xfrm>
            <a:off x="6508351" y="3879720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295" name="직사각형 294"/>
          <p:cNvSpPr/>
          <p:nvPr/>
        </p:nvSpPr>
        <p:spPr>
          <a:xfrm>
            <a:off x="6853655" y="3879720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296" name="직사각형 295"/>
          <p:cNvSpPr/>
          <p:nvPr/>
        </p:nvSpPr>
        <p:spPr>
          <a:xfrm>
            <a:off x="7378716" y="3879720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297" name="직사각형 296"/>
          <p:cNvSpPr/>
          <p:nvPr/>
        </p:nvSpPr>
        <p:spPr>
          <a:xfrm>
            <a:off x="7724020" y="3879720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298" name="직사각형 297"/>
          <p:cNvSpPr/>
          <p:nvPr/>
        </p:nvSpPr>
        <p:spPr>
          <a:xfrm>
            <a:off x="8973997" y="3879720"/>
            <a:ext cx="491816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보기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0" name="직사각형 299"/>
          <p:cNvSpPr/>
          <p:nvPr/>
        </p:nvSpPr>
        <p:spPr>
          <a:xfrm>
            <a:off x="6508351" y="4226423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301" name="직사각형 300"/>
          <p:cNvSpPr/>
          <p:nvPr/>
        </p:nvSpPr>
        <p:spPr>
          <a:xfrm>
            <a:off x="6853655" y="4226423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302" name="직사각형 301"/>
          <p:cNvSpPr/>
          <p:nvPr/>
        </p:nvSpPr>
        <p:spPr>
          <a:xfrm>
            <a:off x="7378716" y="4226423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303" name="직사각형 302"/>
          <p:cNvSpPr/>
          <p:nvPr/>
        </p:nvSpPr>
        <p:spPr>
          <a:xfrm>
            <a:off x="7724020" y="4226423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304" name="직사각형 303"/>
          <p:cNvSpPr/>
          <p:nvPr/>
        </p:nvSpPr>
        <p:spPr>
          <a:xfrm>
            <a:off x="8973997" y="4226423"/>
            <a:ext cx="491816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보기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6" name="직사각형 305"/>
          <p:cNvSpPr/>
          <p:nvPr/>
        </p:nvSpPr>
        <p:spPr>
          <a:xfrm>
            <a:off x="6508351" y="4573126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307" name="직사각형 306"/>
          <p:cNvSpPr/>
          <p:nvPr/>
        </p:nvSpPr>
        <p:spPr>
          <a:xfrm>
            <a:off x="6853655" y="4573126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308" name="직사각형 307"/>
          <p:cNvSpPr/>
          <p:nvPr/>
        </p:nvSpPr>
        <p:spPr>
          <a:xfrm>
            <a:off x="7378716" y="4573126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309" name="직사각형 308"/>
          <p:cNvSpPr/>
          <p:nvPr/>
        </p:nvSpPr>
        <p:spPr>
          <a:xfrm>
            <a:off x="7724020" y="4573126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310" name="직사각형 309"/>
          <p:cNvSpPr/>
          <p:nvPr/>
        </p:nvSpPr>
        <p:spPr>
          <a:xfrm>
            <a:off x="8973997" y="4573126"/>
            <a:ext cx="491816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보기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2" name="직사각형 311"/>
          <p:cNvSpPr/>
          <p:nvPr/>
        </p:nvSpPr>
        <p:spPr>
          <a:xfrm>
            <a:off x="6508351" y="4919829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313" name="직사각형 312"/>
          <p:cNvSpPr/>
          <p:nvPr/>
        </p:nvSpPr>
        <p:spPr>
          <a:xfrm>
            <a:off x="6853655" y="4919829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314" name="직사각형 313"/>
          <p:cNvSpPr/>
          <p:nvPr/>
        </p:nvSpPr>
        <p:spPr>
          <a:xfrm>
            <a:off x="7378716" y="4919829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315" name="직사각형 314"/>
          <p:cNvSpPr/>
          <p:nvPr/>
        </p:nvSpPr>
        <p:spPr>
          <a:xfrm>
            <a:off x="7724020" y="4919829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316" name="직사각형 315"/>
          <p:cNvSpPr/>
          <p:nvPr/>
        </p:nvSpPr>
        <p:spPr>
          <a:xfrm>
            <a:off x="8973997" y="4919829"/>
            <a:ext cx="491816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보기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8" name="직사각형 317"/>
          <p:cNvSpPr/>
          <p:nvPr/>
        </p:nvSpPr>
        <p:spPr>
          <a:xfrm>
            <a:off x="6508351" y="5266533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319" name="직사각형 318"/>
          <p:cNvSpPr/>
          <p:nvPr/>
        </p:nvSpPr>
        <p:spPr>
          <a:xfrm>
            <a:off x="6853655" y="5266533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320" name="직사각형 319"/>
          <p:cNvSpPr/>
          <p:nvPr/>
        </p:nvSpPr>
        <p:spPr>
          <a:xfrm>
            <a:off x="7378716" y="5266533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321" name="직사각형 320"/>
          <p:cNvSpPr/>
          <p:nvPr/>
        </p:nvSpPr>
        <p:spPr>
          <a:xfrm>
            <a:off x="7724020" y="5266533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322" name="직사각형 321"/>
          <p:cNvSpPr/>
          <p:nvPr/>
        </p:nvSpPr>
        <p:spPr>
          <a:xfrm>
            <a:off x="8973997" y="5266533"/>
            <a:ext cx="491816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보기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323" name="표 322">
            <a:extLst>
              <a:ext uri="{FF2B5EF4-FFF2-40B4-BE49-F238E27FC236}">
                <a16:creationId xmlns="" xmlns:a16="http://schemas.microsoft.com/office/drawing/2014/main" id="{3D922823-F708-4C2C-9B67-8A764B3D54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204891"/>
              </p:ext>
            </p:extLst>
          </p:nvPr>
        </p:nvGraphicFramePr>
        <p:xfrm>
          <a:off x="9937116" y="853437"/>
          <a:ext cx="2067133" cy="232015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56360">
                  <a:extLst>
                    <a:ext uri="{9D8B030D-6E8A-4147-A177-3AD203B41FA5}">
                      <a16:colId xmlns="" xmlns:a16="http://schemas.microsoft.com/office/drawing/2014/main" val="283143087"/>
                    </a:ext>
                  </a:extLst>
                </a:gridCol>
                <a:gridCol w="1810773">
                  <a:extLst>
                    <a:ext uri="{9D8B030D-6E8A-4147-A177-3AD203B41FA5}">
                      <a16:colId xmlns="" xmlns:a16="http://schemas.microsoft.com/office/drawing/2014/main" val="671437389"/>
                    </a:ext>
                  </a:extLst>
                </a:gridCol>
              </a:tblGrid>
              <a:tr h="331551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1" dirty="0">
                          <a:solidFill>
                            <a:schemeClr val="bg1"/>
                          </a:solidFill>
                          <a:latin typeface="+mn-lt"/>
                          <a:ea typeface="나눔고딕" pitchFamily="50" charset="-127"/>
                        </a:rPr>
                        <a:t>Description</a:t>
                      </a:r>
                      <a:endParaRPr lang="ko-KR" altLang="en-US" sz="800" b="1" dirty="0">
                        <a:solidFill>
                          <a:schemeClr val="bg1"/>
                        </a:solidFill>
                        <a:latin typeface="+mn-lt"/>
                        <a:ea typeface="나눔고딕" pitchFamily="50" charset="-127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1090381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36000" marT="43200" marB="4320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28337002"/>
                  </a:ext>
                </a:extLst>
              </a:tr>
              <a:tr h="63758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+mn-lt"/>
                        <a:ea typeface="나눔고딕" panose="020D0604000000000000" pitchFamily="50" charset="-127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현재 선택한 유저 정보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999" marR="36000" marT="43200" marB="432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74907982"/>
                  </a:ext>
                </a:extLst>
              </a:tr>
              <a:tr h="713433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</a:rPr>
                        <a:t>2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+mn-lt"/>
                        <a:ea typeface="나눔고딕" panose="020D0604000000000000" pitchFamily="50" charset="-127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현재 선택한 유저의 보유 머니</a:t>
                      </a:r>
                      <a:endParaRPr lang="en-US" altLang="ko-KR" sz="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999" marR="36000" marT="43200" marB="432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3758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</a:rPr>
                        <a:t>3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+mn-lt"/>
                        <a:ea typeface="나눔고딕" panose="020D0604000000000000" pitchFamily="50" charset="-127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가상머니</a:t>
                      </a: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입금 금액 입력</a:t>
                      </a:r>
                      <a:endParaRPr lang="en-US" altLang="ko-KR" sz="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999" marR="36000" marT="43200" marB="432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60619611"/>
                  </a:ext>
                </a:extLst>
              </a:tr>
            </a:tbl>
          </a:graphicData>
        </a:graphic>
      </p:graphicFrame>
      <p:sp>
        <p:nvSpPr>
          <p:cNvPr id="324" name="직사각형 323"/>
          <p:cNvSpPr/>
          <p:nvPr/>
        </p:nvSpPr>
        <p:spPr>
          <a:xfrm>
            <a:off x="6508351" y="5601378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325" name="직사각형 324"/>
          <p:cNvSpPr/>
          <p:nvPr/>
        </p:nvSpPr>
        <p:spPr>
          <a:xfrm>
            <a:off x="6853655" y="5601378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326" name="직사각형 325"/>
          <p:cNvSpPr/>
          <p:nvPr/>
        </p:nvSpPr>
        <p:spPr>
          <a:xfrm>
            <a:off x="7378716" y="5601378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327" name="직사각형 326"/>
          <p:cNvSpPr/>
          <p:nvPr/>
        </p:nvSpPr>
        <p:spPr>
          <a:xfrm>
            <a:off x="7724020" y="5601378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328" name="직사각형 327"/>
          <p:cNvSpPr/>
          <p:nvPr/>
        </p:nvSpPr>
        <p:spPr>
          <a:xfrm>
            <a:off x="8973997" y="5601378"/>
            <a:ext cx="491816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보기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84487" y="853371"/>
            <a:ext cx="9544399" cy="5265351"/>
          </a:xfrm>
          <a:prstGeom prst="rect">
            <a:avLst/>
          </a:prstGeom>
          <a:solidFill>
            <a:schemeClr val="tx1">
              <a:lumMod val="95000"/>
              <a:lumOff val="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4" name="직사각형 93"/>
          <p:cNvSpPr/>
          <p:nvPr/>
        </p:nvSpPr>
        <p:spPr>
          <a:xfrm>
            <a:off x="3451304" y="1936576"/>
            <a:ext cx="3490672" cy="3329956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4656088" y="3963921"/>
            <a:ext cx="1968227" cy="291674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</a:t>
            </a:r>
            <a:endParaRPr lang="ko-KR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3763223" y="3963921"/>
            <a:ext cx="710164" cy="291674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입금 금액</a:t>
            </a:r>
            <a:endParaRPr lang="ko-KR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3763224" y="2105727"/>
            <a:ext cx="2614289" cy="291674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ko-KR" altLang="en-US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가상 머니 입금</a:t>
            </a:r>
            <a:endParaRPr lang="ko-KR" altLang="en-US" sz="11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4656088" y="3589519"/>
            <a:ext cx="1968227" cy="29167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</a:t>
            </a:r>
            <a:r>
              <a:rPr lang="en-US" altLang="ko-K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</a:t>
            </a:r>
            <a:r>
              <a:rPr lang="en-US" altLang="ko-K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0,000</a:t>
            </a:r>
            <a:endParaRPr lang="ko-KR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3" name="직사각형 102"/>
          <p:cNvSpPr/>
          <p:nvPr/>
        </p:nvSpPr>
        <p:spPr>
          <a:xfrm>
            <a:off x="3763223" y="3587598"/>
            <a:ext cx="710164" cy="291674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보유 머니</a:t>
            </a:r>
            <a:endParaRPr lang="ko-KR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4" name="직사각형 103"/>
          <p:cNvSpPr/>
          <p:nvPr/>
        </p:nvSpPr>
        <p:spPr>
          <a:xfrm>
            <a:off x="5289402" y="4594865"/>
            <a:ext cx="1334914" cy="406479"/>
          </a:xfrm>
          <a:prstGeom prst="rect">
            <a:avLst/>
          </a:prstGeom>
          <a:solidFill>
            <a:srgbClr val="0070C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1000" smtClean="0">
                <a:solidFill>
                  <a:schemeClr val="bg1"/>
                </a:solidFill>
              </a:rPr>
              <a:t>확인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05" name="직사각형 104"/>
          <p:cNvSpPr/>
          <p:nvPr/>
        </p:nvSpPr>
        <p:spPr>
          <a:xfrm>
            <a:off x="3771787" y="4594865"/>
            <a:ext cx="1334914" cy="406479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10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취소</a:t>
            </a:r>
            <a:endParaRPr lang="ko-KR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6" name="직사각형 105"/>
          <p:cNvSpPr/>
          <p:nvPr/>
        </p:nvSpPr>
        <p:spPr>
          <a:xfrm>
            <a:off x="6509097" y="2109238"/>
            <a:ext cx="302041" cy="291674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X</a:t>
            </a:r>
            <a:endParaRPr lang="ko-KR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3763223" y="2458627"/>
            <a:ext cx="710164" cy="291674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매장</a:t>
            </a:r>
            <a:endParaRPr lang="ko-KR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9" name="직사각형 108"/>
          <p:cNvSpPr/>
          <p:nvPr/>
        </p:nvSpPr>
        <p:spPr>
          <a:xfrm>
            <a:off x="3763223" y="2834951"/>
            <a:ext cx="710164" cy="291674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아이디</a:t>
            </a:r>
            <a:endParaRPr lang="ko-KR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3763223" y="3211275"/>
            <a:ext cx="710164" cy="291674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10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닉네임</a:t>
            </a:r>
            <a:endParaRPr lang="ko-KR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4656088" y="3215117"/>
            <a:ext cx="1968227" cy="29167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10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불곰</a:t>
            </a:r>
            <a:endParaRPr lang="ko-KR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2" name="직사각형 111"/>
          <p:cNvSpPr/>
          <p:nvPr/>
        </p:nvSpPr>
        <p:spPr>
          <a:xfrm>
            <a:off x="4656088" y="2831610"/>
            <a:ext cx="1968227" cy="29167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Aa1</a:t>
            </a:r>
            <a:endParaRPr lang="ko-KR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3" name="직사각형 112"/>
          <p:cNvSpPr/>
          <p:nvPr/>
        </p:nvSpPr>
        <p:spPr>
          <a:xfrm>
            <a:off x="4656088" y="2458627"/>
            <a:ext cx="1968227" cy="29167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강남</a:t>
            </a:r>
            <a:endParaRPr lang="ko-KR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9" name="타원 68">
            <a:extLst>
              <a:ext uri="{FF2B5EF4-FFF2-40B4-BE49-F238E27FC236}">
                <a16:creationId xmlns="" xmlns:a16="http://schemas.microsoft.com/office/drawing/2014/main" id="{58DA2A0E-CF7A-4B8F-899C-EB2A41169F85}"/>
              </a:ext>
            </a:extLst>
          </p:cNvPr>
          <p:cNvSpPr/>
          <p:nvPr/>
        </p:nvSpPr>
        <p:spPr>
          <a:xfrm>
            <a:off x="3621349" y="2481835"/>
            <a:ext cx="190169" cy="178502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tIns="3600" rIns="3600" bIns="360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800" dirty="0" smtClean="0">
                <a:solidFill>
                  <a:schemeClr val="bg1"/>
                </a:solidFill>
              </a:rPr>
              <a:t>1</a:t>
            </a:r>
            <a:endParaRPr lang="ko-KR" altLang="en-US" sz="800" dirty="0">
              <a:solidFill>
                <a:schemeClr val="bg1"/>
              </a:solidFill>
            </a:endParaRPr>
          </a:p>
        </p:txBody>
      </p:sp>
      <p:sp>
        <p:nvSpPr>
          <p:cNvPr id="107" name="타원 106">
            <a:extLst>
              <a:ext uri="{FF2B5EF4-FFF2-40B4-BE49-F238E27FC236}">
                <a16:creationId xmlns="" xmlns:a16="http://schemas.microsoft.com/office/drawing/2014/main" id="{58DA2A0E-CF7A-4B8F-899C-EB2A41169F85}"/>
              </a:ext>
            </a:extLst>
          </p:cNvPr>
          <p:cNvSpPr/>
          <p:nvPr/>
        </p:nvSpPr>
        <p:spPr>
          <a:xfrm>
            <a:off x="3621349" y="3554275"/>
            <a:ext cx="190169" cy="178502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tIns="3600" rIns="3600" bIns="360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800" dirty="0" smtClean="0">
                <a:solidFill>
                  <a:schemeClr val="bg1"/>
                </a:solidFill>
              </a:rPr>
              <a:t>2</a:t>
            </a:r>
            <a:endParaRPr lang="ko-KR" altLang="en-US" sz="800" dirty="0">
              <a:solidFill>
                <a:schemeClr val="bg1"/>
              </a:solidFill>
            </a:endParaRPr>
          </a:p>
        </p:txBody>
      </p:sp>
      <p:sp>
        <p:nvSpPr>
          <p:cNvPr id="115" name="타원 114">
            <a:extLst>
              <a:ext uri="{FF2B5EF4-FFF2-40B4-BE49-F238E27FC236}">
                <a16:creationId xmlns="" xmlns:a16="http://schemas.microsoft.com/office/drawing/2014/main" id="{58DA2A0E-CF7A-4B8F-899C-EB2A41169F85}"/>
              </a:ext>
            </a:extLst>
          </p:cNvPr>
          <p:cNvSpPr/>
          <p:nvPr/>
        </p:nvSpPr>
        <p:spPr>
          <a:xfrm>
            <a:off x="3621349" y="3911346"/>
            <a:ext cx="190169" cy="178502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tIns="3600" rIns="3600" bIns="360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800" dirty="0" smtClean="0">
                <a:solidFill>
                  <a:schemeClr val="bg1"/>
                </a:solidFill>
              </a:rPr>
              <a:t>3</a:t>
            </a:r>
            <a:endParaRPr lang="ko-KR" alt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62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219075" y="108015"/>
            <a:ext cx="11785174" cy="445872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유저 목록 </a:t>
            </a:r>
            <a:r>
              <a:rPr lang="en-US" altLang="ko-KR" dirty="0" smtClean="0"/>
              <a:t>– </a:t>
            </a:r>
            <a:r>
              <a:rPr lang="ko-KR" altLang="en-US" smtClean="0"/>
              <a:t>기록</a:t>
            </a:r>
            <a:r>
              <a:rPr lang="en-US" altLang="ko-KR" dirty="0" smtClean="0"/>
              <a:t>(</a:t>
            </a:r>
            <a:r>
              <a:rPr lang="ko-KR" altLang="en-US" smtClean="0"/>
              <a:t>로그</a:t>
            </a:r>
            <a:r>
              <a:rPr lang="en-US" altLang="ko-KR" dirty="0" smtClean="0"/>
              <a:t>)</a:t>
            </a:r>
            <a:r>
              <a:rPr lang="ko-KR" altLang="en-US" smtClean="0"/>
              <a:t>보기</a:t>
            </a:r>
            <a:endParaRPr lang="ko-KR" altLang="en-US" dirty="0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D1BC-C468-4D25-A88A-610030B0741B}" type="slidenum">
              <a:rPr lang="ko-KR" altLang="en-US" smtClean="0"/>
              <a:t>6</a:t>
            </a:fld>
            <a:endParaRPr lang="ko-KR" altLang="en-US"/>
          </a:p>
        </p:txBody>
      </p:sp>
      <p:graphicFrame>
        <p:nvGraphicFramePr>
          <p:cNvPr id="10" name="표 9">
            <a:extLst>
              <a:ext uri="{FF2B5EF4-FFF2-40B4-BE49-F238E27FC236}">
                <a16:creationId xmlns="" xmlns:a16="http://schemas.microsoft.com/office/drawing/2014/main" id="{3D922823-F708-4C2C-9B67-8A764B3D542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17497" y="2397967"/>
          <a:ext cx="7632412" cy="348606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15156">
                  <a:extLst>
                    <a:ext uri="{9D8B030D-6E8A-4147-A177-3AD203B41FA5}">
                      <a16:colId xmlns="" xmlns:a16="http://schemas.microsoft.com/office/drawing/2014/main" val="283143087"/>
                    </a:ext>
                  </a:extLst>
                </a:gridCol>
                <a:gridCol w="625151"/>
                <a:gridCol w="625151"/>
                <a:gridCol w="662474"/>
                <a:gridCol w="699795"/>
                <a:gridCol w="718458"/>
                <a:gridCol w="746449"/>
                <a:gridCol w="877077"/>
                <a:gridCol w="874990"/>
                <a:gridCol w="693855"/>
                <a:gridCol w="693856"/>
              </a:tblGrid>
              <a:tr h="39188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번호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매장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아이디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닉네임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보유머니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금고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리워드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8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가상머니</a:t>
                      </a:r>
                      <a:endParaRPr lang="en-US" altLang="ko-KR" sz="8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800" b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주문하기</a:t>
                      </a: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)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서비스</a:t>
                      </a:r>
                      <a:endParaRPr lang="en-US" altLang="ko-KR" sz="8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800" b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주문하기</a:t>
                      </a: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)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상태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게임로그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28337002"/>
                  </a:ext>
                </a:extLst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강남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Aa1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불곰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500,000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250,000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1,200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강남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Aa2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백호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로그아웃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강남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Aa3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청룡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로그아웃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4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마포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Bb1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자전거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로그아웃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5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마포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Bb2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킥보드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6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마포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Bb3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스케이트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100,000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50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7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청담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Cc1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감귤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로그아웃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8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청담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Cc2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딸기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로그아웃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9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청담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Cc3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콜라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직사각형 6"/>
          <p:cNvSpPr/>
          <p:nvPr/>
        </p:nvSpPr>
        <p:spPr>
          <a:xfrm>
            <a:off x="1734795" y="1544321"/>
            <a:ext cx="7994091" cy="4574467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184487" y="853441"/>
            <a:ext cx="9544399" cy="690882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직사각형 28"/>
          <p:cNvSpPr/>
          <p:nvPr/>
        </p:nvSpPr>
        <p:spPr>
          <a:xfrm>
            <a:off x="184488" y="1544322"/>
            <a:ext cx="1550308" cy="457446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0" name="TextBox 69"/>
          <p:cNvSpPr txBox="1"/>
          <p:nvPr/>
        </p:nvSpPr>
        <p:spPr>
          <a:xfrm>
            <a:off x="184487" y="5841790"/>
            <a:ext cx="15503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chemeClr val="bg1">
                    <a:lumMod val="50000"/>
                  </a:schemeClr>
                </a:solidFill>
              </a:rPr>
              <a:t>99 </a:t>
            </a:r>
            <a:r>
              <a:rPr lang="en-US" altLang="ko-KR" sz="1200" b="1" dirty="0">
                <a:solidFill>
                  <a:schemeClr val="bg1">
                    <a:lumMod val="50000"/>
                  </a:schemeClr>
                </a:solidFill>
              </a:rPr>
              <a:t>Admin</a:t>
            </a:r>
            <a:endParaRPr lang="ko-KR" altLang="en-US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184488" y="1544322"/>
            <a:ext cx="1550308" cy="424457"/>
          </a:xfrm>
          <a:prstGeom prst="rect">
            <a:avLst/>
          </a:prstGeom>
          <a:solidFill>
            <a:schemeClr val="accent5">
              <a:lumMod val="50000"/>
            </a:schemeClr>
          </a:solidFill>
          <a:ln w="63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smtClean="0">
                <a:solidFill>
                  <a:schemeClr val="bg1"/>
                </a:solidFill>
              </a:rPr>
              <a:t>유저 목록</a:t>
            </a:r>
            <a:r>
              <a:rPr lang="en-US" altLang="ko-KR" sz="900" dirty="0">
                <a:solidFill>
                  <a:schemeClr val="bg1"/>
                </a:solidFill>
              </a:rPr>
              <a:t> </a:t>
            </a:r>
            <a:r>
              <a:rPr lang="en-US" altLang="ko-KR" sz="900" dirty="0" smtClean="0">
                <a:solidFill>
                  <a:schemeClr val="bg1"/>
                </a:solidFill>
              </a:rPr>
              <a:t>                  &gt;</a:t>
            </a:r>
            <a:endParaRPr lang="ko-KR" altLang="en-US" sz="900" dirty="0">
              <a:solidFill>
                <a:schemeClr val="bg1"/>
              </a:solidFill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184488" y="1968779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접속자 목록       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184488" y="2393236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관리자 </a:t>
            </a:r>
            <a:r>
              <a:rPr lang="ko-KR" altLang="en-US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주문 기록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184488" y="2817693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유저 </a:t>
            </a:r>
            <a:r>
              <a:rPr lang="ko-KR" altLang="en-US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주문 기록   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184488" y="3242150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골드 정산          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184488" y="3666607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서비스 </a:t>
            </a:r>
            <a:r>
              <a:rPr lang="ko-KR" altLang="en-US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주문 기록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184488" y="4091064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잭팟 로그          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184488" y="4515521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한달 정산금 기록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184488" y="4939978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게임 설정          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74698" y="936624"/>
            <a:ext cx="14600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당일 입금 금액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모서리가 둥근 직사각형 2"/>
          <p:cNvSpPr/>
          <p:nvPr/>
        </p:nvSpPr>
        <p:spPr>
          <a:xfrm>
            <a:off x="274698" y="1162080"/>
            <a:ext cx="1460095" cy="278333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b="1" dirty="0" smtClean="0"/>
              <a:t>10,000,000</a:t>
            </a:r>
            <a:endParaRPr lang="ko-KR" altLang="en-US" sz="1000" b="1"/>
          </a:p>
        </p:txBody>
      </p:sp>
      <p:sp>
        <p:nvSpPr>
          <p:cNvPr id="77" name="TextBox 76"/>
          <p:cNvSpPr txBox="1"/>
          <p:nvPr/>
        </p:nvSpPr>
        <p:spPr>
          <a:xfrm>
            <a:off x="2234091" y="936624"/>
            <a:ext cx="14600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당일 출금 금액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8" name="모서리가 둥근 직사각형 77"/>
          <p:cNvSpPr/>
          <p:nvPr/>
        </p:nvSpPr>
        <p:spPr>
          <a:xfrm>
            <a:off x="2234091" y="1162080"/>
            <a:ext cx="1460095" cy="278333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b="1" dirty="0" smtClean="0">
                <a:solidFill>
                  <a:schemeClr val="bg1"/>
                </a:solidFill>
              </a:rPr>
              <a:t>0</a:t>
            </a:r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193484" y="936624"/>
            <a:ext cx="14600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당일 수익 금액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0" name="모서리가 둥근 직사각형 79"/>
          <p:cNvSpPr/>
          <p:nvPr/>
        </p:nvSpPr>
        <p:spPr>
          <a:xfrm>
            <a:off x="4193484" y="1162080"/>
            <a:ext cx="1460095" cy="278333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b="1" dirty="0" smtClean="0">
                <a:solidFill>
                  <a:schemeClr val="bg1"/>
                </a:solidFill>
              </a:rPr>
              <a:t>8,000,000</a:t>
            </a:r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152876" y="936624"/>
            <a:ext cx="14600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서비스 금액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2" name="모서리가 둥근 직사각형 81"/>
          <p:cNvSpPr/>
          <p:nvPr/>
        </p:nvSpPr>
        <p:spPr>
          <a:xfrm>
            <a:off x="6152877" y="1162080"/>
            <a:ext cx="1460095" cy="278333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b="1" dirty="0" smtClean="0">
                <a:solidFill>
                  <a:schemeClr val="bg1"/>
                </a:solidFill>
              </a:rPr>
              <a:t>999,999,999,000</a:t>
            </a:r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112270" y="936624"/>
            <a:ext cx="14600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실시간 증액 가능 금액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4" name="모서리가 둥근 직사각형 83"/>
          <p:cNvSpPr/>
          <p:nvPr/>
        </p:nvSpPr>
        <p:spPr>
          <a:xfrm>
            <a:off x="8112271" y="1162080"/>
            <a:ext cx="1460095" cy="278333"/>
          </a:xfrm>
          <a:prstGeom prst="roundRect">
            <a:avLst>
              <a:gd name="adj" fmla="val 50000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b="1" dirty="0" smtClean="0">
                <a:solidFill>
                  <a:schemeClr val="bg1"/>
                </a:solidFill>
              </a:rPr>
              <a:t>2,000,000</a:t>
            </a:r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5067911" y="1785678"/>
            <a:ext cx="1023117" cy="261621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매장  ▼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943026" y="1791511"/>
            <a:ext cx="7986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b="1" dirty="0" smtClean="0">
                <a:solidFill>
                  <a:schemeClr val="accent5">
                    <a:lumMod val="50000"/>
                  </a:schemeClr>
                </a:solidFill>
              </a:rPr>
              <a:t>유저 목록</a:t>
            </a:r>
            <a:endParaRPr lang="ko-KR" altLang="en-US" sz="11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6091029" y="1785678"/>
            <a:ext cx="1023117" cy="261621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아이디  ▼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7114147" y="1785678"/>
            <a:ext cx="2003356" cy="26162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9117503" y="1785678"/>
            <a:ext cx="432406" cy="261621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검색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1" name="직사각형 230"/>
          <p:cNvSpPr/>
          <p:nvPr/>
        </p:nvSpPr>
        <p:spPr>
          <a:xfrm>
            <a:off x="6508351" y="2848942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232" name="직사각형 231"/>
          <p:cNvSpPr/>
          <p:nvPr/>
        </p:nvSpPr>
        <p:spPr>
          <a:xfrm>
            <a:off x="6853655" y="2848942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233" name="직사각형 232"/>
          <p:cNvSpPr/>
          <p:nvPr/>
        </p:nvSpPr>
        <p:spPr>
          <a:xfrm>
            <a:off x="7378716" y="2848942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234" name="직사각형 233"/>
          <p:cNvSpPr/>
          <p:nvPr/>
        </p:nvSpPr>
        <p:spPr>
          <a:xfrm>
            <a:off x="7724020" y="2848942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239" name="직사각형 238"/>
          <p:cNvSpPr/>
          <p:nvPr/>
        </p:nvSpPr>
        <p:spPr>
          <a:xfrm>
            <a:off x="8973997" y="2848942"/>
            <a:ext cx="491816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보기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82" name="직사각형 281"/>
          <p:cNvSpPr/>
          <p:nvPr/>
        </p:nvSpPr>
        <p:spPr>
          <a:xfrm>
            <a:off x="6508351" y="3195645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283" name="직사각형 282"/>
          <p:cNvSpPr/>
          <p:nvPr/>
        </p:nvSpPr>
        <p:spPr>
          <a:xfrm>
            <a:off x="6853655" y="3195645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284" name="직사각형 283"/>
          <p:cNvSpPr/>
          <p:nvPr/>
        </p:nvSpPr>
        <p:spPr>
          <a:xfrm>
            <a:off x="7378716" y="3195645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285" name="직사각형 284"/>
          <p:cNvSpPr/>
          <p:nvPr/>
        </p:nvSpPr>
        <p:spPr>
          <a:xfrm>
            <a:off x="7724020" y="3195645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286" name="직사각형 285"/>
          <p:cNvSpPr/>
          <p:nvPr/>
        </p:nvSpPr>
        <p:spPr>
          <a:xfrm>
            <a:off x="8973997" y="3195645"/>
            <a:ext cx="491816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보기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88" name="직사각형 287"/>
          <p:cNvSpPr/>
          <p:nvPr/>
        </p:nvSpPr>
        <p:spPr>
          <a:xfrm>
            <a:off x="6508351" y="3533017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289" name="직사각형 288"/>
          <p:cNvSpPr/>
          <p:nvPr/>
        </p:nvSpPr>
        <p:spPr>
          <a:xfrm>
            <a:off x="6853655" y="3533017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290" name="직사각형 289"/>
          <p:cNvSpPr/>
          <p:nvPr/>
        </p:nvSpPr>
        <p:spPr>
          <a:xfrm>
            <a:off x="7378716" y="3533017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291" name="직사각형 290"/>
          <p:cNvSpPr/>
          <p:nvPr/>
        </p:nvSpPr>
        <p:spPr>
          <a:xfrm>
            <a:off x="7724020" y="3533017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292" name="직사각형 291"/>
          <p:cNvSpPr/>
          <p:nvPr/>
        </p:nvSpPr>
        <p:spPr>
          <a:xfrm>
            <a:off x="8973997" y="3533017"/>
            <a:ext cx="491816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보기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4" name="직사각형 293"/>
          <p:cNvSpPr/>
          <p:nvPr/>
        </p:nvSpPr>
        <p:spPr>
          <a:xfrm>
            <a:off x="6508351" y="3879720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295" name="직사각형 294"/>
          <p:cNvSpPr/>
          <p:nvPr/>
        </p:nvSpPr>
        <p:spPr>
          <a:xfrm>
            <a:off x="6853655" y="3879720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296" name="직사각형 295"/>
          <p:cNvSpPr/>
          <p:nvPr/>
        </p:nvSpPr>
        <p:spPr>
          <a:xfrm>
            <a:off x="7378716" y="3879720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297" name="직사각형 296"/>
          <p:cNvSpPr/>
          <p:nvPr/>
        </p:nvSpPr>
        <p:spPr>
          <a:xfrm>
            <a:off x="7724020" y="3879720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298" name="직사각형 297"/>
          <p:cNvSpPr/>
          <p:nvPr/>
        </p:nvSpPr>
        <p:spPr>
          <a:xfrm>
            <a:off x="8973997" y="3879720"/>
            <a:ext cx="491816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보기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0" name="직사각형 299"/>
          <p:cNvSpPr/>
          <p:nvPr/>
        </p:nvSpPr>
        <p:spPr>
          <a:xfrm>
            <a:off x="6508351" y="4226423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301" name="직사각형 300"/>
          <p:cNvSpPr/>
          <p:nvPr/>
        </p:nvSpPr>
        <p:spPr>
          <a:xfrm>
            <a:off x="6853655" y="4226423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302" name="직사각형 301"/>
          <p:cNvSpPr/>
          <p:nvPr/>
        </p:nvSpPr>
        <p:spPr>
          <a:xfrm>
            <a:off x="7378716" y="4226423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303" name="직사각형 302"/>
          <p:cNvSpPr/>
          <p:nvPr/>
        </p:nvSpPr>
        <p:spPr>
          <a:xfrm>
            <a:off x="7724020" y="4226423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304" name="직사각형 303"/>
          <p:cNvSpPr/>
          <p:nvPr/>
        </p:nvSpPr>
        <p:spPr>
          <a:xfrm>
            <a:off x="8973997" y="4226423"/>
            <a:ext cx="491816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보기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6" name="직사각형 305"/>
          <p:cNvSpPr/>
          <p:nvPr/>
        </p:nvSpPr>
        <p:spPr>
          <a:xfrm>
            <a:off x="6508351" y="4573126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307" name="직사각형 306"/>
          <p:cNvSpPr/>
          <p:nvPr/>
        </p:nvSpPr>
        <p:spPr>
          <a:xfrm>
            <a:off x="6853655" y="4573126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308" name="직사각형 307"/>
          <p:cNvSpPr/>
          <p:nvPr/>
        </p:nvSpPr>
        <p:spPr>
          <a:xfrm>
            <a:off x="7378716" y="4573126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309" name="직사각형 308"/>
          <p:cNvSpPr/>
          <p:nvPr/>
        </p:nvSpPr>
        <p:spPr>
          <a:xfrm>
            <a:off x="7724020" y="4573126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310" name="직사각형 309"/>
          <p:cNvSpPr/>
          <p:nvPr/>
        </p:nvSpPr>
        <p:spPr>
          <a:xfrm>
            <a:off x="8973997" y="4573126"/>
            <a:ext cx="491816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보기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2" name="직사각형 311"/>
          <p:cNvSpPr/>
          <p:nvPr/>
        </p:nvSpPr>
        <p:spPr>
          <a:xfrm>
            <a:off x="6508351" y="4919829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313" name="직사각형 312"/>
          <p:cNvSpPr/>
          <p:nvPr/>
        </p:nvSpPr>
        <p:spPr>
          <a:xfrm>
            <a:off x="6853655" y="4919829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314" name="직사각형 313"/>
          <p:cNvSpPr/>
          <p:nvPr/>
        </p:nvSpPr>
        <p:spPr>
          <a:xfrm>
            <a:off x="7378716" y="4919829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315" name="직사각형 314"/>
          <p:cNvSpPr/>
          <p:nvPr/>
        </p:nvSpPr>
        <p:spPr>
          <a:xfrm>
            <a:off x="7724020" y="4919829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316" name="직사각형 315"/>
          <p:cNvSpPr/>
          <p:nvPr/>
        </p:nvSpPr>
        <p:spPr>
          <a:xfrm>
            <a:off x="8973997" y="4919829"/>
            <a:ext cx="491816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보기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8" name="직사각형 317"/>
          <p:cNvSpPr/>
          <p:nvPr/>
        </p:nvSpPr>
        <p:spPr>
          <a:xfrm>
            <a:off x="6508351" y="5266533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319" name="직사각형 318"/>
          <p:cNvSpPr/>
          <p:nvPr/>
        </p:nvSpPr>
        <p:spPr>
          <a:xfrm>
            <a:off x="6853655" y="5266533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320" name="직사각형 319"/>
          <p:cNvSpPr/>
          <p:nvPr/>
        </p:nvSpPr>
        <p:spPr>
          <a:xfrm>
            <a:off x="7378716" y="5266533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321" name="직사각형 320"/>
          <p:cNvSpPr/>
          <p:nvPr/>
        </p:nvSpPr>
        <p:spPr>
          <a:xfrm>
            <a:off x="7724020" y="5266533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322" name="직사각형 321"/>
          <p:cNvSpPr/>
          <p:nvPr/>
        </p:nvSpPr>
        <p:spPr>
          <a:xfrm>
            <a:off x="8973997" y="5266533"/>
            <a:ext cx="491816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보기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323" name="표 322">
            <a:extLst>
              <a:ext uri="{FF2B5EF4-FFF2-40B4-BE49-F238E27FC236}">
                <a16:creationId xmlns="" xmlns:a16="http://schemas.microsoft.com/office/drawing/2014/main" id="{3D922823-F708-4C2C-9B67-8A764B3D54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612315"/>
              </p:ext>
            </p:extLst>
          </p:nvPr>
        </p:nvGraphicFramePr>
        <p:xfrm>
          <a:off x="9937116" y="853437"/>
          <a:ext cx="2067133" cy="4191611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56360">
                  <a:extLst>
                    <a:ext uri="{9D8B030D-6E8A-4147-A177-3AD203B41FA5}">
                      <a16:colId xmlns="" xmlns:a16="http://schemas.microsoft.com/office/drawing/2014/main" val="283143087"/>
                    </a:ext>
                  </a:extLst>
                </a:gridCol>
                <a:gridCol w="1810773">
                  <a:extLst>
                    <a:ext uri="{9D8B030D-6E8A-4147-A177-3AD203B41FA5}">
                      <a16:colId xmlns="" xmlns:a16="http://schemas.microsoft.com/office/drawing/2014/main" val="671437389"/>
                    </a:ext>
                  </a:extLst>
                </a:gridCol>
              </a:tblGrid>
              <a:tr h="388040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1" dirty="0">
                          <a:solidFill>
                            <a:schemeClr val="bg1"/>
                          </a:solidFill>
                          <a:latin typeface="+mn-lt"/>
                          <a:ea typeface="나눔고딕" pitchFamily="50" charset="-127"/>
                        </a:rPr>
                        <a:t>Description</a:t>
                      </a:r>
                      <a:endParaRPr lang="ko-KR" altLang="en-US" sz="800" b="1" dirty="0">
                        <a:solidFill>
                          <a:schemeClr val="bg1"/>
                        </a:solidFill>
                        <a:latin typeface="+mn-lt"/>
                        <a:ea typeface="나눔고딕" pitchFamily="50" charset="-127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1090381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36000" marT="43200" marB="4320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28337002"/>
                  </a:ext>
                </a:extLst>
              </a:tr>
              <a:tr h="191361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+mn-lt"/>
                        <a:ea typeface="나눔고딕" panose="020D0604000000000000" pitchFamily="50" charset="-127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유저 기본 정보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회원번호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소속매장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아이디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닉네임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보유머니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금고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리워드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서비스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999" marR="36000" marT="43200" marB="432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74907982"/>
                  </a:ext>
                </a:extLst>
              </a:tr>
              <a:tr h="114374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</a:rPr>
                        <a:t>2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+mn-lt"/>
                        <a:ea typeface="나눔고딕" panose="020D0604000000000000" pitchFamily="50" charset="-127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입출금 기록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총 입금 금액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총 출금 금액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관리자 서비스 입금 금액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유저 총 증액 금액</a:t>
                      </a:r>
                      <a:endParaRPr lang="en-US" altLang="ko-KR" sz="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999" marR="36000" marT="43200" marB="432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4621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</a:rPr>
                        <a:t>3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+mn-lt"/>
                        <a:ea typeface="나눔고딕" panose="020D0604000000000000" pitchFamily="50" charset="-127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게임전적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게임 총 승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패 횟수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일자별</a:t>
                      </a: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전적 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별도 팝업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altLang="ko-KR" sz="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999" marR="36000" marT="43200" marB="432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60619611"/>
                  </a:ext>
                </a:extLst>
              </a:tr>
            </a:tbl>
          </a:graphicData>
        </a:graphic>
      </p:graphicFrame>
      <p:sp>
        <p:nvSpPr>
          <p:cNvPr id="324" name="직사각형 323"/>
          <p:cNvSpPr/>
          <p:nvPr/>
        </p:nvSpPr>
        <p:spPr>
          <a:xfrm>
            <a:off x="6508351" y="5601378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325" name="직사각형 324"/>
          <p:cNvSpPr/>
          <p:nvPr/>
        </p:nvSpPr>
        <p:spPr>
          <a:xfrm>
            <a:off x="6853655" y="5601378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326" name="직사각형 325"/>
          <p:cNvSpPr/>
          <p:nvPr/>
        </p:nvSpPr>
        <p:spPr>
          <a:xfrm>
            <a:off x="7378716" y="5601378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rgbClr val="00B0F0"/>
                </a:solidFill>
              </a:rPr>
              <a:t>입금</a:t>
            </a:r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327" name="직사각형 326"/>
          <p:cNvSpPr/>
          <p:nvPr/>
        </p:nvSpPr>
        <p:spPr>
          <a:xfrm>
            <a:off x="7724020" y="5601378"/>
            <a:ext cx="342360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>
                <a:solidFill>
                  <a:srgbClr val="EC892C"/>
                </a:solidFill>
              </a:rPr>
              <a:t>출</a:t>
            </a:r>
            <a:r>
              <a:rPr lang="ko-KR" altLang="en-US" sz="800" dirty="0" smtClean="0">
                <a:solidFill>
                  <a:srgbClr val="EC892C"/>
                </a:solidFill>
              </a:rPr>
              <a:t>금</a:t>
            </a:r>
            <a:endParaRPr lang="ko-KR" altLang="en-US" sz="800" dirty="0">
              <a:solidFill>
                <a:srgbClr val="EC892C"/>
              </a:solidFill>
            </a:endParaRPr>
          </a:p>
        </p:txBody>
      </p:sp>
      <p:sp>
        <p:nvSpPr>
          <p:cNvPr id="328" name="직사각형 327"/>
          <p:cNvSpPr/>
          <p:nvPr/>
        </p:nvSpPr>
        <p:spPr>
          <a:xfrm>
            <a:off x="8973997" y="5601378"/>
            <a:ext cx="491816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보기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84487" y="853371"/>
            <a:ext cx="9544399" cy="5265351"/>
          </a:xfrm>
          <a:prstGeom prst="rect">
            <a:avLst/>
          </a:prstGeom>
          <a:solidFill>
            <a:schemeClr val="tx1">
              <a:lumMod val="95000"/>
              <a:lumOff val="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4" name="직사각형 93"/>
          <p:cNvSpPr/>
          <p:nvPr/>
        </p:nvSpPr>
        <p:spPr>
          <a:xfrm>
            <a:off x="2924343" y="1300887"/>
            <a:ext cx="4688627" cy="4374983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3163330" y="1403460"/>
            <a:ext cx="3214183" cy="291674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ko-KR" altLang="en-US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유저 기록 보기</a:t>
            </a:r>
            <a:endParaRPr lang="ko-KR" altLang="en-US" sz="11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4" name="직사각형 103"/>
          <p:cNvSpPr/>
          <p:nvPr/>
        </p:nvSpPr>
        <p:spPr>
          <a:xfrm>
            <a:off x="4601191" y="5057187"/>
            <a:ext cx="1334914" cy="396133"/>
          </a:xfrm>
          <a:prstGeom prst="rect">
            <a:avLst/>
          </a:prstGeom>
          <a:solidFill>
            <a:srgbClr val="0070C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1000" smtClean="0">
                <a:solidFill>
                  <a:schemeClr val="bg1"/>
                </a:solidFill>
              </a:rPr>
              <a:t>확인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06" name="직사각형 105"/>
          <p:cNvSpPr/>
          <p:nvPr/>
        </p:nvSpPr>
        <p:spPr>
          <a:xfrm>
            <a:off x="7194962" y="1406971"/>
            <a:ext cx="302041" cy="291674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X</a:t>
            </a:r>
            <a:endParaRPr lang="ko-KR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6210434" y="2902583"/>
            <a:ext cx="1165338" cy="29167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000" dirty="0" smtClean="0">
                <a:solidFill>
                  <a:srgbClr val="C00000"/>
                </a:solidFill>
              </a:rPr>
              <a:t>-1,200,000</a:t>
            </a:r>
            <a:endParaRPr lang="ko-KR" altLang="en-US" sz="1000" dirty="0">
              <a:solidFill>
                <a:srgbClr val="C00000"/>
              </a:solidFill>
            </a:endParaRPr>
          </a:p>
        </p:txBody>
      </p:sp>
      <p:sp>
        <p:nvSpPr>
          <p:cNvPr id="103" name="직사각형 102"/>
          <p:cNvSpPr/>
          <p:nvPr/>
        </p:nvSpPr>
        <p:spPr>
          <a:xfrm>
            <a:off x="5356138" y="2900662"/>
            <a:ext cx="852529" cy="291674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증액금</a:t>
            </a:r>
            <a:endParaRPr lang="ko-KR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5356138" y="2025930"/>
            <a:ext cx="852529" cy="291674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아이디</a:t>
            </a:r>
            <a:endParaRPr lang="ko-KR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9" name="직사각형 108"/>
          <p:cNvSpPr/>
          <p:nvPr/>
        </p:nvSpPr>
        <p:spPr>
          <a:xfrm>
            <a:off x="5356138" y="2311501"/>
            <a:ext cx="852529" cy="291674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닉네임</a:t>
            </a:r>
            <a:endParaRPr lang="ko-KR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5356138" y="2605728"/>
            <a:ext cx="852529" cy="291674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10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리워드</a:t>
            </a:r>
            <a:endParaRPr lang="ko-KR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6210434" y="2601332"/>
            <a:ext cx="1165338" cy="299912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1,200</a:t>
            </a:r>
            <a:endParaRPr lang="ko-KR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2" name="직사각형 111"/>
          <p:cNvSpPr/>
          <p:nvPr/>
        </p:nvSpPr>
        <p:spPr>
          <a:xfrm>
            <a:off x="6210434" y="2316398"/>
            <a:ext cx="1165338" cy="28493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불곰</a:t>
            </a:r>
            <a:endParaRPr lang="ko-KR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3" name="직사각형 112"/>
          <p:cNvSpPr/>
          <p:nvPr/>
        </p:nvSpPr>
        <p:spPr>
          <a:xfrm>
            <a:off x="6210434" y="2025930"/>
            <a:ext cx="1165338" cy="29167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Aa1</a:t>
            </a:r>
            <a:endParaRPr lang="ko-KR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8" name="직사각형 97"/>
          <p:cNvSpPr/>
          <p:nvPr/>
        </p:nvSpPr>
        <p:spPr>
          <a:xfrm>
            <a:off x="4046373" y="2894345"/>
            <a:ext cx="1165338" cy="29167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</a:t>
            </a:r>
            <a:endParaRPr lang="ko-KR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3192077" y="2892424"/>
            <a:ext cx="852529" cy="291674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10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서비스</a:t>
            </a:r>
            <a:endParaRPr lang="ko-KR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3192077" y="2025930"/>
            <a:ext cx="852529" cy="291674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매장</a:t>
            </a:r>
            <a:endParaRPr lang="ko-KR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3192077" y="2311501"/>
            <a:ext cx="852529" cy="291674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보유머니</a:t>
            </a:r>
            <a:endParaRPr lang="ko-KR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4" name="직사각형 113"/>
          <p:cNvSpPr/>
          <p:nvPr/>
        </p:nvSpPr>
        <p:spPr>
          <a:xfrm>
            <a:off x="3192077" y="2605728"/>
            <a:ext cx="852529" cy="291674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10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금고</a:t>
            </a:r>
            <a:endParaRPr lang="ko-KR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4046373" y="2601331"/>
            <a:ext cx="1165338" cy="301251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250,000</a:t>
            </a:r>
            <a:endParaRPr lang="ko-KR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4046371" y="2316398"/>
            <a:ext cx="1165338" cy="28926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500,000</a:t>
            </a:r>
            <a:endParaRPr lang="ko-KR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8" name="직사각형 117"/>
          <p:cNvSpPr/>
          <p:nvPr/>
        </p:nvSpPr>
        <p:spPr>
          <a:xfrm>
            <a:off x="4046373" y="2025930"/>
            <a:ext cx="1165338" cy="29167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강남</a:t>
            </a:r>
            <a:endParaRPr lang="ko-KR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9" name="직사각형 118"/>
          <p:cNvSpPr/>
          <p:nvPr/>
        </p:nvSpPr>
        <p:spPr>
          <a:xfrm>
            <a:off x="4050850" y="3584015"/>
            <a:ext cx="1165338" cy="29167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000" dirty="0" smtClean="0">
                <a:solidFill>
                  <a:srgbClr val="0070C0"/>
                </a:solidFill>
              </a:rPr>
              <a:t>2,000,000</a:t>
            </a:r>
            <a:endParaRPr lang="ko-KR" altLang="en-US" sz="1000" dirty="0">
              <a:solidFill>
                <a:srgbClr val="0070C0"/>
              </a:solidFill>
            </a:endParaRPr>
          </a:p>
        </p:txBody>
      </p:sp>
      <p:sp>
        <p:nvSpPr>
          <p:cNvPr id="120" name="직사각형 119"/>
          <p:cNvSpPr/>
          <p:nvPr/>
        </p:nvSpPr>
        <p:spPr>
          <a:xfrm>
            <a:off x="3196554" y="3582094"/>
            <a:ext cx="852529" cy="291674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총 입금</a:t>
            </a:r>
            <a:endParaRPr lang="ko-KR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1" name="직사각형 120"/>
          <p:cNvSpPr/>
          <p:nvPr/>
        </p:nvSpPr>
        <p:spPr>
          <a:xfrm>
            <a:off x="6200429" y="3584015"/>
            <a:ext cx="1165338" cy="29167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000" dirty="0" smtClean="0">
                <a:solidFill>
                  <a:srgbClr val="C00000"/>
                </a:solidFill>
              </a:rPr>
              <a:t>0</a:t>
            </a:r>
            <a:endParaRPr lang="ko-KR" altLang="en-US" sz="1000" dirty="0">
              <a:solidFill>
                <a:srgbClr val="C00000"/>
              </a:solidFill>
            </a:endParaRPr>
          </a:p>
        </p:txBody>
      </p:sp>
      <p:sp>
        <p:nvSpPr>
          <p:cNvPr id="122" name="직사각형 121"/>
          <p:cNvSpPr/>
          <p:nvPr/>
        </p:nvSpPr>
        <p:spPr>
          <a:xfrm>
            <a:off x="5354371" y="3582094"/>
            <a:ext cx="852529" cy="291674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총 출금</a:t>
            </a:r>
            <a:endParaRPr lang="ko-KR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3" name="직사각형 122"/>
          <p:cNvSpPr/>
          <p:nvPr/>
        </p:nvSpPr>
        <p:spPr>
          <a:xfrm>
            <a:off x="3222995" y="1787095"/>
            <a:ext cx="852529" cy="223819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기본정보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4" name="직사각형 123"/>
          <p:cNvSpPr/>
          <p:nvPr/>
        </p:nvSpPr>
        <p:spPr>
          <a:xfrm>
            <a:off x="3222995" y="3339215"/>
            <a:ext cx="852529" cy="223819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입출금기록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4050850" y="4556335"/>
            <a:ext cx="1165338" cy="28975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000" dirty="0" smtClean="0">
                <a:solidFill>
                  <a:srgbClr val="0070C0"/>
                </a:solidFill>
              </a:rPr>
              <a:t>36</a:t>
            </a:r>
            <a:r>
              <a:rPr lang="en-US" altLang="ko-K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/ </a:t>
            </a:r>
            <a:r>
              <a:rPr lang="en-US" altLang="ko-KR" sz="1000" dirty="0" smtClean="0">
                <a:solidFill>
                  <a:srgbClr val="C00000"/>
                </a:solidFill>
              </a:rPr>
              <a:t>73</a:t>
            </a:r>
            <a:endParaRPr lang="ko-KR" altLang="en-US" sz="1000" dirty="0">
              <a:solidFill>
                <a:srgbClr val="C00000"/>
              </a:solidFill>
            </a:endParaRPr>
          </a:p>
        </p:txBody>
      </p:sp>
      <p:sp>
        <p:nvSpPr>
          <p:cNvPr id="126" name="직사각형 125"/>
          <p:cNvSpPr/>
          <p:nvPr/>
        </p:nvSpPr>
        <p:spPr>
          <a:xfrm>
            <a:off x="3196554" y="4554414"/>
            <a:ext cx="852529" cy="291674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승 </a:t>
            </a:r>
            <a:r>
              <a:rPr lang="en-US" altLang="ko-K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 </a:t>
            </a:r>
            <a:r>
              <a:rPr lang="ko-KR" altLang="en-US" sz="10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패</a:t>
            </a:r>
            <a:endParaRPr lang="ko-KR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9" name="직사각형 128"/>
          <p:cNvSpPr/>
          <p:nvPr/>
        </p:nvSpPr>
        <p:spPr>
          <a:xfrm>
            <a:off x="3222995" y="4311535"/>
            <a:ext cx="852529" cy="223819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게임전적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0" name="직사각형 129"/>
          <p:cNvSpPr/>
          <p:nvPr/>
        </p:nvSpPr>
        <p:spPr>
          <a:xfrm>
            <a:off x="5372614" y="4311535"/>
            <a:ext cx="852529" cy="223819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ko-KR" altLang="en-US" sz="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일자별</a:t>
            </a:r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전적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1" name="직사각형 130"/>
          <p:cNvSpPr/>
          <p:nvPr/>
        </p:nvSpPr>
        <p:spPr>
          <a:xfrm>
            <a:off x="4050850" y="3872634"/>
            <a:ext cx="1165338" cy="287407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000" dirty="0" smtClean="0">
                <a:solidFill>
                  <a:srgbClr val="0070C0"/>
                </a:solidFill>
              </a:rPr>
              <a:t>100,000</a:t>
            </a:r>
            <a:endParaRPr lang="ko-KR" altLang="en-US" sz="1000" dirty="0">
              <a:solidFill>
                <a:srgbClr val="0070C0"/>
              </a:solidFill>
            </a:endParaRPr>
          </a:p>
        </p:txBody>
      </p:sp>
      <p:sp>
        <p:nvSpPr>
          <p:cNvPr id="132" name="직사각형 131"/>
          <p:cNvSpPr/>
          <p:nvPr/>
        </p:nvSpPr>
        <p:spPr>
          <a:xfrm>
            <a:off x="3196554" y="3870713"/>
            <a:ext cx="852529" cy="291674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서비스 입금</a:t>
            </a:r>
            <a:endParaRPr lang="ko-KR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3" name="직사각형 132"/>
          <p:cNvSpPr/>
          <p:nvPr/>
        </p:nvSpPr>
        <p:spPr>
          <a:xfrm>
            <a:off x="6200429" y="3872634"/>
            <a:ext cx="1165338" cy="289171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000" dirty="0" smtClean="0">
                <a:solidFill>
                  <a:srgbClr val="C00000"/>
                </a:solidFill>
              </a:rPr>
              <a:t>-50,000</a:t>
            </a:r>
            <a:endParaRPr lang="ko-KR" altLang="en-US" sz="1000" dirty="0">
              <a:solidFill>
                <a:srgbClr val="C00000"/>
              </a:solidFill>
            </a:endParaRPr>
          </a:p>
        </p:txBody>
      </p:sp>
      <p:sp>
        <p:nvSpPr>
          <p:cNvPr id="134" name="직사각형 133"/>
          <p:cNvSpPr/>
          <p:nvPr/>
        </p:nvSpPr>
        <p:spPr>
          <a:xfrm>
            <a:off x="5354371" y="3870713"/>
            <a:ext cx="852529" cy="291674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서비스 출금</a:t>
            </a:r>
            <a:endParaRPr lang="ko-KR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9" name="타원 68">
            <a:extLst>
              <a:ext uri="{FF2B5EF4-FFF2-40B4-BE49-F238E27FC236}">
                <a16:creationId xmlns="" xmlns:a16="http://schemas.microsoft.com/office/drawing/2014/main" id="{58DA2A0E-CF7A-4B8F-899C-EB2A41169F85}"/>
              </a:ext>
            </a:extLst>
          </p:cNvPr>
          <p:cNvSpPr/>
          <p:nvPr/>
        </p:nvSpPr>
        <p:spPr>
          <a:xfrm>
            <a:off x="2996018" y="1796791"/>
            <a:ext cx="190169" cy="178502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tIns="3600" rIns="3600" bIns="360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800" dirty="0" smtClean="0">
                <a:solidFill>
                  <a:schemeClr val="bg1"/>
                </a:solidFill>
              </a:rPr>
              <a:t>1</a:t>
            </a:r>
            <a:endParaRPr lang="ko-KR" altLang="en-US" sz="800" dirty="0">
              <a:solidFill>
                <a:schemeClr val="bg1"/>
              </a:solidFill>
            </a:endParaRPr>
          </a:p>
        </p:txBody>
      </p:sp>
      <p:sp>
        <p:nvSpPr>
          <p:cNvPr id="107" name="타원 106">
            <a:extLst>
              <a:ext uri="{FF2B5EF4-FFF2-40B4-BE49-F238E27FC236}">
                <a16:creationId xmlns="" xmlns:a16="http://schemas.microsoft.com/office/drawing/2014/main" id="{58DA2A0E-CF7A-4B8F-899C-EB2A41169F85}"/>
              </a:ext>
            </a:extLst>
          </p:cNvPr>
          <p:cNvSpPr/>
          <p:nvPr/>
        </p:nvSpPr>
        <p:spPr>
          <a:xfrm>
            <a:off x="2996018" y="3355790"/>
            <a:ext cx="190169" cy="178502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tIns="3600" rIns="3600" bIns="360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800" dirty="0" smtClean="0">
                <a:solidFill>
                  <a:schemeClr val="bg1"/>
                </a:solidFill>
              </a:rPr>
              <a:t>2</a:t>
            </a:r>
            <a:endParaRPr lang="ko-KR" altLang="en-US" sz="800" dirty="0">
              <a:solidFill>
                <a:schemeClr val="bg1"/>
              </a:solidFill>
            </a:endParaRPr>
          </a:p>
        </p:txBody>
      </p:sp>
      <p:sp>
        <p:nvSpPr>
          <p:cNvPr id="115" name="타원 114">
            <a:extLst>
              <a:ext uri="{FF2B5EF4-FFF2-40B4-BE49-F238E27FC236}">
                <a16:creationId xmlns="" xmlns:a16="http://schemas.microsoft.com/office/drawing/2014/main" id="{58DA2A0E-CF7A-4B8F-899C-EB2A41169F85}"/>
              </a:ext>
            </a:extLst>
          </p:cNvPr>
          <p:cNvSpPr/>
          <p:nvPr/>
        </p:nvSpPr>
        <p:spPr>
          <a:xfrm>
            <a:off x="2996018" y="4311535"/>
            <a:ext cx="190169" cy="178502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tIns="3600" rIns="3600" bIns="360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800" dirty="0" smtClean="0">
                <a:solidFill>
                  <a:schemeClr val="bg1"/>
                </a:solidFill>
              </a:rPr>
              <a:t>3</a:t>
            </a:r>
            <a:endParaRPr lang="ko-KR" altLang="en-US" sz="800" dirty="0">
              <a:solidFill>
                <a:schemeClr val="bg1"/>
              </a:solidFill>
            </a:endParaRPr>
          </a:p>
        </p:txBody>
      </p:sp>
      <p:sp>
        <p:nvSpPr>
          <p:cNvPr id="128" name="직사각형 127"/>
          <p:cNvSpPr/>
          <p:nvPr/>
        </p:nvSpPr>
        <p:spPr>
          <a:xfrm>
            <a:off x="5354371" y="4554414"/>
            <a:ext cx="647175" cy="291674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맞고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5" name="직사각형 134"/>
          <p:cNvSpPr/>
          <p:nvPr/>
        </p:nvSpPr>
        <p:spPr>
          <a:xfrm>
            <a:off x="6041938" y="4554414"/>
            <a:ext cx="647175" cy="291674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바둑이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6" name="직사각형 135"/>
          <p:cNvSpPr/>
          <p:nvPr/>
        </p:nvSpPr>
        <p:spPr>
          <a:xfrm>
            <a:off x="6728597" y="4554414"/>
            <a:ext cx="647175" cy="29167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포커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31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219075" y="108015"/>
            <a:ext cx="11785174" cy="445872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유저 목록 </a:t>
            </a:r>
            <a:r>
              <a:rPr lang="en-US" altLang="ko-KR" dirty="0" smtClean="0"/>
              <a:t>– </a:t>
            </a:r>
            <a:r>
              <a:rPr lang="ko-KR" altLang="en-US" smtClean="0"/>
              <a:t>일자별 전적</a:t>
            </a:r>
            <a:endParaRPr lang="ko-KR" altLang="en-US" dirty="0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D1BC-C468-4D25-A88A-610030B0741B}" type="slidenum">
              <a:rPr lang="ko-KR" altLang="en-US" smtClean="0"/>
              <a:t>7</a:t>
            </a:fld>
            <a:endParaRPr lang="ko-KR" altLang="en-US"/>
          </a:p>
        </p:txBody>
      </p:sp>
      <p:graphicFrame>
        <p:nvGraphicFramePr>
          <p:cNvPr id="323" name="표 322">
            <a:extLst>
              <a:ext uri="{FF2B5EF4-FFF2-40B4-BE49-F238E27FC236}">
                <a16:creationId xmlns="" xmlns:a16="http://schemas.microsoft.com/office/drawing/2014/main" id="{3D922823-F708-4C2C-9B67-8A764B3D54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536213"/>
              </p:ext>
            </p:extLst>
          </p:nvPr>
        </p:nvGraphicFramePr>
        <p:xfrm>
          <a:off x="9937116" y="853436"/>
          <a:ext cx="2067133" cy="526528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56360">
                  <a:extLst>
                    <a:ext uri="{9D8B030D-6E8A-4147-A177-3AD203B41FA5}">
                      <a16:colId xmlns="" xmlns:a16="http://schemas.microsoft.com/office/drawing/2014/main" val="283143087"/>
                    </a:ext>
                  </a:extLst>
                </a:gridCol>
                <a:gridCol w="1810773">
                  <a:extLst>
                    <a:ext uri="{9D8B030D-6E8A-4147-A177-3AD203B41FA5}">
                      <a16:colId xmlns="" xmlns:a16="http://schemas.microsoft.com/office/drawing/2014/main" val="671437389"/>
                    </a:ext>
                  </a:extLst>
                </a:gridCol>
              </a:tblGrid>
              <a:tr h="418047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1" dirty="0">
                          <a:solidFill>
                            <a:schemeClr val="bg1"/>
                          </a:solidFill>
                          <a:latin typeface="+mn-lt"/>
                          <a:ea typeface="나눔고딕" pitchFamily="50" charset="-127"/>
                        </a:rPr>
                        <a:t>Description</a:t>
                      </a:r>
                      <a:endParaRPr lang="ko-KR" altLang="en-US" sz="800" b="1" dirty="0">
                        <a:solidFill>
                          <a:schemeClr val="bg1"/>
                        </a:solidFill>
                        <a:latin typeface="+mn-lt"/>
                        <a:ea typeface="나눔고딕" pitchFamily="50" charset="-127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1090381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36000" marT="43200" marB="4320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28337002"/>
                  </a:ext>
                </a:extLst>
              </a:tr>
              <a:tr h="81911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+mn-lt"/>
                        <a:ea typeface="나눔고딕" panose="020D0604000000000000" pitchFamily="50" charset="-127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게임 종류 선택 버튼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전체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맞고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바둑이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999" marR="36000" marT="43200" marB="432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74907982"/>
                  </a:ext>
                </a:extLst>
              </a:tr>
              <a:tr h="81911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1" dirty="0" smtClean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</a:rPr>
                        <a:t>2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+mn-lt"/>
                        <a:ea typeface="나눔고딕" panose="020D0604000000000000" pitchFamily="50" charset="-127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현재 선택된 게임의 전적 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승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패 횟수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71999" marR="36000" marT="43200" marB="432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0509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1" dirty="0" smtClean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</a:rPr>
                        <a:t>3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+mn-lt"/>
                        <a:ea typeface="나눔고딕" panose="020D0604000000000000" pitchFamily="50" charset="-127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게임기록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번호 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게임 횟수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일자 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게임종료된 시각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매장 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소속 매장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아이디 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해당 아이디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닉네임 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해당 닉네임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채널 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채널 정보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보유머니 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게임 종료시 보유머니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손익 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게임 결과 손익금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게임결과 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승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패</a:t>
                      </a:r>
                      <a:endParaRPr lang="en-US" altLang="ko-KR" sz="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999" marR="36000" marT="43200" marB="432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0391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1" dirty="0" smtClean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</a:rPr>
                        <a:t>4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+mn-lt"/>
                        <a:ea typeface="나눔고딕" panose="020D0604000000000000" pitchFamily="50" charset="-127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게임 기록 총 합계</a:t>
                      </a:r>
                      <a:endParaRPr lang="en-US" altLang="ko-KR" sz="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999" marR="36000" marT="43200" marB="432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60619611"/>
                  </a:ext>
                </a:extLst>
              </a:tr>
            </a:tbl>
          </a:graphicData>
        </a:graphic>
      </p:graphicFrame>
      <p:graphicFrame>
        <p:nvGraphicFramePr>
          <p:cNvPr id="127" name="표 126">
            <a:extLst>
              <a:ext uri="{FF2B5EF4-FFF2-40B4-BE49-F238E27FC236}">
                <a16:creationId xmlns="" xmlns:a16="http://schemas.microsoft.com/office/drawing/2014/main" id="{3D922823-F708-4C2C-9B67-8A764B3D542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17497" y="2397967"/>
          <a:ext cx="7632412" cy="348606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15156">
                  <a:extLst>
                    <a:ext uri="{9D8B030D-6E8A-4147-A177-3AD203B41FA5}">
                      <a16:colId xmlns="" xmlns:a16="http://schemas.microsoft.com/office/drawing/2014/main" val="283143087"/>
                    </a:ext>
                  </a:extLst>
                </a:gridCol>
                <a:gridCol w="625151"/>
                <a:gridCol w="625151"/>
                <a:gridCol w="662474"/>
                <a:gridCol w="699795"/>
                <a:gridCol w="718458"/>
                <a:gridCol w="746449"/>
                <a:gridCol w="877077"/>
                <a:gridCol w="874990"/>
                <a:gridCol w="693855"/>
                <a:gridCol w="693856"/>
              </a:tblGrid>
              <a:tr h="39188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번호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매장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아이디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닉네임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보유머니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금고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리워드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8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가상머니</a:t>
                      </a:r>
                      <a:endParaRPr lang="en-US" altLang="ko-KR" sz="8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800" b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주문하기</a:t>
                      </a: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)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서비스</a:t>
                      </a:r>
                      <a:endParaRPr lang="en-US" altLang="ko-KR" sz="8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800" b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주문하기</a:t>
                      </a: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)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상태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게임로그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28337002"/>
                  </a:ext>
                </a:extLst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강남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Aa1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불곰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500,000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250,000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1,200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강남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Aa2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백호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로그아웃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강남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Aa3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청룡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로그아웃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4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마포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Bb1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자전거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로그아웃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5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마포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Bb2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킥보드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6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마포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Bb3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스케이트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100,000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50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7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청담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Cc1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감귤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로그아웃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8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청담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Cc2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딸기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로그아웃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37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9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청담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Cc3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콜라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로그인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6" name="그룹 5"/>
          <p:cNvGrpSpPr/>
          <p:nvPr/>
        </p:nvGrpSpPr>
        <p:grpSpPr>
          <a:xfrm>
            <a:off x="184487" y="853441"/>
            <a:ext cx="9544399" cy="5265348"/>
            <a:chOff x="184487" y="853441"/>
            <a:chExt cx="9544399" cy="5265348"/>
          </a:xfrm>
        </p:grpSpPr>
        <p:sp>
          <p:nvSpPr>
            <p:cNvPr id="137" name="직사각형 136"/>
            <p:cNvSpPr/>
            <p:nvPr/>
          </p:nvSpPr>
          <p:spPr>
            <a:xfrm>
              <a:off x="1734795" y="1544321"/>
              <a:ext cx="7994091" cy="4574467"/>
            </a:xfrm>
            <a:prstGeom prst="rect">
              <a:avLst/>
            </a:prstGeom>
            <a:noFill/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8" name="직사각형 137"/>
            <p:cNvSpPr/>
            <p:nvPr/>
          </p:nvSpPr>
          <p:spPr>
            <a:xfrm>
              <a:off x="184487" y="853441"/>
              <a:ext cx="9544399" cy="69088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9" name="직사각형 138"/>
            <p:cNvSpPr/>
            <p:nvPr/>
          </p:nvSpPr>
          <p:spPr>
            <a:xfrm>
              <a:off x="184488" y="1544322"/>
              <a:ext cx="1550308" cy="4574467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184487" y="5841790"/>
              <a:ext cx="15503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 smtClean="0">
                  <a:solidFill>
                    <a:schemeClr val="bg1">
                      <a:lumMod val="50000"/>
                    </a:schemeClr>
                  </a:solidFill>
                </a:rPr>
                <a:t>99 </a:t>
              </a:r>
              <a:r>
                <a:rPr lang="en-US" altLang="ko-KR" sz="1200" b="1" dirty="0">
                  <a:solidFill>
                    <a:schemeClr val="bg1">
                      <a:lumMod val="50000"/>
                    </a:schemeClr>
                  </a:solidFill>
                </a:rPr>
                <a:t>Admin</a:t>
              </a:r>
              <a:endParaRPr lang="ko-KR" altLang="en-US" sz="12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41" name="직사각형 140"/>
            <p:cNvSpPr/>
            <p:nvPr/>
          </p:nvSpPr>
          <p:spPr>
            <a:xfrm>
              <a:off x="184488" y="1544322"/>
              <a:ext cx="1550308" cy="424457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63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900" dirty="0" smtClean="0">
                  <a:solidFill>
                    <a:schemeClr val="bg1"/>
                  </a:solidFill>
                </a:rPr>
                <a:t>유저 목록</a:t>
              </a:r>
              <a:r>
                <a:rPr lang="en-US" altLang="ko-KR" sz="900" dirty="0">
                  <a:solidFill>
                    <a:schemeClr val="bg1"/>
                  </a:solidFill>
                </a:rPr>
                <a:t> </a:t>
              </a:r>
              <a:r>
                <a:rPr lang="en-US" altLang="ko-KR" sz="900" dirty="0" smtClean="0">
                  <a:solidFill>
                    <a:schemeClr val="bg1"/>
                  </a:solidFill>
                </a:rPr>
                <a:t>                  &gt;</a:t>
              </a:r>
              <a:endParaRPr lang="ko-KR" altLang="en-US" sz="900" dirty="0">
                <a:solidFill>
                  <a:schemeClr val="bg1"/>
                </a:solidFill>
              </a:endParaRPr>
            </a:p>
          </p:txBody>
        </p:sp>
        <p:sp>
          <p:nvSpPr>
            <p:cNvPr id="142" name="직사각형 141"/>
            <p:cNvSpPr/>
            <p:nvPr/>
          </p:nvSpPr>
          <p:spPr>
            <a:xfrm>
              <a:off x="184488" y="1968779"/>
              <a:ext cx="1550308" cy="424457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접속자 목록                </a:t>
              </a:r>
              <a:r>
                <a:rPr lang="en-US" altLang="ko-KR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&gt;</a:t>
              </a:r>
              <a:endParaRPr lang="ko-KR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43" name="직사각형 142"/>
            <p:cNvSpPr/>
            <p:nvPr/>
          </p:nvSpPr>
          <p:spPr>
            <a:xfrm>
              <a:off x="184488" y="2393236"/>
              <a:ext cx="1550308" cy="424457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관리자 </a:t>
              </a:r>
              <a:r>
                <a:rPr lang="ko-KR" altLang="en-US" sz="9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주문 기록         </a:t>
              </a:r>
              <a:r>
                <a:rPr lang="en-US" altLang="ko-KR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&gt;</a:t>
              </a:r>
              <a:endParaRPr lang="ko-KR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44" name="직사각형 143"/>
            <p:cNvSpPr/>
            <p:nvPr/>
          </p:nvSpPr>
          <p:spPr>
            <a:xfrm>
              <a:off x="184488" y="2817693"/>
              <a:ext cx="1550308" cy="424457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유저 </a:t>
              </a:r>
              <a:r>
                <a:rPr lang="ko-KR" altLang="en-US" sz="9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주문 기록            </a:t>
              </a:r>
              <a:r>
                <a:rPr lang="en-US" altLang="ko-KR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&gt;</a:t>
              </a:r>
              <a:endParaRPr lang="ko-KR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45" name="직사각형 144"/>
            <p:cNvSpPr/>
            <p:nvPr/>
          </p:nvSpPr>
          <p:spPr>
            <a:xfrm>
              <a:off x="184488" y="3242150"/>
              <a:ext cx="1550308" cy="424457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9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골드 정산                   </a:t>
              </a:r>
              <a:r>
                <a:rPr lang="en-US" altLang="ko-KR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&gt;</a:t>
              </a:r>
              <a:endParaRPr lang="ko-KR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46" name="직사각형 145"/>
            <p:cNvSpPr/>
            <p:nvPr/>
          </p:nvSpPr>
          <p:spPr>
            <a:xfrm>
              <a:off x="184488" y="3666607"/>
              <a:ext cx="1550308" cy="424457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서비스 </a:t>
              </a:r>
              <a:r>
                <a:rPr lang="ko-KR" altLang="en-US" sz="9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주문 기록         </a:t>
              </a:r>
              <a:r>
                <a:rPr lang="en-US" altLang="ko-KR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&gt;</a:t>
              </a:r>
              <a:endParaRPr lang="ko-KR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47" name="직사각형 146"/>
            <p:cNvSpPr/>
            <p:nvPr/>
          </p:nvSpPr>
          <p:spPr>
            <a:xfrm>
              <a:off x="184488" y="4091064"/>
              <a:ext cx="1550308" cy="424457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잭팟 로그                   </a:t>
              </a:r>
              <a:r>
                <a:rPr lang="en-US" altLang="ko-KR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&gt;</a:t>
              </a:r>
              <a:endParaRPr lang="ko-KR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48" name="직사각형 147"/>
            <p:cNvSpPr/>
            <p:nvPr/>
          </p:nvSpPr>
          <p:spPr>
            <a:xfrm>
              <a:off x="184488" y="4515521"/>
              <a:ext cx="1550308" cy="424457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한달 정산금 기록         </a:t>
              </a:r>
              <a:r>
                <a:rPr lang="en-US" altLang="ko-KR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&gt;</a:t>
              </a:r>
              <a:endParaRPr lang="ko-KR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49" name="직사각형 148"/>
            <p:cNvSpPr/>
            <p:nvPr/>
          </p:nvSpPr>
          <p:spPr>
            <a:xfrm>
              <a:off x="184488" y="4939978"/>
              <a:ext cx="1550308" cy="424457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9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게임 설정                   </a:t>
              </a:r>
              <a:r>
                <a:rPr lang="en-US" altLang="ko-KR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&gt;</a:t>
              </a:r>
              <a:endParaRPr lang="ko-KR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274698" y="936624"/>
              <a:ext cx="146009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800" dirty="0" smtClean="0">
                  <a:solidFill>
                    <a:schemeClr val="bg1">
                      <a:lumMod val="50000"/>
                    </a:schemeClr>
                  </a:solidFill>
                </a:rPr>
                <a:t>당일 입금 금액</a:t>
              </a:r>
              <a:endParaRPr lang="ko-KR" altLang="en-US" sz="8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51" name="모서리가 둥근 직사각형 150"/>
            <p:cNvSpPr/>
            <p:nvPr/>
          </p:nvSpPr>
          <p:spPr>
            <a:xfrm>
              <a:off x="274698" y="1162080"/>
              <a:ext cx="1460095" cy="27833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ko-KR" sz="1000" b="1" dirty="0" smtClean="0"/>
                <a:t>10,000,000</a:t>
              </a:r>
              <a:endParaRPr lang="ko-KR" altLang="en-US" sz="1000" b="1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234091" y="936624"/>
              <a:ext cx="146009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800" dirty="0" smtClean="0">
                  <a:solidFill>
                    <a:schemeClr val="bg1">
                      <a:lumMod val="50000"/>
                    </a:schemeClr>
                  </a:solidFill>
                </a:rPr>
                <a:t>당일 출금 금액</a:t>
              </a:r>
              <a:endParaRPr lang="ko-KR" altLang="en-US" sz="8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53" name="모서리가 둥근 직사각형 152"/>
            <p:cNvSpPr/>
            <p:nvPr/>
          </p:nvSpPr>
          <p:spPr>
            <a:xfrm>
              <a:off x="2234091" y="1162080"/>
              <a:ext cx="1460095" cy="27833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ko-KR" sz="1000" b="1" dirty="0" smtClean="0">
                  <a:solidFill>
                    <a:schemeClr val="bg1"/>
                  </a:solidFill>
                </a:rPr>
                <a:t>0</a:t>
              </a:r>
              <a:endParaRPr lang="ko-KR" alt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4193484" y="936624"/>
              <a:ext cx="146009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800" dirty="0" smtClean="0">
                  <a:solidFill>
                    <a:schemeClr val="bg1">
                      <a:lumMod val="50000"/>
                    </a:schemeClr>
                  </a:solidFill>
                </a:rPr>
                <a:t>당일 수익 금액</a:t>
              </a:r>
              <a:endParaRPr lang="ko-KR" altLang="en-US" sz="8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55" name="모서리가 둥근 직사각형 154"/>
            <p:cNvSpPr/>
            <p:nvPr/>
          </p:nvSpPr>
          <p:spPr>
            <a:xfrm>
              <a:off x="4193484" y="1162080"/>
              <a:ext cx="1460095" cy="27833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ko-KR" sz="1000" b="1" dirty="0" smtClean="0">
                  <a:solidFill>
                    <a:schemeClr val="bg1"/>
                  </a:solidFill>
                </a:rPr>
                <a:t>8,000,000</a:t>
              </a:r>
              <a:endParaRPr lang="ko-KR" alt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6152876" y="936624"/>
              <a:ext cx="146009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800" dirty="0" smtClean="0">
                  <a:solidFill>
                    <a:schemeClr val="bg1">
                      <a:lumMod val="50000"/>
                    </a:schemeClr>
                  </a:solidFill>
                </a:rPr>
                <a:t>서비스 금액</a:t>
              </a:r>
              <a:endParaRPr lang="ko-KR" altLang="en-US" sz="8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57" name="모서리가 둥근 직사각형 156"/>
            <p:cNvSpPr/>
            <p:nvPr/>
          </p:nvSpPr>
          <p:spPr>
            <a:xfrm>
              <a:off x="6152877" y="1162080"/>
              <a:ext cx="1460095" cy="278333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ko-KR" sz="1000" b="1" dirty="0" smtClean="0">
                  <a:solidFill>
                    <a:schemeClr val="bg1"/>
                  </a:solidFill>
                </a:rPr>
                <a:t>999,999,999,000</a:t>
              </a:r>
              <a:endParaRPr lang="ko-KR" alt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8112270" y="936624"/>
              <a:ext cx="146009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800" dirty="0" smtClean="0">
                  <a:solidFill>
                    <a:schemeClr val="bg1">
                      <a:lumMod val="50000"/>
                    </a:schemeClr>
                  </a:solidFill>
                </a:rPr>
                <a:t>실시간 증액 가능 금액</a:t>
              </a:r>
              <a:endParaRPr lang="ko-KR" altLang="en-US" sz="8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59" name="모서리가 둥근 직사각형 158"/>
            <p:cNvSpPr/>
            <p:nvPr/>
          </p:nvSpPr>
          <p:spPr>
            <a:xfrm>
              <a:off x="8112271" y="1162080"/>
              <a:ext cx="1460095" cy="278333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ko-KR" sz="1000" b="1" dirty="0" smtClean="0">
                  <a:solidFill>
                    <a:schemeClr val="bg1"/>
                  </a:solidFill>
                </a:rPr>
                <a:t>2,000,000</a:t>
              </a:r>
              <a:endParaRPr lang="ko-KR" alt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160" name="직사각형 159"/>
            <p:cNvSpPr/>
            <p:nvPr/>
          </p:nvSpPr>
          <p:spPr>
            <a:xfrm>
              <a:off x="5067911" y="1785678"/>
              <a:ext cx="1023117" cy="2616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매장  ▼</a:t>
              </a:r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1943026" y="1791511"/>
              <a:ext cx="79861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00" b="1" dirty="0" smtClean="0">
                  <a:solidFill>
                    <a:schemeClr val="accent5">
                      <a:lumMod val="50000"/>
                    </a:schemeClr>
                  </a:solidFill>
                </a:rPr>
                <a:t>유저 목록</a:t>
              </a:r>
              <a:endParaRPr lang="ko-KR" altLang="en-US" sz="1100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62" name="직사각형 161"/>
            <p:cNvSpPr/>
            <p:nvPr/>
          </p:nvSpPr>
          <p:spPr>
            <a:xfrm>
              <a:off x="6091029" y="1785678"/>
              <a:ext cx="1023117" cy="2616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아이디  ▼</a:t>
              </a:r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63" name="직사각형 162"/>
            <p:cNvSpPr/>
            <p:nvPr/>
          </p:nvSpPr>
          <p:spPr>
            <a:xfrm>
              <a:off x="7114147" y="1785678"/>
              <a:ext cx="2003356" cy="26162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64" name="직사각형 163"/>
            <p:cNvSpPr/>
            <p:nvPr/>
          </p:nvSpPr>
          <p:spPr>
            <a:xfrm>
              <a:off x="9117503" y="1785678"/>
              <a:ext cx="432406" cy="2616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검색</a:t>
              </a:r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65" name="직사각형 164"/>
            <p:cNvSpPr/>
            <p:nvPr/>
          </p:nvSpPr>
          <p:spPr>
            <a:xfrm>
              <a:off x="6508351" y="2848942"/>
              <a:ext cx="342360" cy="21150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ko-KR" altLang="en-US" sz="800" dirty="0" smtClean="0">
                  <a:solidFill>
                    <a:srgbClr val="00B0F0"/>
                  </a:solidFill>
                </a:rPr>
                <a:t>입금</a:t>
              </a:r>
              <a:endParaRPr lang="ko-KR" altLang="en-US" sz="800" dirty="0">
                <a:solidFill>
                  <a:srgbClr val="00B0F0"/>
                </a:solidFill>
              </a:endParaRPr>
            </a:p>
          </p:txBody>
        </p:sp>
        <p:sp>
          <p:nvSpPr>
            <p:cNvPr id="166" name="직사각형 165"/>
            <p:cNvSpPr/>
            <p:nvPr/>
          </p:nvSpPr>
          <p:spPr>
            <a:xfrm>
              <a:off x="6853655" y="2848942"/>
              <a:ext cx="342360" cy="21150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ko-KR" altLang="en-US" sz="800" dirty="0">
                  <a:solidFill>
                    <a:srgbClr val="EC892C"/>
                  </a:solidFill>
                </a:rPr>
                <a:t>출</a:t>
              </a:r>
              <a:r>
                <a:rPr lang="ko-KR" altLang="en-US" sz="800" dirty="0" smtClean="0">
                  <a:solidFill>
                    <a:srgbClr val="EC892C"/>
                  </a:solidFill>
                </a:rPr>
                <a:t>금</a:t>
              </a:r>
              <a:endParaRPr lang="ko-KR" altLang="en-US" sz="800" dirty="0">
                <a:solidFill>
                  <a:srgbClr val="EC892C"/>
                </a:solidFill>
              </a:endParaRPr>
            </a:p>
          </p:txBody>
        </p:sp>
        <p:sp>
          <p:nvSpPr>
            <p:cNvPr id="167" name="직사각형 166"/>
            <p:cNvSpPr/>
            <p:nvPr/>
          </p:nvSpPr>
          <p:spPr>
            <a:xfrm>
              <a:off x="7378716" y="2848942"/>
              <a:ext cx="342360" cy="21150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ko-KR" altLang="en-US" sz="800" dirty="0" smtClean="0">
                  <a:solidFill>
                    <a:srgbClr val="00B0F0"/>
                  </a:solidFill>
                </a:rPr>
                <a:t>입금</a:t>
              </a:r>
              <a:endParaRPr lang="ko-KR" altLang="en-US" sz="800" dirty="0">
                <a:solidFill>
                  <a:srgbClr val="00B0F0"/>
                </a:solidFill>
              </a:endParaRPr>
            </a:p>
          </p:txBody>
        </p:sp>
        <p:sp>
          <p:nvSpPr>
            <p:cNvPr id="168" name="직사각형 167"/>
            <p:cNvSpPr/>
            <p:nvPr/>
          </p:nvSpPr>
          <p:spPr>
            <a:xfrm>
              <a:off x="7724020" y="2848942"/>
              <a:ext cx="342360" cy="21150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ko-KR" altLang="en-US" sz="800" dirty="0">
                  <a:solidFill>
                    <a:srgbClr val="EC892C"/>
                  </a:solidFill>
                </a:rPr>
                <a:t>출</a:t>
              </a:r>
              <a:r>
                <a:rPr lang="ko-KR" altLang="en-US" sz="800" dirty="0" smtClean="0">
                  <a:solidFill>
                    <a:srgbClr val="EC892C"/>
                  </a:solidFill>
                </a:rPr>
                <a:t>금</a:t>
              </a:r>
              <a:endParaRPr lang="ko-KR" altLang="en-US" sz="800" dirty="0">
                <a:solidFill>
                  <a:srgbClr val="EC892C"/>
                </a:solidFill>
              </a:endParaRPr>
            </a:p>
          </p:txBody>
        </p:sp>
        <p:sp>
          <p:nvSpPr>
            <p:cNvPr id="169" name="직사각형 168"/>
            <p:cNvSpPr/>
            <p:nvPr/>
          </p:nvSpPr>
          <p:spPr>
            <a:xfrm>
              <a:off x="8973997" y="2848942"/>
              <a:ext cx="491816" cy="21150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ko-KR" altLang="en-US" sz="8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보기</a:t>
              </a:r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70" name="직사각형 169"/>
            <p:cNvSpPr/>
            <p:nvPr/>
          </p:nvSpPr>
          <p:spPr>
            <a:xfrm>
              <a:off x="6508351" y="3195645"/>
              <a:ext cx="342360" cy="21150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ko-KR" altLang="en-US" sz="800" dirty="0" smtClean="0">
                  <a:solidFill>
                    <a:srgbClr val="00B0F0"/>
                  </a:solidFill>
                </a:rPr>
                <a:t>입금</a:t>
              </a:r>
              <a:endParaRPr lang="ko-KR" altLang="en-US" sz="800" dirty="0">
                <a:solidFill>
                  <a:srgbClr val="00B0F0"/>
                </a:solidFill>
              </a:endParaRPr>
            </a:p>
          </p:txBody>
        </p:sp>
        <p:sp>
          <p:nvSpPr>
            <p:cNvPr id="171" name="직사각형 170"/>
            <p:cNvSpPr/>
            <p:nvPr/>
          </p:nvSpPr>
          <p:spPr>
            <a:xfrm>
              <a:off x="6853655" y="3195645"/>
              <a:ext cx="342360" cy="21150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ko-KR" altLang="en-US" sz="800" dirty="0">
                  <a:solidFill>
                    <a:srgbClr val="EC892C"/>
                  </a:solidFill>
                </a:rPr>
                <a:t>출</a:t>
              </a:r>
              <a:r>
                <a:rPr lang="ko-KR" altLang="en-US" sz="800" dirty="0" smtClean="0">
                  <a:solidFill>
                    <a:srgbClr val="EC892C"/>
                  </a:solidFill>
                </a:rPr>
                <a:t>금</a:t>
              </a:r>
              <a:endParaRPr lang="ko-KR" altLang="en-US" sz="800" dirty="0">
                <a:solidFill>
                  <a:srgbClr val="EC892C"/>
                </a:solidFill>
              </a:endParaRPr>
            </a:p>
          </p:txBody>
        </p:sp>
        <p:sp>
          <p:nvSpPr>
            <p:cNvPr id="172" name="직사각형 171"/>
            <p:cNvSpPr/>
            <p:nvPr/>
          </p:nvSpPr>
          <p:spPr>
            <a:xfrm>
              <a:off x="7378716" y="3195645"/>
              <a:ext cx="342360" cy="21150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ko-KR" altLang="en-US" sz="800" dirty="0" smtClean="0">
                  <a:solidFill>
                    <a:srgbClr val="00B0F0"/>
                  </a:solidFill>
                </a:rPr>
                <a:t>입금</a:t>
              </a:r>
              <a:endParaRPr lang="ko-KR" altLang="en-US" sz="800" dirty="0">
                <a:solidFill>
                  <a:srgbClr val="00B0F0"/>
                </a:solidFill>
              </a:endParaRPr>
            </a:p>
          </p:txBody>
        </p:sp>
        <p:sp>
          <p:nvSpPr>
            <p:cNvPr id="173" name="직사각형 172"/>
            <p:cNvSpPr/>
            <p:nvPr/>
          </p:nvSpPr>
          <p:spPr>
            <a:xfrm>
              <a:off x="7724020" y="3195645"/>
              <a:ext cx="342360" cy="21150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ko-KR" altLang="en-US" sz="800" dirty="0">
                  <a:solidFill>
                    <a:srgbClr val="EC892C"/>
                  </a:solidFill>
                </a:rPr>
                <a:t>출</a:t>
              </a:r>
              <a:r>
                <a:rPr lang="ko-KR" altLang="en-US" sz="800" dirty="0" smtClean="0">
                  <a:solidFill>
                    <a:srgbClr val="EC892C"/>
                  </a:solidFill>
                </a:rPr>
                <a:t>금</a:t>
              </a:r>
              <a:endParaRPr lang="ko-KR" altLang="en-US" sz="800" dirty="0">
                <a:solidFill>
                  <a:srgbClr val="EC892C"/>
                </a:solidFill>
              </a:endParaRPr>
            </a:p>
          </p:txBody>
        </p:sp>
        <p:sp>
          <p:nvSpPr>
            <p:cNvPr id="174" name="직사각형 173"/>
            <p:cNvSpPr/>
            <p:nvPr/>
          </p:nvSpPr>
          <p:spPr>
            <a:xfrm>
              <a:off x="8973997" y="3195645"/>
              <a:ext cx="491816" cy="21150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ko-KR" altLang="en-US" sz="8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보기</a:t>
              </a:r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75" name="직사각형 174"/>
            <p:cNvSpPr/>
            <p:nvPr/>
          </p:nvSpPr>
          <p:spPr>
            <a:xfrm>
              <a:off x="6508351" y="3533017"/>
              <a:ext cx="342360" cy="21150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ko-KR" altLang="en-US" sz="800" dirty="0" smtClean="0">
                  <a:solidFill>
                    <a:srgbClr val="00B0F0"/>
                  </a:solidFill>
                </a:rPr>
                <a:t>입금</a:t>
              </a:r>
              <a:endParaRPr lang="ko-KR" altLang="en-US" sz="800" dirty="0">
                <a:solidFill>
                  <a:srgbClr val="00B0F0"/>
                </a:solidFill>
              </a:endParaRPr>
            </a:p>
          </p:txBody>
        </p:sp>
        <p:sp>
          <p:nvSpPr>
            <p:cNvPr id="176" name="직사각형 175"/>
            <p:cNvSpPr/>
            <p:nvPr/>
          </p:nvSpPr>
          <p:spPr>
            <a:xfrm>
              <a:off x="6853655" y="3533017"/>
              <a:ext cx="342360" cy="21150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ko-KR" altLang="en-US" sz="800" dirty="0">
                  <a:solidFill>
                    <a:srgbClr val="EC892C"/>
                  </a:solidFill>
                </a:rPr>
                <a:t>출</a:t>
              </a:r>
              <a:r>
                <a:rPr lang="ko-KR" altLang="en-US" sz="800" dirty="0" smtClean="0">
                  <a:solidFill>
                    <a:srgbClr val="EC892C"/>
                  </a:solidFill>
                </a:rPr>
                <a:t>금</a:t>
              </a:r>
              <a:endParaRPr lang="ko-KR" altLang="en-US" sz="800" dirty="0">
                <a:solidFill>
                  <a:srgbClr val="EC892C"/>
                </a:solidFill>
              </a:endParaRPr>
            </a:p>
          </p:txBody>
        </p:sp>
        <p:sp>
          <p:nvSpPr>
            <p:cNvPr id="177" name="직사각형 176"/>
            <p:cNvSpPr/>
            <p:nvPr/>
          </p:nvSpPr>
          <p:spPr>
            <a:xfrm>
              <a:off x="7378716" y="3533017"/>
              <a:ext cx="342360" cy="21150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ko-KR" altLang="en-US" sz="800" dirty="0" smtClean="0">
                  <a:solidFill>
                    <a:srgbClr val="00B0F0"/>
                  </a:solidFill>
                </a:rPr>
                <a:t>입금</a:t>
              </a:r>
              <a:endParaRPr lang="ko-KR" altLang="en-US" sz="800" dirty="0">
                <a:solidFill>
                  <a:srgbClr val="00B0F0"/>
                </a:solidFill>
              </a:endParaRPr>
            </a:p>
          </p:txBody>
        </p:sp>
        <p:sp>
          <p:nvSpPr>
            <p:cNvPr id="178" name="직사각형 177"/>
            <p:cNvSpPr/>
            <p:nvPr/>
          </p:nvSpPr>
          <p:spPr>
            <a:xfrm>
              <a:off x="7724020" y="3533017"/>
              <a:ext cx="342360" cy="21150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ko-KR" altLang="en-US" sz="800" dirty="0">
                  <a:solidFill>
                    <a:srgbClr val="EC892C"/>
                  </a:solidFill>
                </a:rPr>
                <a:t>출</a:t>
              </a:r>
              <a:r>
                <a:rPr lang="ko-KR" altLang="en-US" sz="800" dirty="0" smtClean="0">
                  <a:solidFill>
                    <a:srgbClr val="EC892C"/>
                  </a:solidFill>
                </a:rPr>
                <a:t>금</a:t>
              </a:r>
              <a:endParaRPr lang="ko-KR" altLang="en-US" sz="800" dirty="0">
                <a:solidFill>
                  <a:srgbClr val="EC892C"/>
                </a:solidFill>
              </a:endParaRPr>
            </a:p>
          </p:txBody>
        </p:sp>
        <p:sp>
          <p:nvSpPr>
            <p:cNvPr id="179" name="직사각형 178"/>
            <p:cNvSpPr/>
            <p:nvPr/>
          </p:nvSpPr>
          <p:spPr>
            <a:xfrm>
              <a:off x="8973997" y="3533017"/>
              <a:ext cx="491816" cy="21150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ko-KR" altLang="en-US" sz="8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보기</a:t>
              </a:r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80" name="직사각형 179"/>
            <p:cNvSpPr/>
            <p:nvPr/>
          </p:nvSpPr>
          <p:spPr>
            <a:xfrm>
              <a:off x="6508351" y="3879720"/>
              <a:ext cx="342360" cy="21150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ko-KR" altLang="en-US" sz="800" dirty="0" smtClean="0">
                  <a:solidFill>
                    <a:srgbClr val="00B0F0"/>
                  </a:solidFill>
                </a:rPr>
                <a:t>입금</a:t>
              </a:r>
              <a:endParaRPr lang="ko-KR" altLang="en-US" sz="800" dirty="0">
                <a:solidFill>
                  <a:srgbClr val="00B0F0"/>
                </a:solidFill>
              </a:endParaRPr>
            </a:p>
          </p:txBody>
        </p:sp>
        <p:sp>
          <p:nvSpPr>
            <p:cNvPr id="181" name="직사각형 180"/>
            <p:cNvSpPr/>
            <p:nvPr/>
          </p:nvSpPr>
          <p:spPr>
            <a:xfrm>
              <a:off x="6853655" y="3879720"/>
              <a:ext cx="342360" cy="21150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ko-KR" altLang="en-US" sz="800" dirty="0">
                  <a:solidFill>
                    <a:srgbClr val="EC892C"/>
                  </a:solidFill>
                </a:rPr>
                <a:t>출</a:t>
              </a:r>
              <a:r>
                <a:rPr lang="ko-KR" altLang="en-US" sz="800" dirty="0" smtClean="0">
                  <a:solidFill>
                    <a:srgbClr val="EC892C"/>
                  </a:solidFill>
                </a:rPr>
                <a:t>금</a:t>
              </a:r>
              <a:endParaRPr lang="ko-KR" altLang="en-US" sz="800" dirty="0">
                <a:solidFill>
                  <a:srgbClr val="EC892C"/>
                </a:solidFill>
              </a:endParaRPr>
            </a:p>
          </p:txBody>
        </p:sp>
        <p:sp>
          <p:nvSpPr>
            <p:cNvPr id="182" name="직사각형 181"/>
            <p:cNvSpPr/>
            <p:nvPr/>
          </p:nvSpPr>
          <p:spPr>
            <a:xfrm>
              <a:off x="7378716" y="3879720"/>
              <a:ext cx="342360" cy="21150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ko-KR" altLang="en-US" sz="800" dirty="0" smtClean="0">
                  <a:solidFill>
                    <a:srgbClr val="00B0F0"/>
                  </a:solidFill>
                </a:rPr>
                <a:t>입금</a:t>
              </a:r>
              <a:endParaRPr lang="ko-KR" altLang="en-US" sz="800" dirty="0">
                <a:solidFill>
                  <a:srgbClr val="00B0F0"/>
                </a:solidFill>
              </a:endParaRPr>
            </a:p>
          </p:txBody>
        </p:sp>
        <p:sp>
          <p:nvSpPr>
            <p:cNvPr id="183" name="직사각형 182"/>
            <p:cNvSpPr/>
            <p:nvPr/>
          </p:nvSpPr>
          <p:spPr>
            <a:xfrm>
              <a:off x="7724020" y="3879720"/>
              <a:ext cx="342360" cy="21150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ko-KR" altLang="en-US" sz="800" dirty="0">
                  <a:solidFill>
                    <a:srgbClr val="EC892C"/>
                  </a:solidFill>
                </a:rPr>
                <a:t>출</a:t>
              </a:r>
              <a:r>
                <a:rPr lang="ko-KR" altLang="en-US" sz="800" dirty="0" smtClean="0">
                  <a:solidFill>
                    <a:srgbClr val="EC892C"/>
                  </a:solidFill>
                </a:rPr>
                <a:t>금</a:t>
              </a:r>
              <a:endParaRPr lang="ko-KR" altLang="en-US" sz="800" dirty="0">
                <a:solidFill>
                  <a:srgbClr val="EC892C"/>
                </a:solidFill>
              </a:endParaRPr>
            </a:p>
          </p:txBody>
        </p:sp>
        <p:sp>
          <p:nvSpPr>
            <p:cNvPr id="184" name="직사각형 183"/>
            <p:cNvSpPr/>
            <p:nvPr/>
          </p:nvSpPr>
          <p:spPr>
            <a:xfrm>
              <a:off x="8973997" y="3879720"/>
              <a:ext cx="491816" cy="21150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ko-KR" altLang="en-US" sz="8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보기</a:t>
              </a:r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85" name="직사각형 184"/>
            <p:cNvSpPr/>
            <p:nvPr/>
          </p:nvSpPr>
          <p:spPr>
            <a:xfrm>
              <a:off x="6508351" y="4226423"/>
              <a:ext cx="342360" cy="21150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ko-KR" altLang="en-US" sz="800" dirty="0" smtClean="0">
                  <a:solidFill>
                    <a:srgbClr val="00B0F0"/>
                  </a:solidFill>
                </a:rPr>
                <a:t>입금</a:t>
              </a:r>
              <a:endParaRPr lang="ko-KR" altLang="en-US" sz="800" dirty="0">
                <a:solidFill>
                  <a:srgbClr val="00B0F0"/>
                </a:solidFill>
              </a:endParaRPr>
            </a:p>
          </p:txBody>
        </p:sp>
        <p:sp>
          <p:nvSpPr>
            <p:cNvPr id="186" name="직사각형 185"/>
            <p:cNvSpPr/>
            <p:nvPr/>
          </p:nvSpPr>
          <p:spPr>
            <a:xfrm>
              <a:off x="6853655" y="4226423"/>
              <a:ext cx="342360" cy="21150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ko-KR" altLang="en-US" sz="800" dirty="0">
                  <a:solidFill>
                    <a:srgbClr val="EC892C"/>
                  </a:solidFill>
                </a:rPr>
                <a:t>출</a:t>
              </a:r>
              <a:r>
                <a:rPr lang="ko-KR" altLang="en-US" sz="800" dirty="0" smtClean="0">
                  <a:solidFill>
                    <a:srgbClr val="EC892C"/>
                  </a:solidFill>
                </a:rPr>
                <a:t>금</a:t>
              </a:r>
              <a:endParaRPr lang="ko-KR" altLang="en-US" sz="800" dirty="0">
                <a:solidFill>
                  <a:srgbClr val="EC892C"/>
                </a:solidFill>
              </a:endParaRPr>
            </a:p>
          </p:txBody>
        </p:sp>
        <p:sp>
          <p:nvSpPr>
            <p:cNvPr id="187" name="직사각형 186"/>
            <p:cNvSpPr/>
            <p:nvPr/>
          </p:nvSpPr>
          <p:spPr>
            <a:xfrm>
              <a:off x="7378716" y="4226423"/>
              <a:ext cx="342360" cy="21150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ko-KR" altLang="en-US" sz="800" dirty="0" smtClean="0">
                  <a:solidFill>
                    <a:srgbClr val="00B0F0"/>
                  </a:solidFill>
                </a:rPr>
                <a:t>입금</a:t>
              </a:r>
              <a:endParaRPr lang="ko-KR" altLang="en-US" sz="800" dirty="0">
                <a:solidFill>
                  <a:srgbClr val="00B0F0"/>
                </a:solidFill>
              </a:endParaRPr>
            </a:p>
          </p:txBody>
        </p:sp>
        <p:sp>
          <p:nvSpPr>
            <p:cNvPr id="188" name="직사각형 187"/>
            <p:cNvSpPr/>
            <p:nvPr/>
          </p:nvSpPr>
          <p:spPr>
            <a:xfrm>
              <a:off x="7724020" y="4226423"/>
              <a:ext cx="342360" cy="21150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ko-KR" altLang="en-US" sz="800" dirty="0">
                  <a:solidFill>
                    <a:srgbClr val="EC892C"/>
                  </a:solidFill>
                </a:rPr>
                <a:t>출</a:t>
              </a:r>
              <a:r>
                <a:rPr lang="ko-KR" altLang="en-US" sz="800" dirty="0" smtClean="0">
                  <a:solidFill>
                    <a:srgbClr val="EC892C"/>
                  </a:solidFill>
                </a:rPr>
                <a:t>금</a:t>
              </a:r>
              <a:endParaRPr lang="ko-KR" altLang="en-US" sz="800" dirty="0">
                <a:solidFill>
                  <a:srgbClr val="EC892C"/>
                </a:solidFill>
              </a:endParaRPr>
            </a:p>
          </p:txBody>
        </p:sp>
        <p:sp>
          <p:nvSpPr>
            <p:cNvPr id="189" name="직사각형 188"/>
            <p:cNvSpPr/>
            <p:nvPr/>
          </p:nvSpPr>
          <p:spPr>
            <a:xfrm>
              <a:off x="8973997" y="4226423"/>
              <a:ext cx="491816" cy="21150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ko-KR" altLang="en-US" sz="8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보기</a:t>
              </a:r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90" name="직사각형 189"/>
            <p:cNvSpPr/>
            <p:nvPr/>
          </p:nvSpPr>
          <p:spPr>
            <a:xfrm>
              <a:off x="6508351" y="4573126"/>
              <a:ext cx="342360" cy="21150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ko-KR" altLang="en-US" sz="800" dirty="0" smtClean="0">
                  <a:solidFill>
                    <a:srgbClr val="00B0F0"/>
                  </a:solidFill>
                </a:rPr>
                <a:t>입금</a:t>
              </a:r>
              <a:endParaRPr lang="ko-KR" altLang="en-US" sz="800" dirty="0">
                <a:solidFill>
                  <a:srgbClr val="00B0F0"/>
                </a:solidFill>
              </a:endParaRPr>
            </a:p>
          </p:txBody>
        </p:sp>
        <p:sp>
          <p:nvSpPr>
            <p:cNvPr id="191" name="직사각형 190"/>
            <p:cNvSpPr/>
            <p:nvPr/>
          </p:nvSpPr>
          <p:spPr>
            <a:xfrm>
              <a:off x="6853655" y="4573126"/>
              <a:ext cx="342360" cy="21150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ko-KR" altLang="en-US" sz="800" dirty="0">
                  <a:solidFill>
                    <a:srgbClr val="EC892C"/>
                  </a:solidFill>
                </a:rPr>
                <a:t>출</a:t>
              </a:r>
              <a:r>
                <a:rPr lang="ko-KR" altLang="en-US" sz="800" dirty="0" smtClean="0">
                  <a:solidFill>
                    <a:srgbClr val="EC892C"/>
                  </a:solidFill>
                </a:rPr>
                <a:t>금</a:t>
              </a:r>
              <a:endParaRPr lang="ko-KR" altLang="en-US" sz="800" dirty="0">
                <a:solidFill>
                  <a:srgbClr val="EC892C"/>
                </a:solidFill>
              </a:endParaRPr>
            </a:p>
          </p:txBody>
        </p:sp>
        <p:sp>
          <p:nvSpPr>
            <p:cNvPr id="192" name="직사각형 191"/>
            <p:cNvSpPr/>
            <p:nvPr/>
          </p:nvSpPr>
          <p:spPr>
            <a:xfrm>
              <a:off x="7378716" y="4573126"/>
              <a:ext cx="342360" cy="21150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ko-KR" altLang="en-US" sz="800" dirty="0" smtClean="0">
                  <a:solidFill>
                    <a:srgbClr val="00B0F0"/>
                  </a:solidFill>
                </a:rPr>
                <a:t>입금</a:t>
              </a:r>
              <a:endParaRPr lang="ko-KR" altLang="en-US" sz="800" dirty="0">
                <a:solidFill>
                  <a:srgbClr val="00B0F0"/>
                </a:solidFill>
              </a:endParaRPr>
            </a:p>
          </p:txBody>
        </p:sp>
        <p:sp>
          <p:nvSpPr>
            <p:cNvPr id="193" name="직사각형 192"/>
            <p:cNvSpPr/>
            <p:nvPr/>
          </p:nvSpPr>
          <p:spPr>
            <a:xfrm>
              <a:off x="7724020" y="4573126"/>
              <a:ext cx="342360" cy="21150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ko-KR" altLang="en-US" sz="800" dirty="0">
                  <a:solidFill>
                    <a:srgbClr val="EC892C"/>
                  </a:solidFill>
                </a:rPr>
                <a:t>출</a:t>
              </a:r>
              <a:r>
                <a:rPr lang="ko-KR" altLang="en-US" sz="800" dirty="0" smtClean="0">
                  <a:solidFill>
                    <a:srgbClr val="EC892C"/>
                  </a:solidFill>
                </a:rPr>
                <a:t>금</a:t>
              </a:r>
              <a:endParaRPr lang="ko-KR" altLang="en-US" sz="800" dirty="0">
                <a:solidFill>
                  <a:srgbClr val="EC892C"/>
                </a:solidFill>
              </a:endParaRPr>
            </a:p>
          </p:txBody>
        </p:sp>
        <p:sp>
          <p:nvSpPr>
            <p:cNvPr id="194" name="직사각형 193"/>
            <p:cNvSpPr/>
            <p:nvPr/>
          </p:nvSpPr>
          <p:spPr>
            <a:xfrm>
              <a:off x="8973997" y="4573126"/>
              <a:ext cx="491816" cy="21150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ko-KR" altLang="en-US" sz="8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보기</a:t>
              </a:r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95" name="직사각형 194"/>
            <p:cNvSpPr/>
            <p:nvPr/>
          </p:nvSpPr>
          <p:spPr>
            <a:xfrm>
              <a:off x="6508351" y="4919829"/>
              <a:ext cx="342360" cy="21150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ko-KR" altLang="en-US" sz="800" dirty="0" smtClean="0">
                  <a:solidFill>
                    <a:srgbClr val="00B0F0"/>
                  </a:solidFill>
                </a:rPr>
                <a:t>입금</a:t>
              </a:r>
              <a:endParaRPr lang="ko-KR" altLang="en-US" sz="800" dirty="0">
                <a:solidFill>
                  <a:srgbClr val="00B0F0"/>
                </a:solidFill>
              </a:endParaRPr>
            </a:p>
          </p:txBody>
        </p:sp>
        <p:sp>
          <p:nvSpPr>
            <p:cNvPr id="196" name="직사각형 195"/>
            <p:cNvSpPr/>
            <p:nvPr/>
          </p:nvSpPr>
          <p:spPr>
            <a:xfrm>
              <a:off x="6853655" y="4919829"/>
              <a:ext cx="342360" cy="21150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ko-KR" altLang="en-US" sz="800" dirty="0">
                  <a:solidFill>
                    <a:srgbClr val="EC892C"/>
                  </a:solidFill>
                </a:rPr>
                <a:t>출</a:t>
              </a:r>
              <a:r>
                <a:rPr lang="ko-KR" altLang="en-US" sz="800" dirty="0" smtClean="0">
                  <a:solidFill>
                    <a:srgbClr val="EC892C"/>
                  </a:solidFill>
                </a:rPr>
                <a:t>금</a:t>
              </a:r>
              <a:endParaRPr lang="ko-KR" altLang="en-US" sz="800" dirty="0">
                <a:solidFill>
                  <a:srgbClr val="EC892C"/>
                </a:solidFill>
              </a:endParaRPr>
            </a:p>
          </p:txBody>
        </p:sp>
        <p:sp>
          <p:nvSpPr>
            <p:cNvPr id="197" name="직사각형 196"/>
            <p:cNvSpPr/>
            <p:nvPr/>
          </p:nvSpPr>
          <p:spPr>
            <a:xfrm>
              <a:off x="7378716" y="4919829"/>
              <a:ext cx="342360" cy="21150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ko-KR" altLang="en-US" sz="800" dirty="0" smtClean="0">
                  <a:solidFill>
                    <a:srgbClr val="00B0F0"/>
                  </a:solidFill>
                </a:rPr>
                <a:t>입금</a:t>
              </a:r>
              <a:endParaRPr lang="ko-KR" altLang="en-US" sz="800" dirty="0">
                <a:solidFill>
                  <a:srgbClr val="00B0F0"/>
                </a:solidFill>
              </a:endParaRPr>
            </a:p>
          </p:txBody>
        </p:sp>
        <p:sp>
          <p:nvSpPr>
            <p:cNvPr id="198" name="직사각형 197"/>
            <p:cNvSpPr/>
            <p:nvPr/>
          </p:nvSpPr>
          <p:spPr>
            <a:xfrm>
              <a:off x="7724020" y="4919829"/>
              <a:ext cx="342360" cy="21150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ko-KR" altLang="en-US" sz="800" dirty="0">
                  <a:solidFill>
                    <a:srgbClr val="EC892C"/>
                  </a:solidFill>
                </a:rPr>
                <a:t>출</a:t>
              </a:r>
              <a:r>
                <a:rPr lang="ko-KR" altLang="en-US" sz="800" dirty="0" smtClean="0">
                  <a:solidFill>
                    <a:srgbClr val="EC892C"/>
                  </a:solidFill>
                </a:rPr>
                <a:t>금</a:t>
              </a:r>
              <a:endParaRPr lang="ko-KR" altLang="en-US" sz="800" dirty="0">
                <a:solidFill>
                  <a:srgbClr val="EC892C"/>
                </a:solidFill>
              </a:endParaRPr>
            </a:p>
          </p:txBody>
        </p:sp>
        <p:sp>
          <p:nvSpPr>
            <p:cNvPr id="199" name="직사각형 198"/>
            <p:cNvSpPr/>
            <p:nvPr/>
          </p:nvSpPr>
          <p:spPr>
            <a:xfrm>
              <a:off x="8973997" y="4919829"/>
              <a:ext cx="491816" cy="21150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ko-KR" altLang="en-US" sz="8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보기</a:t>
              </a:r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00" name="직사각형 199"/>
            <p:cNvSpPr/>
            <p:nvPr/>
          </p:nvSpPr>
          <p:spPr>
            <a:xfrm>
              <a:off x="6508351" y="5266533"/>
              <a:ext cx="342360" cy="21150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ko-KR" altLang="en-US" sz="800" dirty="0" smtClean="0">
                  <a:solidFill>
                    <a:srgbClr val="00B0F0"/>
                  </a:solidFill>
                </a:rPr>
                <a:t>입금</a:t>
              </a:r>
              <a:endParaRPr lang="ko-KR" altLang="en-US" sz="800" dirty="0">
                <a:solidFill>
                  <a:srgbClr val="00B0F0"/>
                </a:solidFill>
              </a:endParaRPr>
            </a:p>
          </p:txBody>
        </p:sp>
        <p:sp>
          <p:nvSpPr>
            <p:cNvPr id="201" name="직사각형 200"/>
            <p:cNvSpPr/>
            <p:nvPr/>
          </p:nvSpPr>
          <p:spPr>
            <a:xfrm>
              <a:off x="6853655" y="5266533"/>
              <a:ext cx="342360" cy="21150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ko-KR" altLang="en-US" sz="800" dirty="0">
                  <a:solidFill>
                    <a:srgbClr val="EC892C"/>
                  </a:solidFill>
                </a:rPr>
                <a:t>출</a:t>
              </a:r>
              <a:r>
                <a:rPr lang="ko-KR" altLang="en-US" sz="800" dirty="0" smtClean="0">
                  <a:solidFill>
                    <a:srgbClr val="EC892C"/>
                  </a:solidFill>
                </a:rPr>
                <a:t>금</a:t>
              </a:r>
              <a:endParaRPr lang="ko-KR" altLang="en-US" sz="800" dirty="0">
                <a:solidFill>
                  <a:srgbClr val="EC892C"/>
                </a:solidFill>
              </a:endParaRPr>
            </a:p>
          </p:txBody>
        </p:sp>
        <p:sp>
          <p:nvSpPr>
            <p:cNvPr id="202" name="직사각형 201"/>
            <p:cNvSpPr/>
            <p:nvPr/>
          </p:nvSpPr>
          <p:spPr>
            <a:xfrm>
              <a:off x="7378716" y="5266533"/>
              <a:ext cx="342360" cy="21150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ko-KR" altLang="en-US" sz="800" dirty="0" smtClean="0">
                  <a:solidFill>
                    <a:srgbClr val="00B0F0"/>
                  </a:solidFill>
                </a:rPr>
                <a:t>입금</a:t>
              </a:r>
              <a:endParaRPr lang="ko-KR" altLang="en-US" sz="800" dirty="0">
                <a:solidFill>
                  <a:srgbClr val="00B0F0"/>
                </a:solidFill>
              </a:endParaRPr>
            </a:p>
          </p:txBody>
        </p:sp>
        <p:sp>
          <p:nvSpPr>
            <p:cNvPr id="203" name="직사각형 202"/>
            <p:cNvSpPr/>
            <p:nvPr/>
          </p:nvSpPr>
          <p:spPr>
            <a:xfrm>
              <a:off x="7724020" y="5266533"/>
              <a:ext cx="342360" cy="21150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ko-KR" altLang="en-US" sz="800" dirty="0">
                  <a:solidFill>
                    <a:srgbClr val="EC892C"/>
                  </a:solidFill>
                </a:rPr>
                <a:t>출</a:t>
              </a:r>
              <a:r>
                <a:rPr lang="ko-KR" altLang="en-US" sz="800" dirty="0" smtClean="0">
                  <a:solidFill>
                    <a:srgbClr val="EC892C"/>
                  </a:solidFill>
                </a:rPr>
                <a:t>금</a:t>
              </a:r>
              <a:endParaRPr lang="ko-KR" altLang="en-US" sz="800" dirty="0">
                <a:solidFill>
                  <a:srgbClr val="EC892C"/>
                </a:solidFill>
              </a:endParaRPr>
            </a:p>
          </p:txBody>
        </p:sp>
        <p:sp>
          <p:nvSpPr>
            <p:cNvPr id="204" name="직사각형 203"/>
            <p:cNvSpPr/>
            <p:nvPr/>
          </p:nvSpPr>
          <p:spPr>
            <a:xfrm>
              <a:off x="8973997" y="5266533"/>
              <a:ext cx="491816" cy="21150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ko-KR" altLang="en-US" sz="8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보기</a:t>
              </a:r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05" name="직사각형 204"/>
            <p:cNvSpPr/>
            <p:nvPr/>
          </p:nvSpPr>
          <p:spPr>
            <a:xfrm>
              <a:off x="6508351" y="5601378"/>
              <a:ext cx="342360" cy="21150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ko-KR" altLang="en-US" sz="800" dirty="0" smtClean="0">
                  <a:solidFill>
                    <a:srgbClr val="00B0F0"/>
                  </a:solidFill>
                </a:rPr>
                <a:t>입금</a:t>
              </a:r>
              <a:endParaRPr lang="ko-KR" altLang="en-US" sz="800" dirty="0">
                <a:solidFill>
                  <a:srgbClr val="00B0F0"/>
                </a:solidFill>
              </a:endParaRPr>
            </a:p>
          </p:txBody>
        </p:sp>
        <p:sp>
          <p:nvSpPr>
            <p:cNvPr id="206" name="직사각형 205"/>
            <p:cNvSpPr/>
            <p:nvPr/>
          </p:nvSpPr>
          <p:spPr>
            <a:xfrm>
              <a:off x="6853655" y="5601378"/>
              <a:ext cx="342360" cy="21150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ko-KR" altLang="en-US" sz="800" dirty="0">
                  <a:solidFill>
                    <a:srgbClr val="EC892C"/>
                  </a:solidFill>
                </a:rPr>
                <a:t>출</a:t>
              </a:r>
              <a:r>
                <a:rPr lang="ko-KR" altLang="en-US" sz="800" dirty="0" smtClean="0">
                  <a:solidFill>
                    <a:srgbClr val="EC892C"/>
                  </a:solidFill>
                </a:rPr>
                <a:t>금</a:t>
              </a:r>
              <a:endParaRPr lang="ko-KR" altLang="en-US" sz="800" dirty="0">
                <a:solidFill>
                  <a:srgbClr val="EC892C"/>
                </a:solidFill>
              </a:endParaRPr>
            </a:p>
          </p:txBody>
        </p:sp>
        <p:sp>
          <p:nvSpPr>
            <p:cNvPr id="207" name="직사각형 206"/>
            <p:cNvSpPr/>
            <p:nvPr/>
          </p:nvSpPr>
          <p:spPr>
            <a:xfrm>
              <a:off x="7378716" y="5601378"/>
              <a:ext cx="342360" cy="21150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ko-KR" altLang="en-US" sz="800" dirty="0" smtClean="0">
                  <a:solidFill>
                    <a:srgbClr val="00B0F0"/>
                  </a:solidFill>
                </a:rPr>
                <a:t>입금</a:t>
              </a:r>
              <a:endParaRPr lang="ko-KR" altLang="en-US" sz="800" dirty="0">
                <a:solidFill>
                  <a:srgbClr val="00B0F0"/>
                </a:solidFill>
              </a:endParaRPr>
            </a:p>
          </p:txBody>
        </p:sp>
        <p:sp>
          <p:nvSpPr>
            <p:cNvPr id="208" name="직사각형 207"/>
            <p:cNvSpPr/>
            <p:nvPr/>
          </p:nvSpPr>
          <p:spPr>
            <a:xfrm>
              <a:off x="7724020" y="5601378"/>
              <a:ext cx="342360" cy="21150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ko-KR" altLang="en-US" sz="800" dirty="0">
                  <a:solidFill>
                    <a:srgbClr val="EC892C"/>
                  </a:solidFill>
                </a:rPr>
                <a:t>출</a:t>
              </a:r>
              <a:r>
                <a:rPr lang="ko-KR" altLang="en-US" sz="800" dirty="0" smtClean="0">
                  <a:solidFill>
                    <a:srgbClr val="EC892C"/>
                  </a:solidFill>
                </a:rPr>
                <a:t>금</a:t>
              </a:r>
              <a:endParaRPr lang="ko-KR" altLang="en-US" sz="800" dirty="0">
                <a:solidFill>
                  <a:srgbClr val="EC892C"/>
                </a:solidFill>
              </a:endParaRPr>
            </a:p>
          </p:txBody>
        </p:sp>
        <p:sp>
          <p:nvSpPr>
            <p:cNvPr id="209" name="직사각형 208"/>
            <p:cNvSpPr/>
            <p:nvPr/>
          </p:nvSpPr>
          <p:spPr>
            <a:xfrm>
              <a:off x="8973997" y="5601378"/>
              <a:ext cx="491816" cy="21150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ko-KR" altLang="en-US" sz="8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보기</a:t>
              </a:r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215" name="직사각형 214"/>
          <p:cNvSpPr/>
          <p:nvPr/>
        </p:nvSpPr>
        <p:spPr>
          <a:xfrm>
            <a:off x="184487" y="853371"/>
            <a:ext cx="9544399" cy="5265351"/>
          </a:xfrm>
          <a:prstGeom prst="rect">
            <a:avLst/>
          </a:prstGeom>
          <a:solidFill>
            <a:schemeClr val="tx1">
              <a:lumMod val="95000"/>
              <a:lumOff val="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6" name="직사각형 215"/>
          <p:cNvSpPr/>
          <p:nvPr/>
        </p:nvSpPr>
        <p:spPr>
          <a:xfrm>
            <a:off x="1526565" y="1300887"/>
            <a:ext cx="7239202" cy="4374983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sz="800" dirty="0">
              <a:solidFill>
                <a:srgbClr val="00B0F0"/>
              </a:solidFill>
            </a:endParaRPr>
          </a:p>
        </p:txBody>
      </p:sp>
      <p:sp>
        <p:nvSpPr>
          <p:cNvPr id="217" name="직사각형 216"/>
          <p:cNvSpPr/>
          <p:nvPr/>
        </p:nvSpPr>
        <p:spPr>
          <a:xfrm>
            <a:off x="1742503" y="1403460"/>
            <a:ext cx="3214183" cy="291674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ko-KR" altLang="en-US" sz="11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일자별</a:t>
            </a:r>
            <a:r>
              <a:rPr lang="ko-KR" altLang="en-US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전적</a:t>
            </a:r>
            <a:endParaRPr lang="ko-KR" altLang="en-US" sz="11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18" name="직사각형 217"/>
          <p:cNvSpPr/>
          <p:nvPr/>
        </p:nvSpPr>
        <p:spPr>
          <a:xfrm>
            <a:off x="7536090" y="5131330"/>
            <a:ext cx="979419" cy="321990"/>
          </a:xfrm>
          <a:prstGeom prst="rect">
            <a:avLst/>
          </a:prstGeom>
          <a:solidFill>
            <a:srgbClr val="0070C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1000" smtClean="0">
                <a:solidFill>
                  <a:schemeClr val="bg1"/>
                </a:solidFill>
              </a:rPr>
              <a:t>확인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19" name="직사각형 218"/>
          <p:cNvSpPr/>
          <p:nvPr/>
        </p:nvSpPr>
        <p:spPr>
          <a:xfrm>
            <a:off x="8312706" y="1406971"/>
            <a:ext cx="302041" cy="291674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X</a:t>
            </a:r>
            <a:endParaRPr lang="ko-KR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20" name="직사각형 219"/>
          <p:cNvSpPr/>
          <p:nvPr/>
        </p:nvSpPr>
        <p:spPr>
          <a:xfrm>
            <a:off x="7364413" y="1756049"/>
            <a:ext cx="1165338" cy="28975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000" dirty="0" smtClean="0">
                <a:solidFill>
                  <a:srgbClr val="0070C0"/>
                </a:solidFill>
              </a:rPr>
              <a:t>21</a:t>
            </a:r>
            <a:r>
              <a:rPr lang="en-US" altLang="ko-K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/ </a:t>
            </a:r>
            <a:r>
              <a:rPr lang="en-US" altLang="ko-KR" sz="1000" dirty="0" smtClean="0">
                <a:solidFill>
                  <a:srgbClr val="C00000"/>
                </a:solidFill>
              </a:rPr>
              <a:t>33</a:t>
            </a:r>
            <a:endParaRPr lang="ko-KR" altLang="en-US" sz="1000" dirty="0">
              <a:solidFill>
                <a:srgbClr val="C00000"/>
              </a:solidFill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6510117" y="1754128"/>
            <a:ext cx="852529" cy="291674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승 </a:t>
            </a:r>
            <a:r>
              <a:rPr lang="en-US" altLang="ko-K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 </a:t>
            </a:r>
            <a:r>
              <a:rPr lang="ko-KR" altLang="en-US" sz="10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패</a:t>
            </a:r>
            <a:endParaRPr lang="ko-KR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22" name="직사각형 221"/>
          <p:cNvSpPr/>
          <p:nvPr/>
        </p:nvSpPr>
        <p:spPr>
          <a:xfrm>
            <a:off x="5918119" y="1783773"/>
            <a:ext cx="590232" cy="223819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게임전적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24" name="직사각형 223"/>
          <p:cNvSpPr/>
          <p:nvPr/>
        </p:nvSpPr>
        <p:spPr>
          <a:xfrm>
            <a:off x="2433123" y="1752480"/>
            <a:ext cx="647175" cy="2916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맞고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25" name="직사각형 224"/>
          <p:cNvSpPr/>
          <p:nvPr/>
        </p:nvSpPr>
        <p:spPr>
          <a:xfrm>
            <a:off x="3120690" y="1752480"/>
            <a:ext cx="647175" cy="291674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바둑이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226" name="표 225">
            <a:extLst>
              <a:ext uri="{FF2B5EF4-FFF2-40B4-BE49-F238E27FC236}">
                <a16:creationId xmlns="" xmlns:a16="http://schemas.microsoft.com/office/drawing/2014/main" id="{3D922823-F708-4C2C-9B67-8A764B3D54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479348"/>
              </p:ext>
            </p:extLst>
          </p:nvPr>
        </p:nvGraphicFramePr>
        <p:xfrm>
          <a:off x="1742503" y="2247156"/>
          <a:ext cx="6770878" cy="2235437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99335">
                  <a:extLst>
                    <a:ext uri="{9D8B030D-6E8A-4147-A177-3AD203B41FA5}">
                      <a16:colId xmlns="" xmlns:a16="http://schemas.microsoft.com/office/drawing/2014/main" val="283143087"/>
                    </a:ext>
                  </a:extLst>
                </a:gridCol>
                <a:gridCol w="1408670"/>
                <a:gridCol w="584887"/>
                <a:gridCol w="700216"/>
                <a:gridCol w="757881"/>
                <a:gridCol w="683740"/>
                <a:gridCol w="963827"/>
                <a:gridCol w="766119"/>
                <a:gridCol w="506203"/>
              </a:tblGrid>
              <a:tr h="31304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번호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일자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매장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아이디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닉네임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채널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보유머니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손익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게임결과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28337002"/>
                  </a:ext>
                </a:extLst>
              </a:tr>
              <a:tr h="27462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2020-01-20-12:23:42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강남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Aa1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불곰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500</a:t>
                      </a:r>
                      <a:r>
                        <a:rPr lang="ko-KR" altLang="en-US" sz="800" b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원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500,000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rgbClr val="0070C0"/>
                          </a:solidFill>
                          <a:latin typeface="+mj-ea"/>
                          <a:ea typeface="+mj-ea"/>
                        </a:rPr>
                        <a:t>50,000</a:t>
                      </a:r>
                      <a:endParaRPr lang="ko-KR" altLang="en-US" sz="800" b="0" dirty="0">
                        <a:solidFill>
                          <a:srgbClr val="0070C0"/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rgbClr val="0070C0"/>
                          </a:solidFill>
                          <a:latin typeface="+mj-ea"/>
                          <a:ea typeface="+mj-ea"/>
                        </a:rPr>
                        <a:t>승</a:t>
                      </a:r>
                      <a:endParaRPr lang="ko-KR" altLang="en-US" sz="800" b="0" dirty="0">
                        <a:solidFill>
                          <a:srgbClr val="0070C0"/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462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2020-01-20-12:13:33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강남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Aa1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불곰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1000</a:t>
                      </a:r>
                      <a:r>
                        <a:rPr lang="ko-KR" altLang="en-US" sz="800" b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원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450,000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rgbClr val="0070C0"/>
                          </a:solidFill>
                          <a:latin typeface="+mj-ea"/>
                          <a:ea typeface="+mj-ea"/>
                        </a:rPr>
                        <a:t>50,000</a:t>
                      </a:r>
                      <a:endParaRPr lang="ko-KR" altLang="en-US" sz="800" b="0" dirty="0">
                        <a:solidFill>
                          <a:srgbClr val="0070C0"/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rgbClr val="0070C0"/>
                          </a:solidFill>
                          <a:latin typeface="+mj-ea"/>
                          <a:ea typeface="+mj-ea"/>
                        </a:rPr>
                        <a:t>승</a:t>
                      </a:r>
                      <a:endParaRPr lang="ko-KR" altLang="en-US" sz="800" b="0" dirty="0">
                        <a:solidFill>
                          <a:srgbClr val="0070C0"/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462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2020-01-20-12:03:24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강남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Aa1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불곰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1000</a:t>
                      </a:r>
                      <a:r>
                        <a:rPr lang="ko-KR" altLang="en-US" sz="800" b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원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400,000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rgbClr val="C00000"/>
                          </a:solidFill>
                          <a:latin typeface="+mj-ea"/>
                          <a:ea typeface="+mj-ea"/>
                        </a:rPr>
                        <a:t>-50,000</a:t>
                      </a:r>
                      <a:endParaRPr lang="ko-KR" altLang="en-US" sz="800" b="0" dirty="0">
                        <a:solidFill>
                          <a:srgbClr val="C00000"/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rgbClr val="C00000"/>
                          </a:solidFill>
                          <a:latin typeface="+mj-ea"/>
                          <a:ea typeface="+mj-ea"/>
                        </a:rPr>
                        <a:t>패</a:t>
                      </a:r>
                      <a:endParaRPr lang="ko-KR" altLang="en-US" sz="800" b="0" dirty="0">
                        <a:solidFill>
                          <a:srgbClr val="C00000"/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462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4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2020-01-20-11:23:12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강남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Aa1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불곰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1000</a:t>
                      </a:r>
                      <a:r>
                        <a:rPr lang="ko-KR" altLang="en-US" sz="800" b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원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450,000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rgbClr val="C00000"/>
                          </a:solidFill>
                          <a:latin typeface="+mj-ea"/>
                          <a:ea typeface="+mj-ea"/>
                        </a:rPr>
                        <a:t>-50,000</a:t>
                      </a:r>
                      <a:endParaRPr lang="ko-KR" altLang="en-US" sz="800" b="0" dirty="0">
                        <a:solidFill>
                          <a:srgbClr val="C00000"/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rgbClr val="C00000"/>
                          </a:solidFill>
                          <a:latin typeface="+mj-ea"/>
                          <a:ea typeface="+mj-ea"/>
                        </a:rPr>
                        <a:t>패</a:t>
                      </a:r>
                      <a:endParaRPr lang="ko-KR" altLang="en-US" sz="800" b="0" dirty="0">
                        <a:solidFill>
                          <a:srgbClr val="C00000"/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462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5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2020-01-20-11:03:52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강남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Aa1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불곰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500</a:t>
                      </a:r>
                      <a:r>
                        <a:rPr lang="ko-KR" altLang="en-US" sz="800" b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원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500,000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rgbClr val="0070C0"/>
                          </a:solidFill>
                          <a:latin typeface="+mj-ea"/>
                          <a:ea typeface="+mj-ea"/>
                        </a:rPr>
                        <a:t>50,000</a:t>
                      </a:r>
                      <a:endParaRPr lang="ko-KR" altLang="en-US" sz="800" b="0" dirty="0">
                        <a:solidFill>
                          <a:srgbClr val="0070C0"/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rgbClr val="0070C0"/>
                          </a:solidFill>
                          <a:latin typeface="+mj-ea"/>
                          <a:ea typeface="+mj-ea"/>
                        </a:rPr>
                        <a:t>승</a:t>
                      </a:r>
                      <a:endParaRPr lang="ko-KR" altLang="en-US" sz="800" b="0" dirty="0">
                        <a:solidFill>
                          <a:srgbClr val="0070C0"/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462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6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2020-01-20-10:23:33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강남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Aa1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불곰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500</a:t>
                      </a:r>
                      <a:r>
                        <a:rPr lang="ko-KR" altLang="en-US" sz="800" b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원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450,000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rgbClr val="C00000"/>
                          </a:solidFill>
                          <a:latin typeface="+mj-ea"/>
                          <a:ea typeface="+mj-ea"/>
                        </a:rPr>
                        <a:t>-50,000</a:t>
                      </a:r>
                      <a:endParaRPr lang="ko-KR" altLang="en-US" sz="800" b="0" dirty="0">
                        <a:solidFill>
                          <a:srgbClr val="C00000"/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rgbClr val="C00000"/>
                          </a:solidFill>
                          <a:latin typeface="+mj-ea"/>
                          <a:ea typeface="+mj-ea"/>
                        </a:rPr>
                        <a:t>패</a:t>
                      </a:r>
                      <a:endParaRPr lang="ko-KR" altLang="en-US" sz="800" b="0" dirty="0">
                        <a:solidFill>
                          <a:srgbClr val="C00000"/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462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7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2020-01-20-09:23:52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강남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Aa1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불곰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500</a:t>
                      </a:r>
                      <a:r>
                        <a:rPr lang="ko-KR" altLang="en-US" sz="800" b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원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500,000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rgbClr val="0070C0"/>
                          </a:solidFill>
                          <a:latin typeface="+mj-ea"/>
                          <a:ea typeface="+mj-ea"/>
                        </a:rPr>
                        <a:t>50,000</a:t>
                      </a:r>
                      <a:endParaRPr lang="ko-KR" altLang="en-US" sz="800" b="0" dirty="0">
                        <a:solidFill>
                          <a:srgbClr val="0070C0"/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rgbClr val="0070C0"/>
                          </a:solidFill>
                          <a:latin typeface="+mj-ea"/>
                          <a:ea typeface="+mj-ea"/>
                        </a:rPr>
                        <a:t>승</a:t>
                      </a:r>
                      <a:endParaRPr lang="ko-KR" altLang="en-US" sz="800" b="0" dirty="0">
                        <a:solidFill>
                          <a:srgbClr val="0070C0"/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8" name="표 227">
            <a:extLst>
              <a:ext uri="{FF2B5EF4-FFF2-40B4-BE49-F238E27FC236}">
                <a16:creationId xmlns="" xmlns:a16="http://schemas.microsoft.com/office/drawing/2014/main" id="{3D922823-F708-4C2C-9B67-8A764B3D54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373883"/>
              </p:ext>
            </p:extLst>
          </p:nvPr>
        </p:nvGraphicFramePr>
        <p:xfrm>
          <a:off x="1750686" y="4670994"/>
          <a:ext cx="6770878" cy="27462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99335">
                  <a:extLst>
                    <a:ext uri="{9D8B030D-6E8A-4147-A177-3AD203B41FA5}">
                      <a16:colId xmlns="" xmlns:a16="http://schemas.microsoft.com/office/drawing/2014/main" val="283143087"/>
                    </a:ext>
                  </a:extLst>
                </a:gridCol>
                <a:gridCol w="1408670"/>
                <a:gridCol w="584887"/>
                <a:gridCol w="700216"/>
                <a:gridCol w="757881"/>
                <a:gridCol w="683740"/>
                <a:gridCol w="963827"/>
                <a:gridCol w="774357"/>
                <a:gridCol w="497965"/>
              </a:tblGrid>
              <a:tr h="27462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합계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2020-01-20-12:23:42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강남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Aa1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불곰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--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500,000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rgbClr val="0070C0"/>
                          </a:solidFill>
                          <a:latin typeface="+mj-ea"/>
                          <a:ea typeface="+mj-ea"/>
                        </a:rPr>
                        <a:t>50,000</a:t>
                      </a:r>
                      <a:endParaRPr lang="ko-KR" altLang="en-US" sz="800" b="0" dirty="0">
                        <a:solidFill>
                          <a:srgbClr val="0070C0"/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--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9" name="직사각형 228"/>
          <p:cNvSpPr/>
          <p:nvPr/>
        </p:nvSpPr>
        <p:spPr>
          <a:xfrm>
            <a:off x="1750685" y="5169249"/>
            <a:ext cx="1659779" cy="223819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일 이전 데이터는 자동 삭제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0" name="직사각형 229"/>
          <p:cNvSpPr/>
          <p:nvPr/>
        </p:nvSpPr>
        <p:spPr>
          <a:xfrm>
            <a:off x="1750685" y="1752480"/>
            <a:ext cx="647175" cy="291674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전체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5" name="타원 234">
            <a:extLst>
              <a:ext uri="{FF2B5EF4-FFF2-40B4-BE49-F238E27FC236}">
                <a16:creationId xmlns="" xmlns:a16="http://schemas.microsoft.com/office/drawing/2014/main" id="{58DA2A0E-CF7A-4B8F-899C-EB2A41169F85}"/>
              </a:ext>
            </a:extLst>
          </p:cNvPr>
          <p:cNvSpPr/>
          <p:nvPr/>
        </p:nvSpPr>
        <p:spPr>
          <a:xfrm>
            <a:off x="1620137" y="1640535"/>
            <a:ext cx="190169" cy="178502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tIns="3600" rIns="3600" bIns="360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800" dirty="0" smtClean="0">
                <a:solidFill>
                  <a:schemeClr val="bg1"/>
                </a:solidFill>
              </a:rPr>
              <a:t>1</a:t>
            </a:r>
            <a:endParaRPr lang="ko-KR" altLang="en-US" sz="800" dirty="0">
              <a:solidFill>
                <a:schemeClr val="bg1"/>
              </a:solidFill>
            </a:endParaRPr>
          </a:p>
        </p:txBody>
      </p:sp>
      <p:sp>
        <p:nvSpPr>
          <p:cNvPr id="236" name="타원 235">
            <a:extLst>
              <a:ext uri="{FF2B5EF4-FFF2-40B4-BE49-F238E27FC236}">
                <a16:creationId xmlns="" xmlns:a16="http://schemas.microsoft.com/office/drawing/2014/main" id="{58DA2A0E-CF7A-4B8F-899C-EB2A41169F85}"/>
              </a:ext>
            </a:extLst>
          </p:cNvPr>
          <p:cNvSpPr/>
          <p:nvPr/>
        </p:nvSpPr>
        <p:spPr>
          <a:xfrm>
            <a:off x="1620137" y="2160560"/>
            <a:ext cx="190169" cy="178502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tIns="3600" rIns="3600" bIns="360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800" dirty="0" smtClean="0">
                <a:solidFill>
                  <a:schemeClr val="bg1"/>
                </a:solidFill>
              </a:rPr>
              <a:t>3</a:t>
            </a:r>
            <a:endParaRPr lang="ko-KR" altLang="en-US" sz="800" dirty="0">
              <a:solidFill>
                <a:schemeClr val="bg1"/>
              </a:solidFill>
            </a:endParaRPr>
          </a:p>
        </p:txBody>
      </p:sp>
      <p:sp>
        <p:nvSpPr>
          <p:cNvPr id="237" name="타원 236">
            <a:extLst>
              <a:ext uri="{FF2B5EF4-FFF2-40B4-BE49-F238E27FC236}">
                <a16:creationId xmlns="" xmlns:a16="http://schemas.microsoft.com/office/drawing/2014/main" id="{58DA2A0E-CF7A-4B8F-899C-EB2A41169F85}"/>
              </a:ext>
            </a:extLst>
          </p:cNvPr>
          <p:cNvSpPr/>
          <p:nvPr/>
        </p:nvSpPr>
        <p:spPr>
          <a:xfrm>
            <a:off x="5706122" y="1657288"/>
            <a:ext cx="190169" cy="178502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tIns="3600" rIns="3600" bIns="360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800" dirty="0" smtClean="0">
                <a:solidFill>
                  <a:schemeClr val="bg1"/>
                </a:solidFill>
              </a:rPr>
              <a:t>2</a:t>
            </a:r>
            <a:endParaRPr lang="ko-KR" altLang="en-US" sz="800" dirty="0">
              <a:solidFill>
                <a:schemeClr val="bg1"/>
              </a:solidFill>
            </a:endParaRPr>
          </a:p>
        </p:txBody>
      </p:sp>
      <p:sp>
        <p:nvSpPr>
          <p:cNvPr id="238" name="타원 237">
            <a:extLst>
              <a:ext uri="{FF2B5EF4-FFF2-40B4-BE49-F238E27FC236}">
                <a16:creationId xmlns="" xmlns:a16="http://schemas.microsoft.com/office/drawing/2014/main" id="{58DA2A0E-CF7A-4B8F-899C-EB2A41169F85}"/>
              </a:ext>
            </a:extLst>
          </p:cNvPr>
          <p:cNvSpPr/>
          <p:nvPr/>
        </p:nvSpPr>
        <p:spPr>
          <a:xfrm>
            <a:off x="1620137" y="4599120"/>
            <a:ext cx="190169" cy="178502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tIns="3600" rIns="3600" bIns="360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800" dirty="0" smtClean="0">
                <a:solidFill>
                  <a:schemeClr val="bg1"/>
                </a:solidFill>
              </a:rPr>
              <a:t>4</a:t>
            </a:r>
            <a:endParaRPr lang="ko-KR" alt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39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" name="표 127">
            <a:extLst>
              <a:ext uri="{FF2B5EF4-FFF2-40B4-BE49-F238E27FC236}">
                <a16:creationId xmlns="" xmlns:a16="http://schemas.microsoft.com/office/drawing/2014/main" id="{3D922823-F708-4C2C-9B67-8A764B3D54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47945"/>
              </p:ext>
            </p:extLst>
          </p:nvPr>
        </p:nvGraphicFramePr>
        <p:xfrm>
          <a:off x="1917497" y="4656726"/>
          <a:ext cx="7632413" cy="129031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80560">
                  <a:extLst>
                    <a:ext uri="{9D8B030D-6E8A-4147-A177-3AD203B41FA5}">
                      <a16:colId xmlns="" xmlns:a16="http://schemas.microsoft.com/office/drawing/2014/main" val="283143087"/>
                    </a:ext>
                  </a:extLst>
                </a:gridCol>
                <a:gridCol w="438793"/>
                <a:gridCol w="539750"/>
                <a:gridCol w="552450"/>
                <a:gridCol w="781050"/>
                <a:gridCol w="666750"/>
                <a:gridCol w="676275"/>
                <a:gridCol w="886608"/>
                <a:gridCol w="1200397"/>
                <a:gridCol w="456170"/>
                <a:gridCol w="533400"/>
                <a:gridCol w="520210"/>
              </a:tblGrid>
              <a:tr h="39994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번호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매장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아이디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닉네임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보유머니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금고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리워드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잃은 금액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올인</a:t>
                      </a:r>
                      <a:endParaRPr lang="en-US" altLang="ko-KR" sz="8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800" b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등급 </a:t>
                      </a: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/ </a:t>
                      </a:r>
                      <a:r>
                        <a:rPr lang="ko-KR" altLang="en-US" sz="800" b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예상시간</a:t>
                      </a: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)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채널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게임종류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조정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28337002"/>
                  </a:ext>
                </a:extLst>
              </a:tr>
              <a:tr h="445183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강남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Aa1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불곰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500,000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250,000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1,200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rgbClr val="C00000"/>
                          </a:solidFill>
                          <a:latin typeface="+mj-ea"/>
                          <a:ea typeface="+mj-ea"/>
                        </a:rPr>
                        <a:t>2,000,000</a:t>
                      </a:r>
                      <a:endParaRPr lang="ko-KR" altLang="en-US" sz="800" b="0" dirty="0">
                        <a:solidFill>
                          <a:srgbClr val="C00000"/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500</a:t>
                      </a:r>
                      <a:r>
                        <a:rPr lang="ko-KR" altLang="en-US" sz="800" b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원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바둑이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45183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강남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Aa2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백호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100,000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500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rgbClr val="C00000"/>
                          </a:solidFill>
                          <a:latin typeface="+mj-ea"/>
                          <a:ea typeface="+mj-ea"/>
                        </a:rPr>
                        <a:t>5,400,000</a:t>
                      </a: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1000</a:t>
                      </a:r>
                      <a:r>
                        <a:rPr lang="ko-KR" altLang="en-US" sz="800" b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원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맞고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219075" y="108015"/>
            <a:ext cx="11785174" cy="445872"/>
          </a:xfrm>
        </p:spPr>
        <p:txBody>
          <a:bodyPr>
            <a:normAutofit/>
          </a:bodyPr>
          <a:lstStyle/>
          <a:p>
            <a:r>
              <a:rPr lang="ko-KR" altLang="en-US" dirty="0" err="1" smtClean="0"/>
              <a:t>접속자</a:t>
            </a:r>
            <a:r>
              <a:rPr lang="ko-KR" altLang="en-US" dirty="0" smtClean="0"/>
              <a:t> 목록</a:t>
            </a:r>
            <a:endParaRPr lang="ko-KR" altLang="en-US" dirty="0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D1BC-C468-4D25-A88A-610030B0741B}" type="slidenum">
              <a:rPr lang="ko-KR" altLang="en-US" smtClean="0"/>
              <a:t>8</a:t>
            </a:fld>
            <a:endParaRPr lang="ko-KR" altLang="en-US"/>
          </a:p>
        </p:txBody>
      </p:sp>
      <p:graphicFrame>
        <p:nvGraphicFramePr>
          <p:cNvPr id="10" name="표 9">
            <a:extLst>
              <a:ext uri="{FF2B5EF4-FFF2-40B4-BE49-F238E27FC236}">
                <a16:creationId xmlns="" xmlns:a16="http://schemas.microsoft.com/office/drawing/2014/main" id="{3D922823-F708-4C2C-9B67-8A764B3D54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63966"/>
              </p:ext>
            </p:extLst>
          </p:nvPr>
        </p:nvGraphicFramePr>
        <p:xfrm>
          <a:off x="1917497" y="2728612"/>
          <a:ext cx="7632413" cy="173549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80560">
                  <a:extLst>
                    <a:ext uri="{9D8B030D-6E8A-4147-A177-3AD203B41FA5}">
                      <a16:colId xmlns="" xmlns:a16="http://schemas.microsoft.com/office/drawing/2014/main" val="283143087"/>
                    </a:ext>
                  </a:extLst>
                </a:gridCol>
                <a:gridCol w="438793"/>
                <a:gridCol w="539750"/>
                <a:gridCol w="552450"/>
                <a:gridCol w="635000"/>
                <a:gridCol w="647700"/>
                <a:gridCol w="558800"/>
                <a:gridCol w="1169183"/>
                <a:gridCol w="1167445"/>
                <a:gridCol w="489122"/>
                <a:gridCol w="533400"/>
                <a:gridCol w="520210"/>
              </a:tblGrid>
              <a:tr h="39994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번호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매장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아이디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닉네임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보유머니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금고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리워드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증액하기</a:t>
                      </a:r>
                      <a:endParaRPr lang="en-US" altLang="ko-KR" sz="8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800" b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금액</a:t>
                      </a: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)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수익</a:t>
                      </a:r>
                      <a:endParaRPr lang="en-US" altLang="ko-KR" sz="8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(AI</a:t>
                      </a:r>
                      <a:r>
                        <a:rPr lang="ko-KR" altLang="en-US" sz="800" b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등급 </a:t>
                      </a: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/ </a:t>
                      </a:r>
                      <a:r>
                        <a:rPr lang="ko-KR" altLang="en-US" sz="800" b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예상시간</a:t>
                      </a: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)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채널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게임종류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조정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28337002"/>
                  </a:ext>
                </a:extLst>
              </a:tr>
              <a:tr h="445183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강남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Aa1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불곰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500,000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250,000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1,200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500</a:t>
                      </a:r>
                      <a:r>
                        <a:rPr lang="ko-KR" altLang="en-US" sz="800" b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원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바둑이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45183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강남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Aa2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백호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100,000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500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1000</a:t>
                      </a:r>
                      <a:r>
                        <a:rPr lang="ko-KR" altLang="en-US" sz="800" b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원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맞고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45183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강남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Aa3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청룡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50,000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800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300</a:t>
                      </a:r>
                      <a:r>
                        <a:rPr lang="ko-KR" altLang="en-US" sz="800" b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원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바둑이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직사각형 6"/>
          <p:cNvSpPr/>
          <p:nvPr/>
        </p:nvSpPr>
        <p:spPr>
          <a:xfrm>
            <a:off x="1734795" y="1544321"/>
            <a:ext cx="7994091" cy="4574467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184487" y="853441"/>
            <a:ext cx="9544399" cy="690882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직사각형 28"/>
          <p:cNvSpPr/>
          <p:nvPr/>
        </p:nvSpPr>
        <p:spPr>
          <a:xfrm>
            <a:off x="184488" y="1544322"/>
            <a:ext cx="1550308" cy="457446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0" name="TextBox 69"/>
          <p:cNvSpPr txBox="1"/>
          <p:nvPr/>
        </p:nvSpPr>
        <p:spPr>
          <a:xfrm>
            <a:off x="184487" y="5841790"/>
            <a:ext cx="15503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chemeClr val="bg1">
                    <a:lumMod val="50000"/>
                  </a:schemeClr>
                </a:solidFill>
              </a:rPr>
              <a:t>99 </a:t>
            </a:r>
            <a:r>
              <a:rPr lang="en-US" altLang="ko-KR" sz="1200" b="1" dirty="0">
                <a:solidFill>
                  <a:schemeClr val="bg1">
                    <a:lumMod val="50000"/>
                  </a:schemeClr>
                </a:solidFill>
              </a:rPr>
              <a:t>Admin</a:t>
            </a:r>
            <a:endParaRPr lang="ko-KR" altLang="en-US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184488" y="1544322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유저 목록</a:t>
            </a:r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          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184488" y="1968779"/>
            <a:ext cx="1550308" cy="424457"/>
          </a:xfrm>
          <a:prstGeom prst="rect">
            <a:avLst/>
          </a:prstGeom>
          <a:solidFill>
            <a:schemeClr val="accent5">
              <a:lumMod val="50000"/>
            </a:schemeClr>
          </a:solidFill>
          <a:ln w="63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b="1" dirty="0" smtClean="0">
                <a:solidFill>
                  <a:schemeClr val="bg1"/>
                </a:solidFill>
              </a:rPr>
              <a:t>접속자 목록                </a:t>
            </a:r>
            <a:r>
              <a:rPr lang="en-US" altLang="ko-KR" sz="900" b="1" dirty="0" smtClean="0">
                <a:solidFill>
                  <a:schemeClr val="bg1"/>
                </a:solidFill>
              </a:rPr>
              <a:t>&gt;</a:t>
            </a:r>
            <a:endParaRPr lang="ko-KR" altLang="en-US" sz="900" b="1" dirty="0">
              <a:solidFill>
                <a:schemeClr val="bg1"/>
              </a:solidFill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184488" y="2393236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관리자 </a:t>
            </a:r>
            <a:r>
              <a:rPr lang="ko-KR" altLang="en-US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주문 기록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184488" y="2817693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유저 </a:t>
            </a:r>
            <a:r>
              <a:rPr lang="ko-KR" altLang="en-US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주문 기록   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184488" y="3242150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골드 정산          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184488" y="3666607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서비스 </a:t>
            </a:r>
            <a:r>
              <a:rPr lang="ko-KR" altLang="en-US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주문 기록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184488" y="4091064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잭팟 로그          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184488" y="4515521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한달 정산금 기록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184488" y="4939978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게임 설정          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74698" y="936624"/>
            <a:ext cx="14600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당일 입금 금액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모서리가 둥근 직사각형 2"/>
          <p:cNvSpPr/>
          <p:nvPr/>
        </p:nvSpPr>
        <p:spPr>
          <a:xfrm>
            <a:off x="274698" y="1162080"/>
            <a:ext cx="1460095" cy="278333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b="1" dirty="0" smtClean="0"/>
              <a:t>10,000,000</a:t>
            </a:r>
            <a:endParaRPr lang="ko-KR" altLang="en-US" sz="1000" b="1"/>
          </a:p>
        </p:txBody>
      </p:sp>
      <p:sp>
        <p:nvSpPr>
          <p:cNvPr id="77" name="TextBox 76"/>
          <p:cNvSpPr txBox="1"/>
          <p:nvPr/>
        </p:nvSpPr>
        <p:spPr>
          <a:xfrm>
            <a:off x="2234091" y="936624"/>
            <a:ext cx="14600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당일 출금 금액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8" name="모서리가 둥근 직사각형 77"/>
          <p:cNvSpPr/>
          <p:nvPr/>
        </p:nvSpPr>
        <p:spPr>
          <a:xfrm>
            <a:off x="2234091" y="1162080"/>
            <a:ext cx="1460095" cy="278333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b="1" dirty="0" smtClean="0">
                <a:solidFill>
                  <a:schemeClr val="bg1"/>
                </a:solidFill>
              </a:rPr>
              <a:t>0</a:t>
            </a:r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193484" y="936624"/>
            <a:ext cx="14600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당일 수익 금액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0" name="모서리가 둥근 직사각형 79"/>
          <p:cNvSpPr/>
          <p:nvPr/>
        </p:nvSpPr>
        <p:spPr>
          <a:xfrm>
            <a:off x="4193484" y="1162080"/>
            <a:ext cx="1460095" cy="278333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b="1" dirty="0" smtClean="0">
                <a:solidFill>
                  <a:schemeClr val="bg1"/>
                </a:solidFill>
              </a:rPr>
              <a:t>8,000,000</a:t>
            </a:r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152876" y="936624"/>
            <a:ext cx="14600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서비스 금액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2" name="모서리가 둥근 직사각형 81"/>
          <p:cNvSpPr/>
          <p:nvPr/>
        </p:nvSpPr>
        <p:spPr>
          <a:xfrm>
            <a:off x="6152877" y="1162080"/>
            <a:ext cx="1460095" cy="278333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b="1" dirty="0" smtClean="0">
                <a:solidFill>
                  <a:schemeClr val="bg1"/>
                </a:solidFill>
              </a:rPr>
              <a:t>999,999,999,000</a:t>
            </a:r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112270" y="936624"/>
            <a:ext cx="14600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실시간 증액 가능 금액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4" name="모서리가 둥근 직사각형 83"/>
          <p:cNvSpPr/>
          <p:nvPr/>
        </p:nvSpPr>
        <p:spPr>
          <a:xfrm>
            <a:off x="8112271" y="1162080"/>
            <a:ext cx="1460095" cy="278333"/>
          </a:xfrm>
          <a:prstGeom prst="roundRect">
            <a:avLst>
              <a:gd name="adj" fmla="val 50000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b="1" dirty="0" smtClean="0">
                <a:solidFill>
                  <a:schemeClr val="bg1"/>
                </a:solidFill>
              </a:rPr>
              <a:t>2,000,000</a:t>
            </a:r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5067911" y="1785678"/>
            <a:ext cx="1023117" cy="261621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매장  ▼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943026" y="1791511"/>
            <a:ext cx="9396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b="1" dirty="0" err="1" smtClean="0">
                <a:solidFill>
                  <a:schemeClr val="accent5">
                    <a:lumMod val="50000"/>
                  </a:schemeClr>
                </a:solidFill>
              </a:rPr>
              <a:t>접속자</a:t>
            </a:r>
            <a:r>
              <a:rPr lang="ko-KR" altLang="en-US" sz="1100" b="1" dirty="0" smtClean="0">
                <a:solidFill>
                  <a:schemeClr val="accent5">
                    <a:lumMod val="50000"/>
                  </a:schemeClr>
                </a:solidFill>
              </a:rPr>
              <a:t> 목록</a:t>
            </a:r>
            <a:endParaRPr lang="ko-KR" altLang="en-US" sz="11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6091029" y="1785678"/>
            <a:ext cx="1023117" cy="261621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아이디  ▼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7114147" y="1785678"/>
            <a:ext cx="2003356" cy="26162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9117503" y="1785678"/>
            <a:ext cx="432406" cy="261621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검색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9" name="직사각형 238"/>
          <p:cNvSpPr/>
          <p:nvPr/>
        </p:nvSpPr>
        <p:spPr>
          <a:xfrm>
            <a:off x="9156699" y="3240457"/>
            <a:ext cx="283713" cy="211501"/>
          </a:xfrm>
          <a:prstGeom prst="rect">
            <a:avLst/>
          </a:prstGeom>
          <a:solidFill>
            <a:schemeClr val="accent2">
              <a:lumMod val="5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▼</a:t>
            </a:r>
          </a:p>
        </p:txBody>
      </p:sp>
      <p:sp>
        <p:nvSpPr>
          <p:cNvPr id="286" name="직사각형 285"/>
          <p:cNvSpPr/>
          <p:nvPr/>
        </p:nvSpPr>
        <p:spPr>
          <a:xfrm>
            <a:off x="9156699" y="3713127"/>
            <a:ext cx="283713" cy="211501"/>
          </a:xfrm>
          <a:prstGeom prst="rect">
            <a:avLst/>
          </a:prstGeom>
          <a:solidFill>
            <a:schemeClr val="accent2">
              <a:lumMod val="5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▼</a:t>
            </a:r>
          </a:p>
        </p:txBody>
      </p:sp>
      <p:sp>
        <p:nvSpPr>
          <p:cNvPr id="292" name="직사각형 291"/>
          <p:cNvSpPr/>
          <p:nvPr/>
        </p:nvSpPr>
        <p:spPr>
          <a:xfrm>
            <a:off x="9156699" y="4160548"/>
            <a:ext cx="283713" cy="211501"/>
          </a:xfrm>
          <a:prstGeom prst="rect">
            <a:avLst/>
          </a:prstGeom>
          <a:solidFill>
            <a:schemeClr val="accent2">
              <a:lumMod val="5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▼</a:t>
            </a:r>
          </a:p>
        </p:txBody>
      </p:sp>
      <p:graphicFrame>
        <p:nvGraphicFramePr>
          <p:cNvPr id="323" name="표 322">
            <a:extLst>
              <a:ext uri="{FF2B5EF4-FFF2-40B4-BE49-F238E27FC236}">
                <a16:creationId xmlns="" xmlns:a16="http://schemas.microsoft.com/office/drawing/2014/main" id="{3D922823-F708-4C2C-9B67-8A764B3D54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163109"/>
              </p:ext>
            </p:extLst>
          </p:nvPr>
        </p:nvGraphicFramePr>
        <p:xfrm>
          <a:off x="9937116" y="853438"/>
          <a:ext cx="2067133" cy="526534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56360">
                  <a:extLst>
                    <a:ext uri="{9D8B030D-6E8A-4147-A177-3AD203B41FA5}">
                      <a16:colId xmlns="" xmlns:a16="http://schemas.microsoft.com/office/drawing/2014/main" val="283143087"/>
                    </a:ext>
                  </a:extLst>
                </a:gridCol>
                <a:gridCol w="1810773">
                  <a:extLst>
                    <a:ext uri="{9D8B030D-6E8A-4147-A177-3AD203B41FA5}">
                      <a16:colId xmlns="" xmlns:a16="http://schemas.microsoft.com/office/drawing/2014/main" val="671437389"/>
                    </a:ext>
                  </a:extLst>
                </a:gridCol>
              </a:tblGrid>
              <a:tr h="253824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1" dirty="0">
                          <a:solidFill>
                            <a:schemeClr val="bg1"/>
                          </a:solidFill>
                          <a:latin typeface="+mn-lt"/>
                          <a:ea typeface="나눔고딕" pitchFamily="50" charset="-127"/>
                        </a:rPr>
                        <a:t>Description</a:t>
                      </a:r>
                      <a:endParaRPr lang="ko-KR" altLang="en-US" sz="800" b="1" dirty="0">
                        <a:solidFill>
                          <a:schemeClr val="bg1"/>
                        </a:solidFill>
                        <a:latin typeface="+mn-lt"/>
                        <a:ea typeface="나눔고딕" pitchFamily="50" charset="-127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1090381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36000" marT="43200" marB="4320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28337002"/>
                  </a:ext>
                </a:extLst>
              </a:tr>
              <a:tr h="100946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+mn-lt"/>
                        <a:ea typeface="나눔고딕" panose="020D0604000000000000" pitchFamily="50" charset="-127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실시간 증액 가능 금액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게임설정에 </a:t>
                      </a: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따라 </a:t>
                      </a:r>
                      <a:r>
                        <a:rPr lang="ko-KR" altLang="en-US" sz="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리미트</a:t>
                      </a: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금액이 정해짐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리미트</a:t>
                      </a: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금액에 닿으면 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번 유저 수익금으로 이동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999" marR="36000" marT="43200" marB="432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74907982"/>
                  </a:ext>
                </a:extLst>
              </a:tr>
              <a:tr h="100946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1" dirty="0" smtClean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</a:rPr>
                        <a:t>2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+mn-lt"/>
                        <a:ea typeface="나눔고딕" panose="020D0604000000000000" pitchFamily="50" charset="-127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수익금 자동 분배 시작 버튼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수익금 할당 유저리스트에게 시작버튼을 누를 경우 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AI 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로직 진행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리스트 조정은 정지 상태에서만 가능함 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버튼은 토글 처리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altLang="ko-KR" sz="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999" marR="36000" marT="43200" marB="432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57619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1" dirty="0" smtClean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</a:rPr>
                        <a:t>3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+mn-lt"/>
                        <a:ea typeface="나눔고딕" panose="020D0604000000000000" pitchFamily="50" charset="-127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유저 수익금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실시간 </a:t>
                      </a:r>
                      <a:r>
                        <a:rPr lang="ko-KR" altLang="en-US" sz="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증액금이</a:t>
                      </a: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리미트</a:t>
                      </a: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금액에 닿으면 실시간으로 누적됨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누적된 금액은 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번 유저 리스트의 유저가 </a:t>
                      </a: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잃은 금액 비율에 맞추어 자동 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지급 설정됨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유저에게 수익금이 배분되면 해당 금액만큼 차감됨</a:t>
                      </a:r>
                      <a:endParaRPr lang="en-US" altLang="ko-KR" sz="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999" marR="36000" marT="43200" marB="432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518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1" dirty="0" smtClean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</a:rPr>
                        <a:t>4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+mn-lt"/>
                        <a:ea typeface="나눔고딕" panose="020D0604000000000000" pitchFamily="50" charset="-127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수익금 할당 유저 리스트</a:t>
                      </a:r>
                      <a:endParaRPr lang="en-US" altLang="ko-KR" sz="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999" marR="36000" marT="43200" marB="432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60619611"/>
                  </a:ext>
                </a:extLst>
              </a:tr>
              <a:tr h="36570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1" dirty="0" smtClean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</a:rPr>
                        <a:t>5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+mn-lt"/>
                        <a:ea typeface="나눔고딕" panose="020D0604000000000000" pitchFamily="50" charset="-127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일반 유저 리스트로 이동</a:t>
                      </a:r>
                      <a:endParaRPr lang="en-US" altLang="ko-KR" sz="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999" marR="36000" marT="43200" marB="432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208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1" dirty="0" smtClean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</a:rPr>
                        <a:t>6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+mn-lt"/>
                        <a:ea typeface="나눔고딕" panose="020D0604000000000000" pitchFamily="50" charset="-127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일반 유저 리스트</a:t>
                      </a:r>
                      <a:endParaRPr lang="en-US" altLang="ko-KR" sz="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999" marR="36000" marT="43200" marB="432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99760960"/>
                  </a:ext>
                </a:extLst>
              </a:tr>
              <a:tr h="393417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1" dirty="0" smtClean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</a:rPr>
                        <a:t>7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+mn-lt"/>
                        <a:ea typeface="나눔고딕" panose="020D0604000000000000" pitchFamily="50" charset="-127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수익금 할당 유저 리스트로 이동</a:t>
                      </a:r>
                      <a:endParaRPr lang="en-US" altLang="ko-KR" sz="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999" marR="36000" marT="43200" marB="432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3" name="직사각형 92"/>
          <p:cNvSpPr/>
          <p:nvPr/>
        </p:nvSpPr>
        <p:spPr>
          <a:xfrm>
            <a:off x="6552036" y="3250674"/>
            <a:ext cx="238167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+</a:t>
            </a:r>
            <a:endParaRPr lang="ko-KR" altLang="en-US" sz="11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4" name="직사각형 93"/>
          <p:cNvSpPr/>
          <p:nvPr/>
        </p:nvSpPr>
        <p:spPr>
          <a:xfrm>
            <a:off x="5734493" y="3250674"/>
            <a:ext cx="238167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</a:t>
            </a:r>
            <a:endParaRPr lang="ko-KR" altLang="en-US" sz="11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5972659" y="3250674"/>
            <a:ext cx="579375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800,000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6552036" y="3680850"/>
            <a:ext cx="238167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+</a:t>
            </a:r>
            <a:endParaRPr lang="ko-KR" altLang="en-US" sz="11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5734493" y="3680850"/>
            <a:ext cx="238167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</a:t>
            </a:r>
            <a:endParaRPr lang="ko-KR" altLang="en-US" sz="11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5972659" y="3680850"/>
            <a:ext cx="579375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600,000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4" name="직사각형 103"/>
          <p:cNvSpPr/>
          <p:nvPr/>
        </p:nvSpPr>
        <p:spPr>
          <a:xfrm>
            <a:off x="6552036" y="4138142"/>
            <a:ext cx="238167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+</a:t>
            </a:r>
            <a:endParaRPr lang="ko-KR" altLang="en-US" sz="11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5" name="직사각형 104"/>
          <p:cNvSpPr/>
          <p:nvPr/>
        </p:nvSpPr>
        <p:spPr>
          <a:xfrm>
            <a:off x="5734493" y="4138142"/>
            <a:ext cx="238167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</a:t>
            </a:r>
            <a:endParaRPr lang="ko-KR" altLang="en-US" sz="11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6" name="직사각형 105"/>
          <p:cNvSpPr/>
          <p:nvPr/>
        </p:nvSpPr>
        <p:spPr>
          <a:xfrm>
            <a:off x="5972659" y="4138142"/>
            <a:ext cx="579375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600,000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9" name="직사각형 108"/>
          <p:cNvSpPr/>
          <p:nvPr/>
        </p:nvSpPr>
        <p:spPr>
          <a:xfrm>
            <a:off x="9156699" y="5159187"/>
            <a:ext cx="283713" cy="211501"/>
          </a:xfrm>
          <a:prstGeom prst="rect">
            <a:avLst/>
          </a:prstGeom>
          <a:solidFill>
            <a:srgbClr val="00B0F0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▲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9156699" y="5631857"/>
            <a:ext cx="283713" cy="211501"/>
          </a:xfrm>
          <a:prstGeom prst="rect">
            <a:avLst/>
          </a:prstGeom>
          <a:solidFill>
            <a:srgbClr val="00B0F0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▲</a:t>
            </a:r>
          </a:p>
        </p:txBody>
      </p:sp>
      <p:sp>
        <p:nvSpPr>
          <p:cNvPr id="127" name="모서리가 둥근 직사각형 126"/>
          <p:cNvSpPr/>
          <p:nvPr/>
        </p:nvSpPr>
        <p:spPr>
          <a:xfrm>
            <a:off x="7430529" y="2269309"/>
            <a:ext cx="2141837" cy="278333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b="1" dirty="0" smtClean="0">
                <a:solidFill>
                  <a:schemeClr val="bg1"/>
                </a:solidFill>
              </a:rPr>
              <a:t>2,000,000</a:t>
            </a:r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69" name="타원 68">
            <a:extLst>
              <a:ext uri="{FF2B5EF4-FFF2-40B4-BE49-F238E27FC236}">
                <a16:creationId xmlns="" xmlns:a16="http://schemas.microsoft.com/office/drawing/2014/main" id="{58DA2A0E-CF7A-4B8F-899C-EB2A41169F85}"/>
              </a:ext>
            </a:extLst>
          </p:cNvPr>
          <p:cNvSpPr/>
          <p:nvPr/>
        </p:nvSpPr>
        <p:spPr>
          <a:xfrm>
            <a:off x="8017183" y="949950"/>
            <a:ext cx="190169" cy="178502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tIns="3600" rIns="3600" bIns="360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800" dirty="0" smtClean="0">
                <a:solidFill>
                  <a:schemeClr val="bg1"/>
                </a:solidFill>
              </a:rPr>
              <a:t>1</a:t>
            </a:r>
            <a:endParaRPr lang="ko-KR" altLang="en-US" sz="800" dirty="0">
              <a:solidFill>
                <a:schemeClr val="bg1"/>
              </a:solidFill>
            </a:endParaRPr>
          </a:p>
        </p:txBody>
      </p:sp>
      <p:sp>
        <p:nvSpPr>
          <p:cNvPr id="64" name="타원 63">
            <a:extLst>
              <a:ext uri="{FF2B5EF4-FFF2-40B4-BE49-F238E27FC236}">
                <a16:creationId xmlns="" xmlns:a16="http://schemas.microsoft.com/office/drawing/2014/main" id="{58DA2A0E-CF7A-4B8F-899C-EB2A41169F85}"/>
              </a:ext>
            </a:extLst>
          </p:cNvPr>
          <p:cNvSpPr/>
          <p:nvPr/>
        </p:nvSpPr>
        <p:spPr>
          <a:xfrm>
            <a:off x="1847941" y="2604958"/>
            <a:ext cx="190169" cy="178502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tIns="3600" rIns="3600" bIns="360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800" dirty="0" smtClean="0">
                <a:solidFill>
                  <a:schemeClr val="bg1"/>
                </a:solidFill>
              </a:rPr>
              <a:t>4</a:t>
            </a:r>
            <a:endParaRPr lang="ko-KR" altLang="en-US" sz="800" dirty="0">
              <a:solidFill>
                <a:schemeClr val="bg1"/>
              </a:solidFill>
            </a:endParaRPr>
          </a:p>
        </p:txBody>
      </p:sp>
      <p:sp>
        <p:nvSpPr>
          <p:cNvPr id="65" name="타원 64">
            <a:extLst>
              <a:ext uri="{FF2B5EF4-FFF2-40B4-BE49-F238E27FC236}">
                <a16:creationId xmlns="" xmlns:a16="http://schemas.microsoft.com/office/drawing/2014/main" id="{58DA2A0E-CF7A-4B8F-899C-EB2A41169F85}"/>
              </a:ext>
            </a:extLst>
          </p:cNvPr>
          <p:cNvSpPr/>
          <p:nvPr/>
        </p:nvSpPr>
        <p:spPr>
          <a:xfrm>
            <a:off x="1847941" y="4568013"/>
            <a:ext cx="190169" cy="178502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tIns="3600" rIns="3600" bIns="360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800" dirty="0" smtClean="0">
                <a:solidFill>
                  <a:schemeClr val="bg1"/>
                </a:solidFill>
              </a:rPr>
              <a:t>6</a:t>
            </a:r>
            <a:endParaRPr lang="ko-KR" altLang="en-US" sz="800" dirty="0">
              <a:solidFill>
                <a:schemeClr val="bg1"/>
              </a:solidFill>
            </a:endParaRPr>
          </a:p>
        </p:txBody>
      </p:sp>
      <p:sp>
        <p:nvSpPr>
          <p:cNvPr id="66" name="타원 65">
            <a:extLst>
              <a:ext uri="{FF2B5EF4-FFF2-40B4-BE49-F238E27FC236}">
                <a16:creationId xmlns="" xmlns:a16="http://schemas.microsoft.com/office/drawing/2014/main" id="{58DA2A0E-CF7A-4B8F-899C-EB2A41169F85}"/>
              </a:ext>
            </a:extLst>
          </p:cNvPr>
          <p:cNvSpPr/>
          <p:nvPr/>
        </p:nvSpPr>
        <p:spPr>
          <a:xfrm>
            <a:off x="9061613" y="3149271"/>
            <a:ext cx="190169" cy="178502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tIns="3600" rIns="3600" bIns="360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800" dirty="0" smtClean="0">
                <a:solidFill>
                  <a:schemeClr val="bg1"/>
                </a:solidFill>
              </a:rPr>
              <a:t>5</a:t>
            </a:r>
            <a:endParaRPr lang="ko-KR" altLang="en-US" sz="800" dirty="0">
              <a:solidFill>
                <a:schemeClr val="bg1"/>
              </a:solidFill>
            </a:endParaRPr>
          </a:p>
        </p:txBody>
      </p:sp>
      <p:sp>
        <p:nvSpPr>
          <p:cNvPr id="67" name="타원 66">
            <a:extLst>
              <a:ext uri="{FF2B5EF4-FFF2-40B4-BE49-F238E27FC236}">
                <a16:creationId xmlns="" xmlns:a16="http://schemas.microsoft.com/office/drawing/2014/main" id="{58DA2A0E-CF7A-4B8F-899C-EB2A41169F85}"/>
              </a:ext>
            </a:extLst>
          </p:cNvPr>
          <p:cNvSpPr/>
          <p:nvPr/>
        </p:nvSpPr>
        <p:spPr>
          <a:xfrm>
            <a:off x="9061613" y="5055509"/>
            <a:ext cx="190169" cy="178502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tIns="3600" rIns="3600" bIns="360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800" dirty="0" smtClean="0">
                <a:solidFill>
                  <a:schemeClr val="bg1"/>
                </a:solidFill>
              </a:rPr>
              <a:t>7</a:t>
            </a:r>
            <a:endParaRPr lang="ko-KR" altLang="en-US" sz="800" dirty="0">
              <a:solidFill>
                <a:schemeClr val="bg1"/>
              </a:solidFill>
            </a:endParaRPr>
          </a:p>
        </p:txBody>
      </p:sp>
      <p:sp>
        <p:nvSpPr>
          <p:cNvPr id="68" name="직사각형 67"/>
          <p:cNvSpPr/>
          <p:nvPr/>
        </p:nvSpPr>
        <p:spPr>
          <a:xfrm>
            <a:off x="7702832" y="3250674"/>
            <a:ext cx="238167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▲</a:t>
            </a:r>
            <a:endParaRPr lang="ko-KR" alt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6885289" y="3250674"/>
            <a:ext cx="238167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▼</a:t>
            </a:r>
            <a:endParaRPr lang="ko-KR" alt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7123455" y="3250674"/>
            <a:ext cx="579375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최하 </a:t>
            </a:r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 2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7702832" y="3680850"/>
            <a:ext cx="238167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▲</a:t>
            </a:r>
            <a:endParaRPr lang="ko-KR" alt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6885289" y="3680850"/>
            <a:ext cx="238167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▼</a:t>
            </a:r>
            <a:endParaRPr lang="ko-KR" alt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2" name="직사각형 111"/>
          <p:cNvSpPr/>
          <p:nvPr/>
        </p:nvSpPr>
        <p:spPr>
          <a:xfrm>
            <a:off x="7123455" y="3680850"/>
            <a:ext cx="579375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최상 </a:t>
            </a:r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 6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3" name="직사각형 112"/>
          <p:cNvSpPr/>
          <p:nvPr/>
        </p:nvSpPr>
        <p:spPr>
          <a:xfrm>
            <a:off x="7702832" y="4133996"/>
            <a:ext cx="238167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▲</a:t>
            </a:r>
            <a:endParaRPr lang="ko-KR" alt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4" name="직사각형 113"/>
          <p:cNvSpPr/>
          <p:nvPr/>
        </p:nvSpPr>
        <p:spPr>
          <a:xfrm>
            <a:off x="6885289" y="4133996"/>
            <a:ext cx="238167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▼</a:t>
            </a:r>
            <a:endParaRPr lang="ko-KR" alt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5" name="직사각형 114"/>
          <p:cNvSpPr/>
          <p:nvPr/>
        </p:nvSpPr>
        <p:spPr>
          <a:xfrm>
            <a:off x="7123455" y="4133996"/>
            <a:ext cx="579375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중 </a:t>
            </a:r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 4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7702832" y="5196022"/>
            <a:ext cx="238167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▲</a:t>
            </a:r>
            <a:endParaRPr lang="ko-KR" alt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6885289" y="5196022"/>
            <a:ext cx="238167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▼</a:t>
            </a:r>
            <a:endParaRPr lang="ko-KR" alt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8" name="직사각형 117"/>
          <p:cNvSpPr/>
          <p:nvPr/>
        </p:nvSpPr>
        <p:spPr>
          <a:xfrm>
            <a:off x="7123455" y="5196022"/>
            <a:ext cx="579375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랜덤 </a:t>
            </a:r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 --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9" name="직사각형 118"/>
          <p:cNvSpPr/>
          <p:nvPr/>
        </p:nvSpPr>
        <p:spPr>
          <a:xfrm>
            <a:off x="7702832" y="5626198"/>
            <a:ext cx="238167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▲</a:t>
            </a:r>
            <a:endParaRPr lang="ko-KR" alt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0" name="직사각형 119"/>
          <p:cNvSpPr/>
          <p:nvPr/>
        </p:nvSpPr>
        <p:spPr>
          <a:xfrm>
            <a:off x="6885289" y="5626198"/>
            <a:ext cx="238167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▼</a:t>
            </a:r>
            <a:endParaRPr lang="ko-KR" alt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1" name="직사각형 120"/>
          <p:cNvSpPr/>
          <p:nvPr/>
        </p:nvSpPr>
        <p:spPr>
          <a:xfrm>
            <a:off x="7123455" y="5626198"/>
            <a:ext cx="579375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최상 </a:t>
            </a:r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 2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3" name="모서리가 둥근 직사각형 72"/>
          <p:cNvSpPr/>
          <p:nvPr/>
        </p:nvSpPr>
        <p:spPr>
          <a:xfrm>
            <a:off x="7430530" y="2269309"/>
            <a:ext cx="632152" cy="27833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rgbClr val="0070C0"/>
                </a:solidFill>
              </a:rPr>
              <a:t>시작</a:t>
            </a:r>
            <a:endParaRPr lang="ko-KR" altLang="en-US" sz="800" b="1" dirty="0">
              <a:solidFill>
                <a:srgbClr val="0070C0"/>
              </a:solidFill>
            </a:endParaRPr>
          </a:p>
        </p:txBody>
      </p:sp>
      <p:sp>
        <p:nvSpPr>
          <p:cNvPr id="63" name="타원 62">
            <a:extLst>
              <a:ext uri="{FF2B5EF4-FFF2-40B4-BE49-F238E27FC236}">
                <a16:creationId xmlns="" xmlns:a16="http://schemas.microsoft.com/office/drawing/2014/main" id="{58DA2A0E-CF7A-4B8F-899C-EB2A41169F85}"/>
              </a:ext>
            </a:extLst>
          </p:cNvPr>
          <p:cNvSpPr/>
          <p:nvPr/>
        </p:nvSpPr>
        <p:spPr>
          <a:xfrm>
            <a:off x="7335445" y="2151207"/>
            <a:ext cx="190169" cy="178502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tIns="3600" rIns="3600" bIns="360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800" dirty="0" smtClean="0">
                <a:solidFill>
                  <a:schemeClr val="bg1"/>
                </a:solidFill>
              </a:rPr>
              <a:t>2</a:t>
            </a:r>
            <a:endParaRPr lang="ko-KR" altLang="en-US" sz="800" dirty="0">
              <a:solidFill>
                <a:schemeClr val="bg1"/>
              </a:solidFill>
            </a:endParaRPr>
          </a:p>
        </p:txBody>
      </p:sp>
      <p:sp>
        <p:nvSpPr>
          <p:cNvPr id="75" name="타원 74">
            <a:extLst>
              <a:ext uri="{FF2B5EF4-FFF2-40B4-BE49-F238E27FC236}">
                <a16:creationId xmlns="" xmlns:a16="http://schemas.microsoft.com/office/drawing/2014/main" id="{58DA2A0E-CF7A-4B8F-899C-EB2A41169F85}"/>
              </a:ext>
            </a:extLst>
          </p:cNvPr>
          <p:cNvSpPr/>
          <p:nvPr/>
        </p:nvSpPr>
        <p:spPr>
          <a:xfrm>
            <a:off x="8437186" y="2151207"/>
            <a:ext cx="190169" cy="178502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tIns="3600" rIns="3600" bIns="360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800" dirty="0" smtClean="0">
                <a:solidFill>
                  <a:schemeClr val="bg1"/>
                </a:solidFill>
              </a:rPr>
              <a:t>3</a:t>
            </a:r>
            <a:endParaRPr lang="ko-KR" alt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65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219075" y="108015"/>
            <a:ext cx="11785174" cy="445872"/>
          </a:xfrm>
        </p:spPr>
        <p:txBody>
          <a:bodyPr>
            <a:normAutofit/>
          </a:bodyPr>
          <a:lstStyle/>
          <a:p>
            <a:r>
              <a:rPr lang="ko-KR" altLang="en-US" dirty="0" err="1" smtClean="0"/>
              <a:t>접속자</a:t>
            </a:r>
            <a:r>
              <a:rPr lang="ko-KR" altLang="en-US" dirty="0" smtClean="0"/>
              <a:t> 목록</a:t>
            </a:r>
            <a:endParaRPr lang="ko-KR" altLang="en-US" dirty="0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D1BC-C468-4D25-A88A-610030B0741B}" type="slidenum">
              <a:rPr lang="ko-KR" altLang="en-US" smtClean="0"/>
              <a:t>9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1734795" y="1544321"/>
            <a:ext cx="7994091" cy="4574467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184487" y="853441"/>
            <a:ext cx="9544399" cy="690882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직사각형 28"/>
          <p:cNvSpPr/>
          <p:nvPr/>
        </p:nvSpPr>
        <p:spPr>
          <a:xfrm>
            <a:off x="184488" y="1544322"/>
            <a:ext cx="1550308" cy="457446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0" name="TextBox 69"/>
          <p:cNvSpPr txBox="1"/>
          <p:nvPr/>
        </p:nvSpPr>
        <p:spPr>
          <a:xfrm>
            <a:off x="184487" y="5841790"/>
            <a:ext cx="15503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chemeClr val="bg1">
                    <a:lumMod val="50000"/>
                  </a:schemeClr>
                </a:solidFill>
              </a:rPr>
              <a:t>99 </a:t>
            </a:r>
            <a:r>
              <a:rPr lang="en-US" altLang="ko-KR" sz="1200" b="1" dirty="0">
                <a:solidFill>
                  <a:schemeClr val="bg1">
                    <a:lumMod val="50000"/>
                  </a:schemeClr>
                </a:solidFill>
              </a:rPr>
              <a:t>Admin</a:t>
            </a:r>
            <a:endParaRPr lang="ko-KR" altLang="en-US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184488" y="1544322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유저 목록</a:t>
            </a:r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          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184488" y="1968779"/>
            <a:ext cx="1550308" cy="424457"/>
          </a:xfrm>
          <a:prstGeom prst="rect">
            <a:avLst/>
          </a:prstGeom>
          <a:solidFill>
            <a:schemeClr val="accent5">
              <a:lumMod val="50000"/>
            </a:schemeClr>
          </a:solidFill>
          <a:ln w="63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b="1" dirty="0" smtClean="0">
                <a:solidFill>
                  <a:schemeClr val="bg1"/>
                </a:solidFill>
              </a:rPr>
              <a:t>접속자 목록                </a:t>
            </a:r>
            <a:r>
              <a:rPr lang="en-US" altLang="ko-KR" sz="900" b="1" dirty="0" smtClean="0">
                <a:solidFill>
                  <a:schemeClr val="bg1"/>
                </a:solidFill>
              </a:rPr>
              <a:t>&gt;</a:t>
            </a:r>
            <a:endParaRPr lang="ko-KR" altLang="en-US" sz="900" b="1" dirty="0">
              <a:solidFill>
                <a:schemeClr val="bg1"/>
              </a:solidFill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184488" y="2393236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관리자 </a:t>
            </a:r>
            <a:r>
              <a:rPr lang="ko-KR" altLang="en-US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주문 기록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184488" y="2817693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유저 </a:t>
            </a:r>
            <a:r>
              <a:rPr lang="ko-KR" altLang="en-US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주문 기록   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184488" y="3242150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골드 정산          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184488" y="3666607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서비스 </a:t>
            </a:r>
            <a:r>
              <a:rPr lang="ko-KR" altLang="en-US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주문 기록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184488" y="4091064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잭팟 로그          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184488" y="4515521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한달 정산금 기록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184488" y="4939978"/>
            <a:ext cx="1550308" cy="42445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게임 설정                   </a:t>
            </a:r>
            <a:r>
              <a:rPr lang="en-US" altLang="ko-K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74698" y="936624"/>
            <a:ext cx="14600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당일 입금 금액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모서리가 둥근 직사각형 2"/>
          <p:cNvSpPr/>
          <p:nvPr/>
        </p:nvSpPr>
        <p:spPr>
          <a:xfrm>
            <a:off x="274698" y="1162080"/>
            <a:ext cx="1460095" cy="278333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b="1" dirty="0" smtClean="0"/>
              <a:t>10,000,000</a:t>
            </a:r>
            <a:endParaRPr lang="ko-KR" altLang="en-US" sz="1000" b="1"/>
          </a:p>
        </p:txBody>
      </p:sp>
      <p:sp>
        <p:nvSpPr>
          <p:cNvPr id="77" name="TextBox 76"/>
          <p:cNvSpPr txBox="1"/>
          <p:nvPr/>
        </p:nvSpPr>
        <p:spPr>
          <a:xfrm>
            <a:off x="2234091" y="936624"/>
            <a:ext cx="14600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당일 출금 금액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8" name="모서리가 둥근 직사각형 77"/>
          <p:cNvSpPr/>
          <p:nvPr/>
        </p:nvSpPr>
        <p:spPr>
          <a:xfrm>
            <a:off x="2234091" y="1162080"/>
            <a:ext cx="1460095" cy="278333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b="1" dirty="0" smtClean="0">
                <a:solidFill>
                  <a:schemeClr val="bg1"/>
                </a:solidFill>
              </a:rPr>
              <a:t>0</a:t>
            </a:r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193484" y="936624"/>
            <a:ext cx="14600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당일 수익 금액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0" name="모서리가 둥근 직사각형 79"/>
          <p:cNvSpPr/>
          <p:nvPr/>
        </p:nvSpPr>
        <p:spPr>
          <a:xfrm>
            <a:off x="4193484" y="1162080"/>
            <a:ext cx="1460095" cy="278333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b="1" dirty="0" smtClean="0">
                <a:solidFill>
                  <a:schemeClr val="bg1"/>
                </a:solidFill>
              </a:rPr>
              <a:t>8,000,000</a:t>
            </a:r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152876" y="936624"/>
            <a:ext cx="14600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서비스 금액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2" name="모서리가 둥근 직사각형 81"/>
          <p:cNvSpPr/>
          <p:nvPr/>
        </p:nvSpPr>
        <p:spPr>
          <a:xfrm>
            <a:off x="6152877" y="1162080"/>
            <a:ext cx="1460095" cy="278333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b="1" dirty="0" smtClean="0">
                <a:solidFill>
                  <a:schemeClr val="bg1"/>
                </a:solidFill>
              </a:rPr>
              <a:t>999,999,999,000</a:t>
            </a:r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112270" y="936624"/>
            <a:ext cx="14600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실시간 증액 가능 금액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4" name="모서리가 둥근 직사각형 83"/>
          <p:cNvSpPr/>
          <p:nvPr/>
        </p:nvSpPr>
        <p:spPr>
          <a:xfrm>
            <a:off x="8112271" y="1162080"/>
            <a:ext cx="1460095" cy="278333"/>
          </a:xfrm>
          <a:prstGeom prst="roundRect">
            <a:avLst>
              <a:gd name="adj" fmla="val 50000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b="1" dirty="0" smtClean="0">
                <a:solidFill>
                  <a:schemeClr val="bg1"/>
                </a:solidFill>
              </a:rPr>
              <a:t>2,000,000</a:t>
            </a:r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5067911" y="1785678"/>
            <a:ext cx="1023117" cy="261621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매장  ▼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943026" y="1791511"/>
            <a:ext cx="9396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b="1" dirty="0" err="1" smtClean="0">
                <a:solidFill>
                  <a:schemeClr val="accent5">
                    <a:lumMod val="50000"/>
                  </a:schemeClr>
                </a:solidFill>
              </a:rPr>
              <a:t>접속자</a:t>
            </a:r>
            <a:r>
              <a:rPr lang="ko-KR" altLang="en-US" sz="1100" b="1" dirty="0" smtClean="0">
                <a:solidFill>
                  <a:schemeClr val="accent5">
                    <a:lumMod val="50000"/>
                  </a:schemeClr>
                </a:solidFill>
              </a:rPr>
              <a:t> 목록</a:t>
            </a:r>
            <a:endParaRPr lang="ko-KR" altLang="en-US" sz="11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6091029" y="1785678"/>
            <a:ext cx="1023117" cy="261621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아이디  ▼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7114147" y="1785678"/>
            <a:ext cx="2003356" cy="26162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9117503" y="1785678"/>
            <a:ext cx="432406" cy="261621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검색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323" name="표 322">
            <a:extLst>
              <a:ext uri="{FF2B5EF4-FFF2-40B4-BE49-F238E27FC236}">
                <a16:creationId xmlns="" xmlns:a16="http://schemas.microsoft.com/office/drawing/2014/main" id="{3D922823-F708-4C2C-9B67-8A764B3D54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235617"/>
              </p:ext>
            </p:extLst>
          </p:nvPr>
        </p:nvGraphicFramePr>
        <p:xfrm>
          <a:off x="9937116" y="853436"/>
          <a:ext cx="2067133" cy="5265351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56360">
                  <a:extLst>
                    <a:ext uri="{9D8B030D-6E8A-4147-A177-3AD203B41FA5}">
                      <a16:colId xmlns="" xmlns:a16="http://schemas.microsoft.com/office/drawing/2014/main" val="283143087"/>
                    </a:ext>
                  </a:extLst>
                </a:gridCol>
                <a:gridCol w="1810773">
                  <a:extLst>
                    <a:ext uri="{9D8B030D-6E8A-4147-A177-3AD203B41FA5}">
                      <a16:colId xmlns="" xmlns:a16="http://schemas.microsoft.com/office/drawing/2014/main" val="671437389"/>
                    </a:ext>
                  </a:extLst>
                </a:gridCol>
              </a:tblGrid>
              <a:tr h="528407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1" dirty="0">
                          <a:solidFill>
                            <a:schemeClr val="bg1"/>
                          </a:solidFill>
                          <a:latin typeface="+mn-lt"/>
                          <a:ea typeface="나눔고딕" pitchFamily="50" charset="-127"/>
                        </a:rPr>
                        <a:t>Description</a:t>
                      </a:r>
                      <a:endParaRPr lang="ko-KR" altLang="en-US" sz="800" b="1" dirty="0">
                        <a:solidFill>
                          <a:schemeClr val="bg1"/>
                        </a:solidFill>
                        <a:latin typeface="+mn-lt"/>
                        <a:ea typeface="나눔고딕" pitchFamily="50" charset="-127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1090381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36000" marT="43200" marB="4320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28337002"/>
                  </a:ext>
                </a:extLst>
              </a:tr>
              <a:tr h="184701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+mn-lt"/>
                        <a:ea typeface="나눔고딕" panose="020D0604000000000000" pitchFamily="50" charset="-127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유저 수익금 수동 조정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자동으로 할당된 유저 수익금에서 운영자가 수동으로 조정 가능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+,- 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버튼 클릭시 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기본 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50000) 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단위로 증감 처리 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수동 증감 처리에 따라 다른 유저는 남은 수익금으로 자동 재분배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증감 처리단위 금액은 설정에서 조정 가능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999" marR="36000" marT="43200" marB="432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74907982"/>
                  </a:ext>
                </a:extLst>
              </a:tr>
              <a:tr h="1917947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</a:rPr>
                        <a:t>2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+mn-lt"/>
                        <a:ea typeface="나눔고딕" panose="020D0604000000000000" pitchFamily="50" charset="-127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유저 수익배분 등급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시간 조정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AI 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등급 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높을수록 늦게 지급됨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최상 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6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시간 예상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상 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5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시간 예상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중 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4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시간 예상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하 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3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시간 예상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최하 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2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시간 예상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랜덤 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??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랜덤의 경우 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AI 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등급이 무작위로 </a:t>
                      </a:r>
                      <a:endParaRPr lang="en-US" altLang="ko-K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변동 적용됨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71999" marR="36000" marT="43200" marB="432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337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</a:rPr>
                        <a:t>3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+mn-lt"/>
                        <a:ea typeface="나눔고딕" panose="020D0604000000000000" pitchFamily="50" charset="-127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해당 유저 잃은 금액 합산</a:t>
                      </a:r>
                      <a:endParaRPr lang="en-US" altLang="ko-KR" sz="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999" marR="36000" marT="43200" marB="432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60619611"/>
                  </a:ext>
                </a:extLst>
              </a:tr>
              <a:tr h="59860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</a:rPr>
                        <a:t>4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+mn-lt"/>
                        <a:ea typeface="나눔고딕" panose="020D0604000000000000" pitchFamily="50" charset="-127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번과 동일하나 반대로 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AI 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등급이 높을 수록 빨리 소모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올인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됨</a:t>
                      </a:r>
                      <a:endParaRPr lang="en-US" altLang="ko-KR" sz="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999" marR="36000" marT="43200" marB="432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2" name="표 71">
            <a:extLst>
              <a:ext uri="{FF2B5EF4-FFF2-40B4-BE49-F238E27FC236}">
                <a16:creationId xmlns="" xmlns:a16="http://schemas.microsoft.com/office/drawing/2014/main" id="{3D922823-F708-4C2C-9B67-8A764B3D54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409813"/>
              </p:ext>
            </p:extLst>
          </p:nvPr>
        </p:nvGraphicFramePr>
        <p:xfrm>
          <a:off x="1917497" y="4656726"/>
          <a:ext cx="7632413" cy="129031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80560">
                  <a:extLst>
                    <a:ext uri="{9D8B030D-6E8A-4147-A177-3AD203B41FA5}">
                      <a16:colId xmlns="" xmlns:a16="http://schemas.microsoft.com/office/drawing/2014/main" val="283143087"/>
                    </a:ext>
                  </a:extLst>
                </a:gridCol>
                <a:gridCol w="438793"/>
                <a:gridCol w="539750"/>
                <a:gridCol w="552450"/>
                <a:gridCol w="781050"/>
                <a:gridCol w="666750"/>
                <a:gridCol w="676275"/>
                <a:gridCol w="886608"/>
                <a:gridCol w="1200397"/>
                <a:gridCol w="456170"/>
                <a:gridCol w="533400"/>
                <a:gridCol w="520210"/>
              </a:tblGrid>
              <a:tr h="39994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번호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매장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아이디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닉네임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보유머니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금고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리워드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잃은 금액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올인</a:t>
                      </a:r>
                      <a:endParaRPr lang="en-US" altLang="ko-KR" sz="8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800" b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등급 </a:t>
                      </a: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/ </a:t>
                      </a:r>
                      <a:r>
                        <a:rPr lang="ko-KR" altLang="en-US" sz="800" b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예상시간</a:t>
                      </a: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)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채널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게임종류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조정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28337002"/>
                  </a:ext>
                </a:extLst>
              </a:tr>
              <a:tr h="445183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강남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Aa1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불곰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500,000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250,000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1,200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rgbClr val="C00000"/>
                          </a:solidFill>
                          <a:latin typeface="+mj-ea"/>
                          <a:ea typeface="+mj-ea"/>
                        </a:rPr>
                        <a:t>2,000,000</a:t>
                      </a:r>
                      <a:endParaRPr lang="ko-KR" altLang="en-US" sz="800" b="0" dirty="0">
                        <a:solidFill>
                          <a:srgbClr val="C00000"/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500</a:t>
                      </a:r>
                      <a:r>
                        <a:rPr lang="ko-KR" altLang="en-US" sz="800" b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원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바둑이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45183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강남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Aa2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백호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100,000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500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rgbClr val="C00000"/>
                          </a:solidFill>
                          <a:latin typeface="+mj-ea"/>
                          <a:ea typeface="+mj-ea"/>
                        </a:rPr>
                        <a:t>5,400,000</a:t>
                      </a: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1000</a:t>
                      </a:r>
                      <a:r>
                        <a:rPr lang="ko-KR" altLang="en-US" sz="800" b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원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맞고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3" name="표 72">
            <a:extLst>
              <a:ext uri="{FF2B5EF4-FFF2-40B4-BE49-F238E27FC236}">
                <a16:creationId xmlns="" xmlns:a16="http://schemas.microsoft.com/office/drawing/2014/main" id="{3D922823-F708-4C2C-9B67-8A764B3D54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4968"/>
              </p:ext>
            </p:extLst>
          </p:nvPr>
        </p:nvGraphicFramePr>
        <p:xfrm>
          <a:off x="1917497" y="2728612"/>
          <a:ext cx="7632413" cy="173549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80560">
                  <a:extLst>
                    <a:ext uri="{9D8B030D-6E8A-4147-A177-3AD203B41FA5}">
                      <a16:colId xmlns="" xmlns:a16="http://schemas.microsoft.com/office/drawing/2014/main" val="283143087"/>
                    </a:ext>
                  </a:extLst>
                </a:gridCol>
                <a:gridCol w="438793"/>
                <a:gridCol w="539750"/>
                <a:gridCol w="552450"/>
                <a:gridCol w="635000"/>
                <a:gridCol w="647700"/>
                <a:gridCol w="558800"/>
                <a:gridCol w="1169183"/>
                <a:gridCol w="1167445"/>
                <a:gridCol w="489122"/>
                <a:gridCol w="533400"/>
                <a:gridCol w="520210"/>
              </a:tblGrid>
              <a:tr h="39994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번호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매장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아이디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닉네임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보유머니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금고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리워드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증액하기</a:t>
                      </a:r>
                      <a:endParaRPr lang="en-US" altLang="ko-KR" sz="8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800" b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금액</a:t>
                      </a: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)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수익</a:t>
                      </a:r>
                      <a:endParaRPr lang="en-US" altLang="ko-KR" sz="8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(AI</a:t>
                      </a:r>
                      <a:r>
                        <a:rPr lang="ko-KR" altLang="en-US" sz="800" b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등급 </a:t>
                      </a: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/ </a:t>
                      </a:r>
                      <a:r>
                        <a:rPr lang="ko-KR" altLang="en-US" sz="800" b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예상시간</a:t>
                      </a: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)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채널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게임종류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조정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28337002"/>
                  </a:ext>
                </a:extLst>
              </a:tr>
              <a:tr h="445183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강남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Aa1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불곰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500,000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250,000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1,200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500</a:t>
                      </a:r>
                      <a:r>
                        <a:rPr lang="ko-KR" altLang="en-US" sz="800" b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원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바둑이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45183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강남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Aa2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백호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100,000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500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1000</a:t>
                      </a:r>
                      <a:r>
                        <a:rPr lang="ko-KR" altLang="en-US" sz="800" b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원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맞고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45183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강남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Aa3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청룡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50,000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800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300</a:t>
                      </a:r>
                      <a:r>
                        <a:rPr lang="ko-KR" altLang="en-US" sz="800" b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원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ea"/>
                          <a:ea typeface="+mj-ea"/>
                        </a:rPr>
                        <a:t>바둑이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43200" marB="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5" name="직사각형 74"/>
          <p:cNvSpPr/>
          <p:nvPr/>
        </p:nvSpPr>
        <p:spPr>
          <a:xfrm>
            <a:off x="9156699" y="3240457"/>
            <a:ext cx="283713" cy="211501"/>
          </a:xfrm>
          <a:prstGeom prst="rect">
            <a:avLst/>
          </a:prstGeom>
          <a:solidFill>
            <a:schemeClr val="accent2">
              <a:lumMod val="5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▼</a:t>
            </a:r>
          </a:p>
        </p:txBody>
      </p:sp>
      <p:sp>
        <p:nvSpPr>
          <p:cNvPr id="76" name="직사각형 75"/>
          <p:cNvSpPr/>
          <p:nvPr/>
        </p:nvSpPr>
        <p:spPr>
          <a:xfrm>
            <a:off x="9156699" y="3713127"/>
            <a:ext cx="283713" cy="211501"/>
          </a:xfrm>
          <a:prstGeom prst="rect">
            <a:avLst/>
          </a:prstGeom>
          <a:solidFill>
            <a:schemeClr val="accent2">
              <a:lumMod val="5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▼</a:t>
            </a:r>
          </a:p>
        </p:txBody>
      </p:sp>
      <p:sp>
        <p:nvSpPr>
          <p:cNvPr id="90" name="직사각형 89"/>
          <p:cNvSpPr/>
          <p:nvPr/>
        </p:nvSpPr>
        <p:spPr>
          <a:xfrm>
            <a:off x="9156699" y="4160548"/>
            <a:ext cx="283713" cy="211501"/>
          </a:xfrm>
          <a:prstGeom prst="rect">
            <a:avLst/>
          </a:prstGeom>
          <a:solidFill>
            <a:schemeClr val="accent2">
              <a:lumMod val="5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▼</a:t>
            </a:r>
          </a:p>
        </p:txBody>
      </p:sp>
      <p:sp>
        <p:nvSpPr>
          <p:cNvPr id="91" name="직사각형 90"/>
          <p:cNvSpPr/>
          <p:nvPr/>
        </p:nvSpPr>
        <p:spPr>
          <a:xfrm>
            <a:off x="6552036" y="3250674"/>
            <a:ext cx="238167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+</a:t>
            </a:r>
            <a:endParaRPr lang="ko-KR" altLang="en-US" sz="11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5734493" y="3250674"/>
            <a:ext cx="238167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</a:t>
            </a:r>
            <a:endParaRPr lang="ko-KR" altLang="en-US" sz="11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5972659" y="3250674"/>
            <a:ext cx="579375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7</a:t>
            </a:r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00,000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6552036" y="3680850"/>
            <a:ext cx="238167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+</a:t>
            </a:r>
            <a:endParaRPr lang="ko-KR" altLang="en-US" sz="11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2" name="직사각형 111"/>
          <p:cNvSpPr/>
          <p:nvPr/>
        </p:nvSpPr>
        <p:spPr>
          <a:xfrm>
            <a:off x="5734493" y="3680850"/>
            <a:ext cx="238167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</a:t>
            </a:r>
            <a:endParaRPr lang="ko-KR" altLang="en-US" sz="11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3" name="직사각형 112"/>
          <p:cNvSpPr/>
          <p:nvPr/>
        </p:nvSpPr>
        <p:spPr>
          <a:xfrm>
            <a:off x="5972659" y="3680850"/>
            <a:ext cx="579375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</a:t>
            </a:r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00,000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4" name="직사각형 113"/>
          <p:cNvSpPr/>
          <p:nvPr/>
        </p:nvSpPr>
        <p:spPr>
          <a:xfrm>
            <a:off x="6552036" y="4138142"/>
            <a:ext cx="238167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+</a:t>
            </a:r>
            <a:endParaRPr lang="ko-KR" altLang="en-US" sz="11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5" name="직사각형 114"/>
          <p:cNvSpPr/>
          <p:nvPr/>
        </p:nvSpPr>
        <p:spPr>
          <a:xfrm>
            <a:off x="5734493" y="4138142"/>
            <a:ext cx="238167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</a:t>
            </a:r>
            <a:endParaRPr lang="ko-KR" altLang="en-US" sz="11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5972659" y="4138142"/>
            <a:ext cx="579375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00,000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9156699" y="5159187"/>
            <a:ext cx="283713" cy="211501"/>
          </a:xfrm>
          <a:prstGeom prst="rect">
            <a:avLst/>
          </a:prstGeom>
          <a:solidFill>
            <a:srgbClr val="00B0F0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▲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8" name="직사각형 117"/>
          <p:cNvSpPr/>
          <p:nvPr/>
        </p:nvSpPr>
        <p:spPr>
          <a:xfrm>
            <a:off x="9156699" y="5631857"/>
            <a:ext cx="283713" cy="211501"/>
          </a:xfrm>
          <a:prstGeom prst="rect">
            <a:avLst/>
          </a:prstGeom>
          <a:solidFill>
            <a:srgbClr val="00B0F0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▲</a:t>
            </a:r>
          </a:p>
        </p:txBody>
      </p:sp>
      <p:sp>
        <p:nvSpPr>
          <p:cNvPr id="120" name="타원 119">
            <a:extLst>
              <a:ext uri="{FF2B5EF4-FFF2-40B4-BE49-F238E27FC236}">
                <a16:creationId xmlns="" xmlns:a16="http://schemas.microsoft.com/office/drawing/2014/main" id="{58DA2A0E-CF7A-4B8F-899C-EB2A41169F85}"/>
              </a:ext>
            </a:extLst>
          </p:cNvPr>
          <p:cNvSpPr/>
          <p:nvPr/>
        </p:nvSpPr>
        <p:spPr>
          <a:xfrm>
            <a:off x="6057791" y="5087428"/>
            <a:ext cx="190169" cy="178502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tIns="3600" rIns="3600" bIns="360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800" dirty="0" smtClean="0">
                <a:solidFill>
                  <a:schemeClr val="bg1"/>
                </a:solidFill>
              </a:rPr>
              <a:t>3</a:t>
            </a:r>
            <a:endParaRPr lang="ko-KR" altLang="en-US" sz="800" dirty="0">
              <a:solidFill>
                <a:schemeClr val="bg1"/>
              </a:solidFill>
            </a:endParaRPr>
          </a:p>
        </p:txBody>
      </p:sp>
      <p:sp>
        <p:nvSpPr>
          <p:cNvPr id="123" name="직사각형 122"/>
          <p:cNvSpPr/>
          <p:nvPr/>
        </p:nvSpPr>
        <p:spPr>
          <a:xfrm>
            <a:off x="7702832" y="3250674"/>
            <a:ext cx="238167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▲</a:t>
            </a:r>
            <a:endParaRPr lang="ko-KR" alt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4" name="직사각형 123"/>
          <p:cNvSpPr/>
          <p:nvPr/>
        </p:nvSpPr>
        <p:spPr>
          <a:xfrm>
            <a:off x="6885289" y="3250674"/>
            <a:ext cx="238167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▼</a:t>
            </a:r>
            <a:endParaRPr lang="ko-KR" alt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7123455" y="3250674"/>
            <a:ext cx="579375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최하 </a:t>
            </a:r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 2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6" name="직사각형 125"/>
          <p:cNvSpPr/>
          <p:nvPr/>
        </p:nvSpPr>
        <p:spPr>
          <a:xfrm>
            <a:off x="7702832" y="3680850"/>
            <a:ext cx="238167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▲</a:t>
            </a:r>
            <a:endParaRPr lang="ko-KR" alt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3" name="직사각형 132"/>
          <p:cNvSpPr/>
          <p:nvPr/>
        </p:nvSpPr>
        <p:spPr>
          <a:xfrm>
            <a:off x="6885289" y="3680850"/>
            <a:ext cx="238167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▼</a:t>
            </a:r>
            <a:endParaRPr lang="ko-KR" alt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4" name="직사각형 133"/>
          <p:cNvSpPr/>
          <p:nvPr/>
        </p:nvSpPr>
        <p:spPr>
          <a:xfrm>
            <a:off x="7123455" y="3680850"/>
            <a:ext cx="579375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최상 </a:t>
            </a:r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 6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5" name="직사각형 134"/>
          <p:cNvSpPr/>
          <p:nvPr/>
        </p:nvSpPr>
        <p:spPr>
          <a:xfrm>
            <a:off x="7702832" y="4133996"/>
            <a:ext cx="238167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▲</a:t>
            </a:r>
            <a:endParaRPr lang="ko-KR" alt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6" name="직사각형 135"/>
          <p:cNvSpPr/>
          <p:nvPr/>
        </p:nvSpPr>
        <p:spPr>
          <a:xfrm>
            <a:off x="6885289" y="4133996"/>
            <a:ext cx="238167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▼</a:t>
            </a:r>
            <a:endParaRPr lang="ko-KR" alt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7" name="직사각형 136"/>
          <p:cNvSpPr/>
          <p:nvPr/>
        </p:nvSpPr>
        <p:spPr>
          <a:xfrm>
            <a:off x="7123455" y="4133996"/>
            <a:ext cx="579375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중 </a:t>
            </a:r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 4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8" name="직사각형 137"/>
          <p:cNvSpPr/>
          <p:nvPr/>
        </p:nvSpPr>
        <p:spPr>
          <a:xfrm>
            <a:off x="7702832" y="5196022"/>
            <a:ext cx="238167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▲</a:t>
            </a:r>
            <a:endParaRPr lang="ko-KR" alt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9" name="직사각형 138"/>
          <p:cNvSpPr/>
          <p:nvPr/>
        </p:nvSpPr>
        <p:spPr>
          <a:xfrm>
            <a:off x="6885289" y="5196022"/>
            <a:ext cx="238167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▼</a:t>
            </a:r>
            <a:endParaRPr lang="ko-KR" alt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0" name="직사각형 139"/>
          <p:cNvSpPr/>
          <p:nvPr/>
        </p:nvSpPr>
        <p:spPr>
          <a:xfrm>
            <a:off x="7123455" y="5196022"/>
            <a:ext cx="579375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랜덤 </a:t>
            </a:r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 --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1" name="직사각형 140"/>
          <p:cNvSpPr/>
          <p:nvPr/>
        </p:nvSpPr>
        <p:spPr>
          <a:xfrm>
            <a:off x="7702832" y="5626198"/>
            <a:ext cx="238167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▲</a:t>
            </a:r>
            <a:endParaRPr lang="ko-KR" alt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2" name="직사각형 141"/>
          <p:cNvSpPr/>
          <p:nvPr/>
        </p:nvSpPr>
        <p:spPr>
          <a:xfrm>
            <a:off x="6885289" y="5626198"/>
            <a:ext cx="238167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▼</a:t>
            </a:r>
            <a:endParaRPr lang="ko-KR" alt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3" name="직사각형 142"/>
          <p:cNvSpPr/>
          <p:nvPr/>
        </p:nvSpPr>
        <p:spPr>
          <a:xfrm>
            <a:off x="7123455" y="5626198"/>
            <a:ext cx="579375" cy="2115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최상 </a:t>
            </a:r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 2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9" name="타원 118">
            <a:extLst>
              <a:ext uri="{FF2B5EF4-FFF2-40B4-BE49-F238E27FC236}">
                <a16:creationId xmlns="" xmlns:a16="http://schemas.microsoft.com/office/drawing/2014/main" id="{58DA2A0E-CF7A-4B8F-899C-EB2A41169F85}"/>
              </a:ext>
            </a:extLst>
          </p:cNvPr>
          <p:cNvSpPr/>
          <p:nvPr/>
        </p:nvSpPr>
        <p:spPr>
          <a:xfrm>
            <a:off x="5636756" y="3156908"/>
            <a:ext cx="190169" cy="178502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tIns="3600" rIns="3600" bIns="360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800" dirty="0" smtClean="0">
                <a:solidFill>
                  <a:schemeClr val="bg1"/>
                </a:solidFill>
              </a:rPr>
              <a:t>1</a:t>
            </a:r>
            <a:endParaRPr lang="ko-KR" altLang="en-US" sz="800" dirty="0">
              <a:solidFill>
                <a:schemeClr val="bg1"/>
              </a:solidFill>
            </a:endParaRPr>
          </a:p>
        </p:txBody>
      </p:sp>
      <p:sp>
        <p:nvSpPr>
          <p:cNvPr id="121" name="타원 120">
            <a:extLst>
              <a:ext uri="{FF2B5EF4-FFF2-40B4-BE49-F238E27FC236}">
                <a16:creationId xmlns="" xmlns:a16="http://schemas.microsoft.com/office/drawing/2014/main" id="{58DA2A0E-CF7A-4B8F-899C-EB2A41169F85}"/>
              </a:ext>
            </a:extLst>
          </p:cNvPr>
          <p:cNvSpPr/>
          <p:nvPr/>
        </p:nvSpPr>
        <p:spPr>
          <a:xfrm>
            <a:off x="6820140" y="3167392"/>
            <a:ext cx="190169" cy="178502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tIns="3600" rIns="3600" bIns="360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800" dirty="0" smtClean="0">
                <a:solidFill>
                  <a:schemeClr val="bg1"/>
                </a:solidFill>
              </a:rPr>
              <a:t>2</a:t>
            </a:r>
            <a:endParaRPr lang="ko-KR" altLang="en-US" sz="800" dirty="0">
              <a:solidFill>
                <a:schemeClr val="bg1"/>
              </a:solidFill>
            </a:endParaRPr>
          </a:p>
        </p:txBody>
      </p:sp>
      <p:sp>
        <p:nvSpPr>
          <p:cNvPr id="122" name="타원 121">
            <a:extLst>
              <a:ext uri="{FF2B5EF4-FFF2-40B4-BE49-F238E27FC236}">
                <a16:creationId xmlns="" xmlns:a16="http://schemas.microsoft.com/office/drawing/2014/main" id="{58DA2A0E-CF7A-4B8F-899C-EB2A41169F85}"/>
              </a:ext>
            </a:extLst>
          </p:cNvPr>
          <p:cNvSpPr/>
          <p:nvPr/>
        </p:nvSpPr>
        <p:spPr>
          <a:xfrm>
            <a:off x="6811273" y="5087428"/>
            <a:ext cx="190169" cy="178502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tIns="3600" rIns="3600" bIns="360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800" dirty="0" smtClean="0">
                <a:solidFill>
                  <a:schemeClr val="bg1"/>
                </a:solidFill>
              </a:rPr>
              <a:t>4</a:t>
            </a:r>
            <a:endParaRPr lang="ko-KR" altLang="en-US" sz="800" dirty="0">
              <a:solidFill>
                <a:schemeClr val="bg1"/>
              </a:solidFill>
            </a:endParaRPr>
          </a:p>
        </p:txBody>
      </p:sp>
      <p:sp>
        <p:nvSpPr>
          <p:cNvPr id="69" name="모서리가 둥근 직사각형 68"/>
          <p:cNvSpPr/>
          <p:nvPr/>
        </p:nvSpPr>
        <p:spPr>
          <a:xfrm>
            <a:off x="7430529" y="2269309"/>
            <a:ext cx="2141837" cy="278333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b="1" dirty="0" smtClean="0">
                <a:solidFill>
                  <a:schemeClr val="bg1"/>
                </a:solidFill>
              </a:rPr>
              <a:t>1,600,000</a:t>
            </a:r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71" name="모서리가 둥근 직사각형 70"/>
          <p:cNvSpPr/>
          <p:nvPr/>
        </p:nvSpPr>
        <p:spPr>
          <a:xfrm>
            <a:off x="7430530" y="2269309"/>
            <a:ext cx="632152" cy="27833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smtClean="0">
                <a:solidFill>
                  <a:srgbClr val="C00000"/>
                </a:solidFill>
              </a:rPr>
              <a:t>정지</a:t>
            </a:r>
            <a:endParaRPr lang="ko-KR" altLang="en-US" sz="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17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>
          <a:solidFill>
            <a:schemeClr val="tx1">
              <a:lumMod val="50000"/>
              <a:lumOff val="50000"/>
            </a:schemeClr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10476</TotalTime>
  <Words>2387</Words>
  <Application>Microsoft Office PowerPoint</Application>
  <PresentationFormat>와이드스크린</PresentationFormat>
  <Paragraphs>1530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3" baseType="lpstr">
      <vt:lpstr>나눔고딕</vt:lpstr>
      <vt:lpstr>맑은 고딕</vt:lpstr>
      <vt:lpstr>Arial</vt:lpstr>
      <vt:lpstr>Office 테마</vt:lpstr>
      <vt:lpstr>PowerPoint 프레젠테이션</vt:lpstr>
      <vt:lpstr>기본 화면 구성</vt:lpstr>
      <vt:lpstr>상단 정산 세부</vt:lpstr>
      <vt:lpstr>유저 목록</vt:lpstr>
      <vt:lpstr>유저 목록 – 가상머니 입금</vt:lpstr>
      <vt:lpstr>유저 목록 – 기록(로그)보기</vt:lpstr>
      <vt:lpstr>유저 목록 – 일자별 전적</vt:lpstr>
      <vt:lpstr>접속자 목록</vt:lpstr>
      <vt:lpstr>접속자 목록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dong21cx dong21cx</dc:creator>
  <cp:lastModifiedBy>dong21cx dong21cx</cp:lastModifiedBy>
  <cp:revision>279</cp:revision>
  <cp:lastPrinted>2019-09-02T04:59:44Z</cp:lastPrinted>
  <dcterms:created xsi:type="dcterms:W3CDTF">2019-07-16T04:39:27Z</dcterms:created>
  <dcterms:modified xsi:type="dcterms:W3CDTF">2020-01-31T09:48:21Z</dcterms:modified>
</cp:coreProperties>
</file>