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97" r:id="rId3"/>
    <p:sldId id="303" r:id="rId4"/>
    <p:sldId id="304" r:id="rId5"/>
    <p:sldId id="290" r:id="rId6"/>
    <p:sldId id="292" r:id="rId7"/>
    <p:sldId id="293" r:id="rId8"/>
    <p:sldId id="289" r:id="rId9"/>
    <p:sldId id="299" r:id="rId10"/>
    <p:sldId id="295" r:id="rId11"/>
    <p:sldId id="288" r:id="rId12"/>
    <p:sldId id="300" r:id="rId13"/>
    <p:sldId id="301" r:id="rId14"/>
    <p:sldId id="302" r:id="rId1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2222"/>
    <a:srgbClr val="FE5002"/>
    <a:srgbClr val="2F637E"/>
    <a:srgbClr val="FFA22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0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D10466-4999-4EF1-9F0B-D40653467C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F3A79BC-661A-4959-BAF6-928D72731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3ED6BBE-F6A7-4BB3-8122-4558659E9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880B-E0A9-4053-A662-DF0BE4E9E8FC}" type="datetimeFigureOut">
              <a:rPr lang="ko-KR" altLang="en-US" smtClean="0"/>
              <a:t>2021-04-20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D2A6FA4-CC41-4ED7-B303-B788B0B99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375AFA1-E499-47C2-BF2E-DF479FB78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00F7-909B-4E31-A3BE-72D333ABBF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1297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B7AAA6-3894-4E04-9490-E1B469EF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92E7B01-12CB-42C8-9CD9-BF1ADC7C93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27ACE34-018A-44E5-A20A-1C710D3BE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880B-E0A9-4053-A662-DF0BE4E9E8FC}" type="datetimeFigureOut">
              <a:rPr lang="ko-KR" altLang="en-US" smtClean="0"/>
              <a:t>2021-04-20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EB47D5C-99F9-4DB8-AF9D-F63ECB44A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3EF3EC4-7C25-4500-8686-5905B2683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00F7-909B-4E31-A3BE-72D333ABBF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1706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D775F32-BDA5-40EB-A699-3315334365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6CE9D2C-3A91-4707-BC83-4F0C5D475D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E683100-F4E7-4359-AEC3-E7171FE51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880B-E0A9-4053-A662-DF0BE4E9E8FC}" type="datetimeFigureOut">
              <a:rPr lang="ko-KR" altLang="en-US" smtClean="0"/>
              <a:t>2021-04-20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67A7D60-A7FA-47C2-9644-76C91FBF2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E7C2A97-BFB6-4509-803A-CC8662F59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00F7-909B-4E31-A3BE-72D333ABBF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5577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264FF16-4C4C-486A-80CF-CC3409E64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CADC67B-C776-4AA3-8DA3-1C10131A1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DF861E9-299C-4E0F-BC1E-92B5C64BE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880B-E0A9-4053-A662-DF0BE4E9E8FC}" type="datetimeFigureOut">
              <a:rPr lang="ko-KR" altLang="en-US" smtClean="0"/>
              <a:t>2021-04-20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B64A5F2-BC56-4863-BF6D-752E01FC8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470E3-3C5A-4F03-868F-F06E77FC2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00F7-909B-4E31-A3BE-72D333ABBF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963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77D2A-71AA-475B-A2DE-6D56C9A0C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85982A2-2F57-415D-9D7C-4B3DF5EE19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09857A3-BED0-47EE-8C95-3B22B8FF1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880B-E0A9-4053-A662-DF0BE4E9E8FC}" type="datetimeFigureOut">
              <a:rPr lang="ko-KR" altLang="en-US" smtClean="0"/>
              <a:t>2021-04-20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45E9B0C-987F-4800-95BC-BCF392716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182E582-8AB0-4626-9D3C-8FC902480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00F7-909B-4E31-A3BE-72D333ABBF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933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18A9046-630F-410A-BBEA-5D4A69A74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6056BCC-1847-42A5-B09C-65D3EE522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43210F1-344C-439E-996A-DB44BFEE7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5022253-9672-4416-8C5C-A351FF86A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880B-E0A9-4053-A662-DF0BE4E9E8FC}" type="datetimeFigureOut">
              <a:rPr lang="ko-KR" altLang="en-US" smtClean="0"/>
              <a:t>2021-04-20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D8BF985-32D6-4009-BBB8-061699CF2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A7B276D-1590-4908-A2A0-50192BF26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00F7-909B-4E31-A3BE-72D333ABBF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6375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6F3A9A-5655-4E81-BDFD-5B27B76FC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20FF3BC-0592-4828-885C-61981A96A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EFD36E3-C45C-4186-AFC1-1827D489F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2DF6317-46D1-431D-8AE6-96A2003EC5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F644351-33B5-4827-BCBB-B090D59546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2EF5DEA-9FBA-491A-802E-CD2EE94A6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880B-E0A9-4053-A662-DF0BE4E9E8FC}" type="datetimeFigureOut">
              <a:rPr lang="ko-KR" altLang="en-US" smtClean="0"/>
              <a:t>2021-04-20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70B9442-04B6-4652-B2E0-358DC4909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8998EB3-9DFF-454B-A305-DFFA60CBD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00F7-909B-4E31-A3BE-72D333ABBF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3045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9B83F9-CC64-4925-BB68-73080B708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024B30F9-A23A-4A63-8108-D4EACDF97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880B-E0A9-4053-A662-DF0BE4E9E8FC}" type="datetimeFigureOut">
              <a:rPr lang="ko-KR" altLang="en-US" smtClean="0"/>
              <a:t>2021-04-20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CFF0333-4F4D-46E8-86EC-21194AF2A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3A25739-2A4F-432A-AA03-320659B59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00F7-909B-4E31-A3BE-72D333ABBF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1193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45541EAB-2529-4BDE-8494-D7238A901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880B-E0A9-4053-A662-DF0BE4E9E8FC}" type="datetimeFigureOut">
              <a:rPr lang="ko-KR" altLang="en-US" smtClean="0"/>
              <a:t>2021-04-20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A7628F31-7C66-492E-84BA-1014E5F2B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E1EDFFA-C972-46AF-A99D-C47AE301A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00F7-909B-4E31-A3BE-72D333ABBF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3311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7C96D4-2357-4E00-BCEC-83DCEE9D7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8787D8A-4AF9-4D0F-AA78-AB5EF15C2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887D35D-E4A8-4174-8EEE-5A89CBBC8A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95CB5B9-A847-4BC0-95A7-8C677D925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880B-E0A9-4053-A662-DF0BE4E9E8FC}" type="datetimeFigureOut">
              <a:rPr lang="ko-KR" altLang="en-US" smtClean="0"/>
              <a:t>2021-04-20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6CAFFE4-02B3-4BE6-B488-D1715F8F7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7A941C8-97B2-40C7-A1F3-B774AAA6D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00F7-909B-4E31-A3BE-72D333ABBF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7602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BDBC95F-4322-46E3-9D20-DD3BCEC2E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ACD5886-5070-4203-A46E-7BA10A2C9E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F62D223-6BF6-4A98-BF08-6B5943D907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C8ADF00-7681-46BE-9A5C-7B5F5D2D5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7880B-E0A9-4053-A662-DF0BE4E9E8FC}" type="datetimeFigureOut">
              <a:rPr lang="ko-KR" altLang="en-US" smtClean="0"/>
              <a:t>2021-04-20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C5582AB-BD44-47CA-BA11-C25EEFA5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70A5264-E4F7-4F86-AAA3-276065BF6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B00F7-909B-4E31-A3BE-72D333ABBF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7357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60AC1A66-1752-443A-B86C-4C2FBE04B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0166207-68EE-46E9-B9B7-686DDAF2F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31F32A6-52AC-4578-857E-64F5433900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7880B-E0A9-4053-A662-DF0BE4E9E8FC}" type="datetimeFigureOut">
              <a:rPr lang="ko-KR" altLang="en-US" smtClean="0"/>
              <a:t>2021-04-20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ABF132C-0534-4DA3-8A01-A1CE3A798D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E380371-5942-49E2-8143-19FC27E96A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B00F7-909B-4E31-A3BE-72D333ABBF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0681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cs@dforte.co.kr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12E9607-F379-42B4-AB40-51A0B1475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24258"/>
            <a:ext cx="10515600" cy="1325563"/>
          </a:xfrm>
        </p:spPr>
        <p:txBody>
          <a:bodyPr/>
          <a:lstStyle/>
          <a:p>
            <a:pPr algn="ctr"/>
            <a:r>
              <a:rPr lang="ko-KR" altLang="en-US" b="1" dirty="0"/>
              <a:t>운영툴 보완 사항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ABD841-536B-4956-8C64-D355FC2CF92A}"/>
              </a:ext>
            </a:extLst>
          </p:cNvPr>
          <p:cNvSpPr txBox="1"/>
          <p:nvPr/>
        </p:nvSpPr>
        <p:spPr>
          <a:xfrm>
            <a:off x="3048000" y="352627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dirty="0"/>
              <a:t>http://182.162.62.209:3000/admin/public/Store</a:t>
            </a:r>
          </a:p>
        </p:txBody>
      </p:sp>
    </p:spTree>
    <p:extLst>
      <p:ext uri="{BB962C8B-B14F-4D97-AF65-F5344CB8AC3E}">
        <p14:creationId xmlns:p14="http://schemas.microsoft.com/office/powerpoint/2010/main" val="2445338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CCEE700D-1FEB-4661-ADD6-3686C7041259}"/>
              </a:ext>
            </a:extLst>
          </p:cNvPr>
          <p:cNvSpPr txBox="1"/>
          <p:nvPr/>
        </p:nvSpPr>
        <p:spPr>
          <a:xfrm>
            <a:off x="353051" y="6012932"/>
            <a:ext cx="886087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900" b="1" dirty="0">
                <a:solidFill>
                  <a:srgbClr val="C00000"/>
                </a:solidFill>
              </a:rPr>
              <a:t>[</a:t>
            </a:r>
            <a:r>
              <a:rPr lang="ko-KR" altLang="en-US" sz="900" b="1" dirty="0">
                <a:solidFill>
                  <a:srgbClr val="C00000"/>
                </a:solidFill>
              </a:rPr>
              <a:t>이미지 </a:t>
            </a:r>
            <a:r>
              <a:rPr lang="ko-KR" altLang="en-US" sz="900" b="1" dirty="0" smtClean="0">
                <a:solidFill>
                  <a:srgbClr val="C00000"/>
                </a:solidFill>
              </a:rPr>
              <a:t>등록</a:t>
            </a:r>
            <a:r>
              <a:rPr lang="en-US" altLang="ko-KR" sz="900" b="1" dirty="0" smtClean="0">
                <a:solidFill>
                  <a:srgbClr val="C00000"/>
                </a:solidFill>
              </a:rPr>
              <a:t>/</a:t>
            </a:r>
            <a:r>
              <a:rPr lang="ko-KR" altLang="en-US" sz="900" b="1" dirty="0" smtClean="0">
                <a:solidFill>
                  <a:srgbClr val="C00000"/>
                </a:solidFill>
              </a:rPr>
              <a:t>수정</a:t>
            </a:r>
            <a:r>
              <a:rPr lang="en-US" altLang="ko-KR" sz="900" b="1" dirty="0" smtClean="0">
                <a:solidFill>
                  <a:srgbClr val="C00000"/>
                </a:solidFill>
              </a:rPr>
              <a:t>]     </a:t>
            </a:r>
            <a:r>
              <a:rPr lang="en-US" altLang="ko-KR" sz="900" b="1" dirty="0">
                <a:solidFill>
                  <a:srgbClr val="C00000"/>
                </a:solidFill>
              </a:rPr>
              <a:t>[input </a:t>
            </a:r>
            <a:r>
              <a:rPr lang="ko-KR" altLang="en-US" sz="900" b="1" dirty="0" err="1" smtClean="0">
                <a:solidFill>
                  <a:srgbClr val="C00000"/>
                </a:solidFill>
              </a:rPr>
              <a:t>제목입력</a:t>
            </a:r>
            <a:r>
              <a:rPr lang="en-US" altLang="ko-KR" sz="900" b="1" dirty="0" smtClean="0">
                <a:solidFill>
                  <a:srgbClr val="C00000"/>
                </a:solidFill>
              </a:rPr>
              <a:t>/</a:t>
            </a:r>
            <a:r>
              <a:rPr lang="ko-KR" altLang="en-US" sz="900" b="1" dirty="0" smtClean="0">
                <a:solidFill>
                  <a:srgbClr val="C00000"/>
                </a:solidFill>
              </a:rPr>
              <a:t>수정</a:t>
            </a:r>
            <a:r>
              <a:rPr lang="en-US" altLang="ko-KR" sz="900" b="1" dirty="0" smtClean="0">
                <a:solidFill>
                  <a:srgbClr val="C00000"/>
                </a:solidFill>
              </a:rPr>
              <a:t>]     </a:t>
            </a:r>
            <a:r>
              <a:rPr lang="en-US" altLang="ko-KR" sz="900" b="1" dirty="0">
                <a:solidFill>
                  <a:srgbClr val="C00000"/>
                </a:solidFill>
              </a:rPr>
              <a:t>[</a:t>
            </a:r>
            <a:r>
              <a:rPr lang="en-US" altLang="ko-KR" sz="900" b="1" dirty="0" err="1">
                <a:solidFill>
                  <a:srgbClr val="C00000"/>
                </a:solidFill>
              </a:rPr>
              <a:t>textarea</a:t>
            </a:r>
            <a:r>
              <a:rPr lang="en-US" altLang="ko-KR" sz="900" b="1" dirty="0">
                <a:solidFill>
                  <a:srgbClr val="C00000"/>
                </a:solidFill>
              </a:rPr>
              <a:t> </a:t>
            </a:r>
            <a:r>
              <a:rPr lang="ko-KR" altLang="en-US" sz="900" b="1" dirty="0" err="1" smtClean="0">
                <a:solidFill>
                  <a:srgbClr val="C00000"/>
                </a:solidFill>
              </a:rPr>
              <a:t>내용입력</a:t>
            </a:r>
            <a:r>
              <a:rPr lang="en-US" altLang="ko-KR" sz="900" b="1" dirty="0" smtClean="0">
                <a:solidFill>
                  <a:srgbClr val="C00000"/>
                </a:solidFill>
              </a:rPr>
              <a:t>/</a:t>
            </a:r>
            <a:r>
              <a:rPr lang="ko-KR" altLang="en-US" sz="900" b="1" dirty="0" smtClean="0">
                <a:solidFill>
                  <a:srgbClr val="C00000"/>
                </a:solidFill>
              </a:rPr>
              <a:t>수정</a:t>
            </a:r>
            <a:r>
              <a:rPr lang="en-US" altLang="ko-KR" sz="900" b="1" dirty="0" smtClean="0">
                <a:solidFill>
                  <a:srgbClr val="C00000"/>
                </a:solidFill>
              </a:rPr>
              <a:t>]     [</a:t>
            </a:r>
            <a:r>
              <a:rPr lang="ko-KR" altLang="en-US" sz="900" b="1" dirty="0" smtClean="0">
                <a:solidFill>
                  <a:srgbClr val="C00000"/>
                </a:solidFill>
              </a:rPr>
              <a:t>시작일</a:t>
            </a:r>
            <a:r>
              <a:rPr lang="en-US" altLang="ko-KR" sz="900" b="1" dirty="0">
                <a:solidFill>
                  <a:srgbClr val="C00000"/>
                </a:solidFill>
              </a:rPr>
              <a:t>] </a:t>
            </a:r>
            <a:r>
              <a:rPr lang="en-US" altLang="ko-KR" sz="900" b="1" dirty="0" smtClean="0">
                <a:solidFill>
                  <a:srgbClr val="C00000"/>
                </a:solidFill>
              </a:rPr>
              <a:t>     [</a:t>
            </a:r>
            <a:r>
              <a:rPr lang="ko-KR" altLang="en-US" sz="900" b="1" dirty="0" smtClean="0">
                <a:solidFill>
                  <a:srgbClr val="C00000"/>
                </a:solidFill>
              </a:rPr>
              <a:t>종료일</a:t>
            </a:r>
            <a:r>
              <a:rPr lang="en-US" altLang="ko-KR" sz="900" b="1" dirty="0" smtClean="0">
                <a:solidFill>
                  <a:srgbClr val="C00000"/>
                </a:solidFill>
              </a:rPr>
              <a:t>]      </a:t>
            </a:r>
            <a:r>
              <a:rPr lang="en-US" altLang="ko-KR" sz="900" b="1" dirty="0">
                <a:solidFill>
                  <a:srgbClr val="C00000"/>
                </a:solidFill>
              </a:rPr>
              <a:t>[</a:t>
            </a:r>
            <a:r>
              <a:rPr lang="ko-KR" altLang="en-US" sz="900" b="1" dirty="0" smtClean="0">
                <a:solidFill>
                  <a:srgbClr val="C00000"/>
                </a:solidFill>
              </a:rPr>
              <a:t>등록</a:t>
            </a:r>
            <a:r>
              <a:rPr lang="en-US" altLang="ko-KR" sz="900" b="1" dirty="0" smtClean="0">
                <a:solidFill>
                  <a:srgbClr val="C00000"/>
                </a:solidFill>
              </a:rPr>
              <a:t>/</a:t>
            </a:r>
            <a:r>
              <a:rPr lang="ko-KR" altLang="en-US" sz="900" b="1" dirty="0" smtClean="0">
                <a:solidFill>
                  <a:srgbClr val="C00000"/>
                </a:solidFill>
              </a:rPr>
              <a:t>수정</a:t>
            </a:r>
            <a:r>
              <a:rPr lang="en-US" altLang="ko-KR" sz="900" b="1" dirty="0" smtClean="0">
                <a:solidFill>
                  <a:srgbClr val="C00000"/>
                </a:solidFill>
              </a:rPr>
              <a:t>][</a:t>
            </a:r>
            <a:r>
              <a:rPr lang="ko-KR" altLang="en-US" sz="900" b="1" dirty="0">
                <a:solidFill>
                  <a:srgbClr val="C00000"/>
                </a:solidFill>
              </a:rPr>
              <a:t>취소</a:t>
            </a:r>
            <a:r>
              <a:rPr lang="en-US" altLang="ko-KR" sz="900" b="1" dirty="0">
                <a:solidFill>
                  <a:srgbClr val="C00000"/>
                </a:solidFill>
              </a:rPr>
              <a:t>]</a:t>
            </a:r>
            <a:endParaRPr lang="ko-KR" altLang="en-US" sz="900" b="1" dirty="0">
              <a:solidFill>
                <a:srgbClr val="C00000"/>
              </a:solidFill>
            </a:endParaRPr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A9CFF7C5-7EF4-44C8-A317-1A2298F3D37E}"/>
              </a:ext>
            </a:extLst>
          </p:cNvPr>
          <p:cNvGrpSpPr/>
          <p:nvPr/>
        </p:nvGrpSpPr>
        <p:grpSpPr>
          <a:xfrm>
            <a:off x="353051" y="985965"/>
            <a:ext cx="8678604" cy="4822741"/>
            <a:chOff x="838199" y="2027597"/>
            <a:chExt cx="10554871" cy="6591288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53F77743-080E-44DC-809B-6080189505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76335"/>
            <a:stretch/>
          </p:blipFill>
          <p:spPr>
            <a:xfrm>
              <a:off x="838200" y="2027597"/>
              <a:ext cx="10554870" cy="973095"/>
            </a:xfrm>
            <a:prstGeom prst="rect">
              <a:avLst/>
            </a:prstGeom>
          </p:spPr>
        </p:pic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3EE16878-E741-417F-A152-A2A19D4CE966}"/>
                </a:ext>
              </a:extLst>
            </p:cNvPr>
            <p:cNvSpPr/>
            <p:nvPr/>
          </p:nvSpPr>
          <p:spPr>
            <a:xfrm>
              <a:off x="6124362" y="2511084"/>
              <a:ext cx="680201" cy="349992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/>
            </a:p>
          </p:txBody>
        </p:sp>
        <p:pic>
          <p:nvPicPr>
            <p:cNvPr id="11" name="그림 10">
              <a:extLst>
                <a:ext uri="{FF2B5EF4-FFF2-40B4-BE49-F238E27FC236}">
                  <a16:creationId xmlns:a16="http://schemas.microsoft.com/office/drawing/2014/main" id="{5E8AD5C3-549D-4D26-87C0-63703AB4CFE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51929"/>
            <a:stretch/>
          </p:blipFill>
          <p:spPr>
            <a:xfrm>
              <a:off x="838199" y="5866166"/>
              <a:ext cx="2938155" cy="2651963"/>
            </a:xfrm>
            <a:prstGeom prst="rect">
              <a:avLst/>
            </a:prstGeom>
          </p:spPr>
        </p:pic>
        <p:pic>
          <p:nvPicPr>
            <p:cNvPr id="12" name="그림 11">
              <a:extLst>
                <a:ext uri="{FF2B5EF4-FFF2-40B4-BE49-F238E27FC236}">
                  <a16:creationId xmlns:a16="http://schemas.microsoft.com/office/drawing/2014/main" id="{C158433B-B133-491F-B5C1-0402FB74C69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4614" t="12376" r="4614" b="69973"/>
            <a:stretch/>
          </p:blipFill>
          <p:spPr>
            <a:xfrm>
              <a:off x="4790863" y="6424756"/>
              <a:ext cx="2666998" cy="973777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913DCCD-310B-4C73-BEB2-45F363D4AA89}"/>
                </a:ext>
              </a:extLst>
            </p:cNvPr>
            <p:cNvSpPr txBox="1"/>
            <p:nvPr/>
          </p:nvSpPr>
          <p:spPr>
            <a:xfrm>
              <a:off x="4767112" y="7507292"/>
              <a:ext cx="2636321" cy="3580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700" dirty="0"/>
                <a:t>이벤트 내용 상세</a:t>
              </a:r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AD8E4529-2C9D-44B8-8430-658CE8201A47}"/>
                </a:ext>
              </a:extLst>
            </p:cNvPr>
            <p:cNvSpPr/>
            <p:nvPr/>
          </p:nvSpPr>
          <p:spPr>
            <a:xfrm>
              <a:off x="915028" y="6566875"/>
              <a:ext cx="2766320" cy="1035456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000" b="1" dirty="0">
                  <a:solidFill>
                    <a:schemeClr val="tx1"/>
                  </a:solidFill>
                </a:rPr>
                <a:t>이미지</a:t>
              </a:r>
            </a:p>
          </p:txBody>
        </p:sp>
        <p:sp>
          <p:nvSpPr>
            <p:cNvPr id="15" name="화살표: 오른쪽 14">
              <a:extLst>
                <a:ext uri="{FF2B5EF4-FFF2-40B4-BE49-F238E27FC236}">
                  <a16:creationId xmlns:a16="http://schemas.microsoft.com/office/drawing/2014/main" id="{B3AA9741-E366-4C90-A0CA-9965457DC0EF}"/>
                </a:ext>
              </a:extLst>
            </p:cNvPr>
            <p:cNvSpPr/>
            <p:nvPr/>
          </p:nvSpPr>
          <p:spPr>
            <a:xfrm>
              <a:off x="4010476" y="7081663"/>
              <a:ext cx="475013" cy="220966"/>
            </a:xfrm>
            <a:prstGeom prst="rightArrow">
              <a:avLst/>
            </a:prstGeom>
            <a:solidFill>
              <a:srgbClr val="00B05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>
                <a:solidFill>
                  <a:schemeClr val="tx1"/>
                </a:solidFill>
              </a:endParaRPr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ED5CC02F-5E6F-46E7-BCF8-8D14D30791B3}"/>
                </a:ext>
              </a:extLst>
            </p:cNvPr>
            <p:cNvSpPr/>
            <p:nvPr/>
          </p:nvSpPr>
          <p:spPr>
            <a:xfrm>
              <a:off x="4739041" y="6360207"/>
              <a:ext cx="2766320" cy="2258678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52F1940-AE1E-4DDA-8348-C5D8C65F8414}"/>
                </a:ext>
              </a:extLst>
            </p:cNvPr>
            <p:cNvSpPr txBox="1"/>
            <p:nvPr/>
          </p:nvSpPr>
          <p:spPr>
            <a:xfrm>
              <a:off x="4767112" y="6723648"/>
              <a:ext cx="2636321" cy="3470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050" b="1" dirty="0"/>
                <a:t>이미지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E51BD069-5E2E-4C4B-B1CC-09C83AEA0C91}"/>
              </a:ext>
            </a:extLst>
          </p:cNvPr>
          <p:cNvSpPr txBox="1"/>
          <p:nvPr/>
        </p:nvSpPr>
        <p:spPr>
          <a:xfrm>
            <a:off x="307883" y="2370288"/>
            <a:ext cx="8678604" cy="139268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1100" b="1" dirty="0">
                <a:solidFill>
                  <a:srgbClr val="C00000"/>
                </a:solidFill>
              </a:rPr>
              <a:t>No </a:t>
            </a:r>
            <a:r>
              <a:rPr lang="en-US" altLang="ko-KR" sz="1100" b="1" dirty="0" smtClean="0">
                <a:solidFill>
                  <a:srgbClr val="C00000"/>
                </a:solidFill>
              </a:rPr>
              <a:t>      </a:t>
            </a:r>
            <a:r>
              <a:rPr lang="ko-KR" altLang="en-US" sz="1100" b="1" dirty="0">
                <a:solidFill>
                  <a:srgbClr val="C00000"/>
                </a:solidFill>
              </a:rPr>
              <a:t>배너 이미지     </a:t>
            </a:r>
            <a:r>
              <a:rPr lang="ko-KR" altLang="en-US" sz="1100" b="1" dirty="0" smtClean="0">
                <a:solidFill>
                  <a:srgbClr val="C00000"/>
                </a:solidFill>
              </a:rPr>
              <a:t>        제목                    시작일                     </a:t>
            </a:r>
            <a:r>
              <a:rPr lang="ko-KR" altLang="en-US" sz="1100" b="1" dirty="0">
                <a:solidFill>
                  <a:srgbClr val="C00000"/>
                </a:solidFill>
              </a:rPr>
              <a:t>종료일    </a:t>
            </a:r>
            <a:r>
              <a:rPr lang="ko-KR" altLang="en-US" sz="1100" b="1" dirty="0" smtClean="0">
                <a:solidFill>
                  <a:srgbClr val="C00000"/>
                </a:solidFill>
              </a:rPr>
              <a:t>                        </a:t>
            </a:r>
            <a:r>
              <a:rPr lang="en-US" altLang="ko-KR" sz="1100" b="1" dirty="0">
                <a:solidFill>
                  <a:srgbClr val="C00000"/>
                </a:solidFill>
              </a:rPr>
              <a:t>[</a:t>
            </a:r>
            <a:r>
              <a:rPr lang="ko-KR" altLang="en-US" sz="1100" b="1" dirty="0">
                <a:solidFill>
                  <a:srgbClr val="C00000"/>
                </a:solidFill>
              </a:rPr>
              <a:t>수정</a:t>
            </a:r>
            <a:r>
              <a:rPr lang="en-US" altLang="ko-KR" sz="1100" b="1" dirty="0" smtClean="0">
                <a:solidFill>
                  <a:srgbClr val="C00000"/>
                </a:solidFill>
              </a:rPr>
              <a:t>][</a:t>
            </a:r>
            <a:r>
              <a:rPr lang="ko-KR" altLang="en-US" sz="1100" b="1" dirty="0" smtClean="0">
                <a:solidFill>
                  <a:srgbClr val="C00000"/>
                </a:solidFill>
              </a:rPr>
              <a:t>공개</a:t>
            </a:r>
            <a:r>
              <a:rPr lang="en-US" altLang="ko-KR" sz="1100" b="1" dirty="0" smtClean="0">
                <a:solidFill>
                  <a:srgbClr val="C00000"/>
                </a:solidFill>
              </a:rPr>
              <a:t>]</a:t>
            </a:r>
          </a:p>
          <a:p>
            <a:endParaRPr lang="en-US" altLang="ko-KR" sz="1050" b="1" dirty="0" smtClean="0"/>
          </a:p>
          <a:p>
            <a:r>
              <a:rPr lang="en-US" altLang="ko-KR" sz="1050" b="1" dirty="0" smtClean="0"/>
              <a:t>1                                     </a:t>
            </a:r>
            <a:r>
              <a:rPr lang="ko-KR" altLang="en-US" sz="1050" b="1" dirty="0" err="1" smtClean="0"/>
              <a:t>오픈이벤트</a:t>
            </a:r>
            <a:r>
              <a:rPr lang="ko-KR" altLang="en-US" sz="1050" b="1" dirty="0" smtClean="0"/>
              <a:t>    </a:t>
            </a:r>
            <a:r>
              <a:rPr lang="en-US" altLang="ko-KR" sz="1050" b="1" dirty="0" smtClean="0"/>
              <a:t> </a:t>
            </a:r>
            <a:r>
              <a:rPr lang="en-US" altLang="ko-KR" sz="1050" b="1" dirty="0"/>
              <a:t>2020-04-05 16:44:44    2020-04-05 16:44:44   </a:t>
            </a:r>
            <a:endParaRPr lang="en-US" altLang="ko-KR" sz="1050" b="1" dirty="0" smtClean="0"/>
          </a:p>
          <a:p>
            <a:endParaRPr lang="en-US" altLang="ko-KR" sz="1050" b="1" dirty="0" smtClean="0">
              <a:solidFill>
                <a:srgbClr val="C00000"/>
              </a:solidFill>
            </a:endParaRPr>
          </a:p>
          <a:p>
            <a:endParaRPr lang="en-US" altLang="ko-KR" sz="1050" b="1" dirty="0" smtClean="0">
              <a:solidFill>
                <a:srgbClr val="C00000"/>
              </a:solidFill>
            </a:endParaRPr>
          </a:p>
          <a:p>
            <a:endParaRPr lang="en-US" altLang="ko-KR" sz="1050" b="1" dirty="0">
              <a:solidFill>
                <a:srgbClr val="C00000"/>
              </a:solidFill>
            </a:endParaRPr>
          </a:p>
          <a:p>
            <a:endParaRPr lang="en-US" altLang="ko-KR" sz="1050" b="1" dirty="0">
              <a:solidFill>
                <a:srgbClr val="C00000"/>
              </a:solidFill>
            </a:endParaRPr>
          </a:p>
          <a:p>
            <a:endParaRPr lang="ko-KR" altLang="en-US" sz="1050" b="1" dirty="0">
              <a:solidFill>
                <a:srgbClr val="C00000"/>
              </a:solidFill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8B9C8188-1F03-479E-B9B4-3468E7381E92}"/>
              </a:ext>
            </a:extLst>
          </p:cNvPr>
          <p:cNvSpPr/>
          <p:nvPr/>
        </p:nvSpPr>
        <p:spPr>
          <a:xfrm>
            <a:off x="307883" y="6008903"/>
            <a:ext cx="6960878" cy="335839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/>
          </a:p>
        </p:txBody>
      </p:sp>
      <p:cxnSp>
        <p:nvCxnSpPr>
          <p:cNvPr id="4" name="연결선: 꺾임 3">
            <a:extLst>
              <a:ext uri="{FF2B5EF4-FFF2-40B4-BE49-F238E27FC236}">
                <a16:creationId xmlns:a16="http://schemas.microsoft.com/office/drawing/2014/main" id="{ACA6DF52-FEF6-4A0A-80EF-453BC6D8399B}"/>
              </a:ext>
            </a:extLst>
          </p:cNvPr>
          <p:cNvCxnSpPr>
            <a:cxnSpLocks/>
            <a:stCxn id="24" idx="3"/>
            <a:endCxn id="23" idx="3"/>
          </p:cNvCxnSpPr>
          <p:nvPr/>
        </p:nvCxnSpPr>
        <p:spPr>
          <a:xfrm flipH="1">
            <a:off x="7268761" y="1903590"/>
            <a:ext cx="1648507" cy="4273233"/>
          </a:xfrm>
          <a:prstGeom prst="bentConnector3">
            <a:avLst>
              <a:gd name="adj1" fmla="val -13867"/>
            </a:avLst>
          </a:prstGeom>
          <a:noFill/>
          <a:ln w="12700">
            <a:solidFill>
              <a:srgbClr val="00B050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D538666D-E3A7-4755-81E9-DE0D42A3EFD1}"/>
              </a:ext>
            </a:extLst>
          </p:cNvPr>
          <p:cNvSpPr/>
          <p:nvPr/>
        </p:nvSpPr>
        <p:spPr>
          <a:xfrm>
            <a:off x="8212675" y="1747708"/>
            <a:ext cx="704593" cy="311763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b="1" dirty="0">
                <a:solidFill>
                  <a:srgbClr val="00B050"/>
                </a:solidFill>
              </a:rPr>
              <a:t>[</a:t>
            </a:r>
            <a:r>
              <a:rPr lang="ko-KR" altLang="en-US" sz="900" b="1" dirty="0">
                <a:solidFill>
                  <a:srgbClr val="00B050"/>
                </a:solidFill>
              </a:rPr>
              <a:t>등록</a:t>
            </a:r>
            <a:r>
              <a:rPr lang="en-US" altLang="ko-KR" sz="900" b="1" dirty="0">
                <a:solidFill>
                  <a:srgbClr val="00B050"/>
                </a:solidFill>
              </a:rPr>
              <a:t>]</a:t>
            </a:r>
            <a:endParaRPr lang="ko-KR" altLang="en-US" sz="900" b="1" dirty="0">
              <a:solidFill>
                <a:srgbClr val="00B050"/>
              </a:solidFill>
            </a:endParaRPr>
          </a:p>
        </p:txBody>
      </p:sp>
      <p:sp>
        <p:nvSpPr>
          <p:cNvPr id="20" name="제목 1">
            <a:extLst>
              <a:ext uri="{FF2B5EF4-FFF2-40B4-BE49-F238E27FC236}">
                <a16:creationId xmlns:a16="http://schemas.microsoft.com/office/drawing/2014/main" id="{32A4AA2C-95E8-4B97-B012-E3429AA0FA3E}"/>
              </a:ext>
            </a:extLst>
          </p:cNvPr>
          <p:cNvSpPr txBox="1">
            <a:spLocks/>
          </p:cNvSpPr>
          <p:nvPr/>
        </p:nvSpPr>
        <p:spPr>
          <a:xfrm>
            <a:off x="256842" y="205275"/>
            <a:ext cx="11096957" cy="8024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50000"/>
              </a:lnSpc>
            </a:pPr>
            <a:r>
              <a:rPr lang="ko-KR" altLang="en-US" sz="1800" b="1" dirty="0"/>
              <a:t>운영툴 </a:t>
            </a:r>
            <a:r>
              <a:rPr lang="en-US" altLang="ko-KR" sz="1800" b="1" dirty="0"/>
              <a:t>_ </a:t>
            </a:r>
            <a:r>
              <a:rPr lang="ko-KR" altLang="en-US" sz="1800" b="1" dirty="0"/>
              <a:t>이벤트</a:t>
            </a:r>
          </a:p>
        </p:txBody>
      </p:sp>
      <p:graphicFrame>
        <p:nvGraphicFramePr>
          <p:cNvPr id="21" name="표 12">
            <a:extLst>
              <a:ext uri="{FF2B5EF4-FFF2-40B4-BE49-F238E27FC236}">
                <a16:creationId xmlns:a16="http://schemas.microsoft.com/office/drawing/2014/main" id="{21188C32-2A53-4A94-A291-6E476B24FB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572633"/>
              </p:ext>
            </p:extLst>
          </p:nvPr>
        </p:nvGraphicFramePr>
        <p:xfrm>
          <a:off x="9311585" y="985964"/>
          <a:ext cx="2734609" cy="450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609">
                  <a:extLst>
                    <a:ext uri="{9D8B030D-6E8A-4147-A177-3AD203B41FA5}">
                      <a16:colId xmlns:a16="http://schemas.microsoft.com/office/drawing/2014/main" val="711066638"/>
                    </a:ext>
                  </a:extLst>
                </a:gridCol>
              </a:tblGrid>
              <a:tr h="400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/>
                        <a:t>이벤트페이지 수정사항</a:t>
                      </a:r>
                      <a:endParaRPr lang="en-US" altLang="ko-KR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5649"/>
                  </a:ext>
                </a:extLst>
              </a:tr>
              <a:tr h="410282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기간 검색 기능 추가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smtClean="0"/>
                        <a:t>리스트 </a:t>
                      </a:r>
                      <a:r>
                        <a:rPr lang="ko-KR" altLang="en-US" sz="1000" dirty="0"/>
                        <a:t>테이블헤드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좌측 예시 참조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smtClean="0"/>
                        <a:t>이벤트 </a:t>
                      </a:r>
                      <a:r>
                        <a:rPr lang="ko-KR" altLang="en-US" sz="1000" dirty="0"/>
                        <a:t>등록 버튼 추가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좌측 예시 참조</a:t>
                      </a:r>
                      <a:endParaRPr lang="en-US" altLang="ko-KR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33834"/>
                  </a:ext>
                </a:extLst>
              </a:tr>
            </a:tbl>
          </a:graphicData>
        </a:graphic>
      </p:graphicFrame>
      <p:sp>
        <p:nvSpPr>
          <p:cNvPr id="30" name="직사각형 29">
            <a:extLst>
              <a:ext uri="{FF2B5EF4-FFF2-40B4-BE49-F238E27FC236}">
                <a16:creationId xmlns:a16="http://schemas.microsoft.com/office/drawing/2014/main" id="{EF88E56F-DD9B-4DA0-9A40-E7A0B60603A8}"/>
              </a:ext>
            </a:extLst>
          </p:cNvPr>
          <p:cNvSpPr/>
          <p:nvPr/>
        </p:nvSpPr>
        <p:spPr>
          <a:xfrm>
            <a:off x="353051" y="1798806"/>
            <a:ext cx="1959865" cy="261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기간검색</a:t>
            </a:r>
            <a:r>
              <a:rPr lang="ko-KR" altLang="en-US" sz="1100" dirty="0"/>
              <a:t> 시작일</a:t>
            </a:r>
            <a:r>
              <a:rPr lang="en-US" altLang="ko-KR" sz="1100" dirty="0"/>
              <a:t>(</a:t>
            </a:r>
            <a:r>
              <a:rPr lang="ko-KR" altLang="en-US" sz="1100" dirty="0"/>
              <a:t>달력</a:t>
            </a:r>
            <a:r>
              <a:rPr lang="en-US" altLang="ko-KR" sz="1100" dirty="0"/>
              <a:t>)</a:t>
            </a:r>
            <a:r>
              <a:rPr lang="ko-KR" altLang="en-US" sz="1100" dirty="0"/>
              <a:t> ▼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7373767C-D42C-403F-9F0B-13062BBFF39F}"/>
              </a:ext>
            </a:extLst>
          </p:cNvPr>
          <p:cNvSpPr/>
          <p:nvPr/>
        </p:nvSpPr>
        <p:spPr>
          <a:xfrm>
            <a:off x="4184831" y="1798806"/>
            <a:ext cx="551296" cy="266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/>
              <a:t>[</a:t>
            </a:r>
            <a:r>
              <a:rPr lang="ko-KR" altLang="en-US" sz="1100" dirty="0"/>
              <a:t>검색</a:t>
            </a:r>
            <a:r>
              <a:rPr lang="en-US" altLang="ko-KR" sz="1100" dirty="0"/>
              <a:t>]</a:t>
            </a:r>
            <a:endParaRPr lang="ko-KR" altLang="en-US" sz="1100" dirty="0"/>
          </a:p>
        </p:txBody>
      </p:sp>
      <p:sp>
        <p:nvSpPr>
          <p:cNvPr id="32" name="직사각형 31">
            <a:extLst>
              <a:ext uri="{FF2B5EF4-FFF2-40B4-BE49-F238E27FC236}">
                <a16:creationId xmlns:a16="http://schemas.microsoft.com/office/drawing/2014/main" id="{EF88E56F-DD9B-4DA0-9A40-E7A0B60603A8}"/>
              </a:ext>
            </a:extLst>
          </p:cNvPr>
          <p:cNvSpPr/>
          <p:nvPr/>
        </p:nvSpPr>
        <p:spPr>
          <a:xfrm>
            <a:off x="2411291" y="1798806"/>
            <a:ext cx="1675165" cy="2616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기간검색일</a:t>
            </a:r>
            <a:r>
              <a:rPr lang="ko-KR" altLang="en-US" sz="1100" dirty="0"/>
              <a:t> 마감일 ▼</a:t>
            </a:r>
          </a:p>
        </p:txBody>
      </p:sp>
      <p:sp>
        <p:nvSpPr>
          <p:cNvPr id="25" name="사각형: 둥근 모서리 28">
            <a:extLst>
              <a:ext uri="{FF2B5EF4-FFF2-40B4-BE49-F238E27FC236}">
                <a16:creationId xmlns:a16="http://schemas.microsoft.com/office/drawing/2014/main" id="{3F2C96F6-C7F5-4026-8C98-3BF4CD3DC879}"/>
              </a:ext>
            </a:extLst>
          </p:cNvPr>
          <p:cNvSpPr/>
          <p:nvPr/>
        </p:nvSpPr>
        <p:spPr>
          <a:xfrm>
            <a:off x="6757327" y="2672352"/>
            <a:ext cx="442215" cy="2022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수정</a:t>
            </a:r>
            <a:endParaRPr lang="ko-KR" altLang="en-US" sz="900" dirty="0"/>
          </a:p>
        </p:txBody>
      </p:sp>
      <p:sp>
        <p:nvSpPr>
          <p:cNvPr id="26" name="사각형: 둥근 모서리 29">
            <a:extLst>
              <a:ext uri="{FF2B5EF4-FFF2-40B4-BE49-F238E27FC236}">
                <a16:creationId xmlns:a16="http://schemas.microsoft.com/office/drawing/2014/main" id="{11B7EAB0-4F6D-43A0-9425-F73C1FFD6853}"/>
              </a:ext>
            </a:extLst>
          </p:cNvPr>
          <p:cNvSpPr/>
          <p:nvPr/>
        </p:nvSpPr>
        <p:spPr>
          <a:xfrm>
            <a:off x="7225879" y="2672352"/>
            <a:ext cx="863044" cy="2022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smtClean="0"/>
              <a:t>공개</a:t>
            </a:r>
            <a:r>
              <a:rPr lang="en-US" altLang="ko-KR" sz="900" dirty="0" smtClean="0"/>
              <a:t>/</a:t>
            </a:r>
            <a:r>
              <a:rPr lang="ko-KR" altLang="en-US" sz="900" dirty="0" smtClean="0"/>
              <a:t>비공개</a:t>
            </a:r>
            <a:endParaRPr lang="ko-KR" altLang="en-US" sz="900" dirty="0"/>
          </a:p>
        </p:txBody>
      </p:sp>
      <p:cxnSp>
        <p:nvCxnSpPr>
          <p:cNvPr id="27" name="연결선: 꺾임 3">
            <a:extLst>
              <a:ext uri="{FF2B5EF4-FFF2-40B4-BE49-F238E27FC236}">
                <a16:creationId xmlns:a16="http://schemas.microsoft.com/office/drawing/2014/main" id="{ACA6DF52-FEF6-4A0A-80EF-453BC6D8399B}"/>
              </a:ext>
            </a:extLst>
          </p:cNvPr>
          <p:cNvCxnSpPr>
            <a:cxnSpLocks/>
            <a:stCxn id="25" idx="2"/>
          </p:cNvCxnSpPr>
          <p:nvPr/>
        </p:nvCxnSpPr>
        <p:spPr>
          <a:xfrm rot="5400000">
            <a:off x="5351713" y="4354481"/>
            <a:ext cx="3106573" cy="146873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rgbClr val="00B050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3" name="사각형: 둥근 모서리 28">
            <a:extLst>
              <a:ext uri="{FF2B5EF4-FFF2-40B4-BE49-F238E27FC236}">
                <a16:creationId xmlns:a16="http://schemas.microsoft.com/office/drawing/2014/main" id="{3F2C96F6-C7F5-4026-8C98-3BF4CD3DC879}"/>
              </a:ext>
            </a:extLst>
          </p:cNvPr>
          <p:cNvSpPr/>
          <p:nvPr/>
        </p:nvSpPr>
        <p:spPr>
          <a:xfrm>
            <a:off x="878201" y="2719786"/>
            <a:ext cx="862676" cy="1548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이미지</a:t>
            </a:r>
            <a:endParaRPr lang="ko-KR" altLang="en-US" sz="900" dirty="0"/>
          </a:p>
        </p:txBody>
      </p:sp>
    </p:spTree>
    <p:extLst>
      <p:ext uri="{BB962C8B-B14F-4D97-AF65-F5344CB8AC3E}">
        <p14:creationId xmlns:p14="http://schemas.microsoft.com/office/powerpoint/2010/main" val="2281675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A66B817-B10A-4A94-A134-CB9FD19AEAE6}"/>
              </a:ext>
            </a:extLst>
          </p:cNvPr>
          <p:cNvGrpSpPr/>
          <p:nvPr/>
        </p:nvGrpSpPr>
        <p:grpSpPr>
          <a:xfrm>
            <a:off x="394157" y="1231572"/>
            <a:ext cx="2278250" cy="4680000"/>
            <a:chOff x="922174" y="1673532"/>
            <a:chExt cx="2278250" cy="4680000"/>
          </a:xfrm>
        </p:grpSpPr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71D4B237-EB07-4BE5-A860-E9CDA7A45ED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2174" y="1673532"/>
              <a:ext cx="2278250" cy="4680000"/>
            </a:xfrm>
            <a:prstGeom prst="rect">
              <a:avLst/>
            </a:prstGeom>
          </p:spPr>
        </p:pic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BA09E210-3CC7-4745-B711-463FA6D08F60}"/>
                </a:ext>
              </a:extLst>
            </p:cNvPr>
            <p:cNvSpPr/>
            <p:nvPr/>
          </p:nvSpPr>
          <p:spPr>
            <a:xfrm>
              <a:off x="2061300" y="2388599"/>
              <a:ext cx="1040716" cy="827448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973388EC-A1CE-4647-8A0B-0557E92F510B}"/>
              </a:ext>
            </a:extLst>
          </p:cNvPr>
          <p:cNvSpPr txBox="1"/>
          <p:nvPr/>
        </p:nvSpPr>
        <p:spPr>
          <a:xfrm>
            <a:off x="2853443" y="1258907"/>
            <a:ext cx="3096888" cy="333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b="1" dirty="0"/>
              <a:t>알바 키워드 추가</a:t>
            </a:r>
            <a:r>
              <a:rPr lang="en-US" altLang="ko-KR" sz="1200" b="1" dirty="0"/>
              <a:t>/</a:t>
            </a:r>
            <a:r>
              <a:rPr lang="ko-KR" altLang="en-US" sz="1200" b="1" dirty="0"/>
              <a:t>등록</a:t>
            </a:r>
            <a:r>
              <a:rPr lang="en-US" altLang="ko-KR" sz="1200" b="1" dirty="0"/>
              <a:t>/</a:t>
            </a:r>
            <a:r>
              <a:rPr lang="ko-KR" altLang="en-US" sz="1200" b="1" dirty="0"/>
              <a:t>삭제 기능</a:t>
            </a:r>
            <a:endParaRPr lang="en-US" altLang="ko-KR" sz="1200" b="1" dirty="0"/>
          </a:p>
        </p:txBody>
      </p:sp>
      <p:sp>
        <p:nvSpPr>
          <p:cNvPr id="14" name="제목 1">
            <a:extLst>
              <a:ext uri="{FF2B5EF4-FFF2-40B4-BE49-F238E27FC236}">
                <a16:creationId xmlns:a16="http://schemas.microsoft.com/office/drawing/2014/main" id="{064A41E1-CD56-4B99-9517-6B6B4986E647}"/>
              </a:ext>
            </a:extLst>
          </p:cNvPr>
          <p:cNvSpPr txBox="1">
            <a:spLocks/>
          </p:cNvSpPr>
          <p:nvPr/>
        </p:nvSpPr>
        <p:spPr>
          <a:xfrm>
            <a:off x="256842" y="205275"/>
            <a:ext cx="11096957" cy="8024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50000"/>
              </a:lnSpc>
            </a:pPr>
            <a:r>
              <a:rPr lang="ko-KR" altLang="en-US" sz="1800" b="1" dirty="0"/>
              <a:t>운영툴 </a:t>
            </a:r>
            <a:r>
              <a:rPr lang="en-US" altLang="ko-KR" sz="1800" b="1" dirty="0"/>
              <a:t>_ </a:t>
            </a:r>
            <a:r>
              <a:rPr lang="ko-KR" altLang="en-US" sz="1800" b="1" dirty="0"/>
              <a:t>추가 페이지</a:t>
            </a:r>
          </a:p>
        </p:txBody>
      </p:sp>
      <p:graphicFrame>
        <p:nvGraphicFramePr>
          <p:cNvPr id="15" name="표 12">
            <a:extLst>
              <a:ext uri="{FF2B5EF4-FFF2-40B4-BE49-F238E27FC236}">
                <a16:creationId xmlns:a16="http://schemas.microsoft.com/office/drawing/2014/main" id="{B0DC4225-2AB8-4D77-8732-94D9BDFC59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299856"/>
              </p:ext>
            </p:extLst>
          </p:nvPr>
        </p:nvGraphicFramePr>
        <p:xfrm>
          <a:off x="9311585" y="985964"/>
          <a:ext cx="2734609" cy="450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609">
                  <a:extLst>
                    <a:ext uri="{9D8B030D-6E8A-4147-A177-3AD203B41FA5}">
                      <a16:colId xmlns:a16="http://schemas.microsoft.com/office/drawing/2014/main" val="711066638"/>
                    </a:ext>
                  </a:extLst>
                </a:gridCol>
              </a:tblGrid>
              <a:tr h="400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/>
                        <a:t>추가 페이지</a:t>
                      </a:r>
                      <a:endParaRPr lang="en-US" altLang="ko-KR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5649"/>
                  </a:ext>
                </a:extLst>
              </a:tr>
              <a:tr h="410282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알바 키워드 추가</a:t>
                      </a:r>
                      <a:r>
                        <a:rPr lang="en-US" altLang="ko-KR" sz="1000" dirty="0"/>
                        <a:t>/</a:t>
                      </a:r>
                      <a:r>
                        <a:rPr lang="ko-KR" altLang="en-US" sz="1000" dirty="0"/>
                        <a:t>등록</a:t>
                      </a:r>
                      <a:r>
                        <a:rPr lang="en-US" altLang="ko-KR" sz="1000" dirty="0"/>
                        <a:t>/</a:t>
                      </a:r>
                      <a:r>
                        <a:rPr lang="ko-KR" altLang="en-US" sz="1000" dirty="0"/>
                        <a:t>삭제 할 수 있는 페이지 추가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관리자 로그인 기능 추가</a:t>
                      </a:r>
                      <a:endParaRPr lang="en-US" altLang="ko-KR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33834"/>
                  </a:ext>
                </a:extLst>
              </a:tr>
            </a:tbl>
          </a:graphicData>
        </a:graphic>
      </p:graphicFrame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AD9BCA50-40E9-4AD9-A4E0-ABE985C86859}"/>
              </a:ext>
            </a:extLst>
          </p:cNvPr>
          <p:cNvCxnSpPr>
            <a:stCxn id="11" idx="3"/>
            <a:endCxn id="12" idx="1"/>
          </p:cNvCxnSpPr>
          <p:nvPr/>
        </p:nvCxnSpPr>
        <p:spPr>
          <a:xfrm flipV="1">
            <a:off x="2573999" y="1425716"/>
            <a:ext cx="279444" cy="934647"/>
          </a:xfrm>
          <a:prstGeom prst="lin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pic>
        <p:nvPicPr>
          <p:cNvPr id="16" name="그림 15">
            <a:extLst>
              <a:ext uri="{FF2B5EF4-FFF2-40B4-BE49-F238E27FC236}">
                <a16:creationId xmlns:a16="http://schemas.microsoft.com/office/drawing/2014/main" id="{53F77743-080E-44DC-809B-60801895059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8019" b="76335"/>
          <a:stretch/>
        </p:blipFill>
        <p:spPr>
          <a:xfrm>
            <a:off x="6592824" y="1234641"/>
            <a:ext cx="1039799" cy="711998"/>
          </a:xfrm>
          <a:prstGeom prst="rect">
            <a:avLst/>
          </a:prstGeom>
        </p:spPr>
      </p:pic>
      <p:sp>
        <p:nvSpPr>
          <p:cNvPr id="17" name="직사각형 16">
            <a:extLst>
              <a:ext uri="{FF2B5EF4-FFF2-40B4-BE49-F238E27FC236}">
                <a16:creationId xmlns:a16="http://schemas.microsoft.com/office/drawing/2014/main" id="{BA09E210-3CC7-4745-B711-463FA6D08F60}"/>
              </a:ext>
            </a:extLst>
          </p:cNvPr>
          <p:cNvSpPr/>
          <p:nvPr/>
        </p:nvSpPr>
        <p:spPr>
          <a:xfrm>
            <a:off x="6938105" y="1231572"/>
            <a:ext cx="694518" cy="35906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/>
          <p:cNvSpPr/>
          <p:nvPr/>
        </p:nvSpPr>
        <p:spPr>
          <a:xfrm>
            <a:off x="2987935" y="2360363"/>
            <a:ext cx="2217111" cy="16132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3038081" y="2669712"/>
            <a:ext cx="8883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smtClean="0"/>
              <a:t>외식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음료</a:t>
            </a:r>
            <a:endParaRPr lang="en-US" altLang="ko-KR" sz="1200" dirty="0" smtClean="0"/>
          </a:p>
          <a:p>
            <a:r>
              <a:rPr lang="ko-KR" altLang="en-US" sz="1200" dirty="0" smtClean="0"/>
              <a:t>유통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판매</a:t>
            </a:r>
            <a:endParaRPr lang="en-US" altLang="ko-KR" sz="1200" dirty="0" smtClean="0"/>
          </a:p>
          <a:p>
            <a:r>
              <a:rPr lang="ko-KR" altLang="en-US" sz="1200" dirty="0" smtClean="0"/>
              <a:t>서비스</a:t>
            </a:r>
            <a:endParaRPr lang="en-US" altLang="ko-KR" sz="1200" dirty="0" smtClean="0"/>
          </a:p>
          <a:p>
            <a:r>
              <a:rPr lang="ko-KR" altLang="en-US" sz="1200" dirty="0" smtClean="0"/>
              <a:t>편의점</a:t>
            </a:r>
            <a:endParaRPr lang="en-US" altLang="ko-KR" sz="1200" dirty="0"/>
          </a:p>
          <a:p>
            <a:r>
              <a:rPr lang="en-US" altLang="ko-KR" sz="1200" dirty="0" smtClean="0"/>
              <a:t>.</a:t>
            </a:r>
            <a:endParaRPr lang="en-US" altLang="ko-KR" sz="1200" dirty="0" smtClean="0"/>
          </a:p>
          <a:p>
            <a:r>
              <a:rPr lang="en-US" altLang="ko-KR" sz="1200" dirty="0"/>
              <a:t>.</a:t>
            </a:r>
            <a:endParaRPr lang="ko-KR" altLang="en-US" sz="1200" dirty="0"/>
          </a:p>
        </p:txBody>
      </p:sp>
      <p:sp>
        <p:nvSpPr>
          <p:cNvPr id="20" name="사각형: 둥근 모서리 28">
            <a:extLst>
              <a:ext uri="{FF2B5EF4-FFF2-40B4-BE49-F238E27FC236}">
                <a16:creationId xmlns:a16="http://schemas.microsoft.com/office/drawing/2014/main" id="{3F2C96F6-C7F5-4026-8C98-3BF4CD3DC879}"/>
              </a:ext>
            </a:extLst>
          </p:cNvPr>
          <p:cNvSpPr/>
          <p:nvPr/>
        </p:nvSpPr>
        <p:spPr>
          <a:xfrm>
            <a:off x="4219397" y="2442820"/>
            <a:ext cx="862676" cy="1548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편집</a:t>
            </a:r>
            <a:endParaRPr lang="ko-KR" altLang="en-US" sz="900" dirty="0"/>
          </a:p>
        </p:txBody>
      </p:sp>
      <p:sp>
        <p:nvSpPr>
          <p:cNvPr id="21" name="직사각형 20"/>
          <p:cNvSpPr/>
          <p:nvPr/>
        </p:nvSpPr>
        <p:spPr>
          <a:xfrm>
            <a:off x="5775452" y="2360362"/>
            <a:ext cx="3256689" cy="31374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23" name="사각형: 둥근 모서리 28">
            <a:extLst>
              <a:ext uri="{FF2B5EF4-FFF2-40B4-BE49-F238E27FC236}">
                <a16:creationId xmlns:a16="http://schemas.microsoft.com/office/drawing/2014/main" id="{3F2C96F6-C7F5-4026-8C98-3BF4CD3DC879}"/>
              </a:ext>
            </a:extLst>
          </p:cNvPr>
          <p:cNvSpPr/>
          <p:nvPr/>
        </p:nvSpPr>
        <p:spPr>
          <a:xfrm>
            <a:off x="6000740" y="5262674"/>
            <a:ext cx="862676" cy="1548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삭제</a:t>
            </a:r>
            <a:endParaRPr lang="ko-KR" altLang="en-US" sz="900" dirty="0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F90BC08B-5A30-4CB3-BABE-D9863D995184}"/>
              </a:ext>
            </a:extLst>
          </p:cNvPr>
          <p:cNvSpPr/>
          <p:nvPr/>
        </p:nvSpPr>
        <p:spPr>
          <a:xfrm>
            <a:off x="5946708" y="2761985"/>
            <a:ext cx="162951" cy="1629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v</a:t>
            </a:r>
            <a:endParaRPr lang="ko-KR" altLang="en-US" sz="1200" dirty="0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1AE24EDF-F719-45CE-AD39-589876D190D9}"/>
              </a:ext>
            </a:extLst>
          </p:cNvPr>
          <p:cNvSpPr/>
          <p:nvPr/>
        </p:nvSpPr>
        <p:spPr>
          <a:xfrm>
            <a:off x="5946708" y="3500808"/>
            <a:ext cx="162951" cy="16295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1AE24EDF-F719-45CE-AD39-589876D190D9}"/>
              </a:ext>
            </a:extLst>
          </p:cNvPr>
          <p:cNvSpPr/>
          <p:nvPr/>
        </p:nvSpPr>
        <p:spPr>
          <a:xfrm>
            <a:off x="5952161" y="3857249"/>
            <a:ext cx="162951" cy="16295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1AE24EDF-F719-45CE-AD39-589876D190D9}"/>
              </a:ext>
            </a:extLst>
          </p:cNvPr>
          <p:cNvSpPr/>
          <p:nvPr/>
        </p:nvSpPr>
        <p:spPr>
          <a:xfrm>
            <a:off x="5946708" y="3144367"/>
            <a:ext cx="162951" cy="16295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6168786" y="2753193"/>
            <a:ext cx="927504" cy="18634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모서리가 둥근 직사각형 27"/>
          <p:cNvSpPr/>
          <p:nvPr/>
        </p:nvSpPr>
        <p:spPr>
          <a:xfrm>
            <a:off x="6189304" y="3125398"/>
            <a:ext cx="927504" cy="18634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모서리가 둥근 직사각형 28"/>
          <p:cNvSpPr/>
          <p:nvPr/>
        </p:nvSpPr>
        <p:spPr>
          <a:xfrm>
            <a:off x="6189303" y="3477097"/>
            <a:ext cx="927504" cy="18634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모서리가 둥근 직사각형 29"/>
          <p:cNvSpPr/>
          <p:nvPr/>
        </p:nvSpPr>
        <p:spPr>
          <a:xfrm>
            <a:off x="6206887" y="3846373"/>
            <a:ext cx="927504" cy="18634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6151202" y="2707371"/>
            <a:ext cx="88838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smtClean="0"/>
              <a:t>외식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음료</a:t>
            </a:r>
            <a:endParaRPr lang="en-US" altLang="ko-KR" sz="1200" dirty="0" smtClean="0"/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유통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판매</a:t>
            </a:r>
            <a:endParaRPr lang="en-US" altLang="ko-KR" sz="1200" dirty="0" smtClean="0"/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서비스</a:t>
            </a:r>
            <a:endParaRPr lang="en-US" altLang="ko-KR" sz="1200" dirty="0" smtClean="0"/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편의점</a:t>
            </a:r>
            <a:endParaRPr lang="en-US" altLang="ko-KR" sz="1200" dirty="0" smtClean="0"/>
          </a:p>
          <a:p>
            <a:endParaRPr lang="en-US" altLang="ko-KR" sz="1200" dirty="0"/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.</a:t>
            </a:r>
          </a:p>
          <a:p>
            <a:endParaRPr lang="ko-KR" altLang="en-US" sz="1200" dirty="0"/>
          </a:p>
        </p:txBody>
      </p:sp>
      <p:sp>
        <p:nvSpPr>
          <p:cNvPr id="31" name="사각형: 둥근 모서리 28">
            <a:extLst>
              <a:ext uri="{FF2B5EF4-FFF2-40B4-BE49-F238E27FC236}">
                <a16:creationId xmlns:a16="http://schemas.microsoft.com/office/drawing/2014/main" id="{3F2C96F6-C7F5-4026-8C98-3BF4CD3DC879}"/>
              </a:ext>
            </a:extLst>
          </p:cNvPr>
          <p:cNvSpPr/>
          <p:nvPr/>
        </p:nvSpPr>
        <p:spPr>
          <a:xfrm>
            <a:off x="6962032" y="5256816"/>
            <a:ext cx="862676" cy="1548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수정</a:t>
            </a:r>
            <a:endParaRPr lang="ko-KR" altLang="en-US" sz="900" dirty="0"/>
          </a:p>
        </p:txBody>
      </p:sp>
      <p:sp>
        <p:nvSpPr>
          <p:cNvPr id="5" name="오른쪽 화살표 4"/>
          <p:cNvSpPr/>
          <p:nvPr/>
        </p:nvSpPr>
        <p:spPr>
          <a:xfrm>
            <a:off x="5310553" y="2824090"/>
            <a:ext cx="325316" cy="6767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직사각형 31"/>
          <p:cNvSpPr/>
          <p:nvPr/>
        </p:nvSpPr>
        <p:spPr>
          <a:xfrm>
            <a:off x="3585259" y="4436099"/>
            <a:ext cx="1696781" cy="19511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선택한 키워드를 삭제</a:t>
            </a:r>
            <a:endParaRPr lang="en-US" altLang="ko-KR" sz="1200" dirty="0" smtClean="0"/>
          </a:p>
          <a:p>
            <a:pPr algn="ctr"/>
            <a:r>
              <a:rPr lang="ko-KR" altLang="en-US" sz="1200" dirty="0" smtClean="0"/>
              <a:t>하시겠습니까</a:t>
            </a:r>
            <a:r>
              <a:rPr lang="en-US" altLang="ko-KR" sz="1200" dirty="0" smtClean="0"/>
              <a:t>?</a:t>
            </a:r>
          </a:p>
          <a:p>
            <a:pPr algn="ctr"/>
            <a:endParaRPr lang="en-US" altLang="ko-KR" sz="1200" dirty="0"/>
          </a:p>
          <a:p>
            <a:pPr algn="ctr"/>
            <a:r>
              <a:rPr lang="ko-KR" altLang="en-US" sz="1200" dirty="0" smtClean="0"/>
              <a:t>키워드를 수정</a:t>
            </a:r>
            <a:endParaRPr lang="en-US" altLang="ko-KR" sz="1200" dirty="0"/>
          </a:p>
          <a:p>
            <a:pPr algn="ctr"/>
            <a:r>
              <a:rPr lang="ko-KR" altLang="en-US" sz="1200" dirty="0"/>
              <a:t>하시겠습니까</a:t>
            </a:r>
            <a:r>
              <a:rPr lang="en-US" altLang="ko-KR" sz="1200" dirty="0"/>
              <a:t>?</a:t>
            </a:r>
          </a:p>
          <a:p>
            <a:pPr algn="ctr"/>
            <a:endParaRPr lang="en-US" altLang="ko-KR" sz="1200" dirty="0" smtClean="0"/>
          </a:p>
          <a:p>
            <a:pPr algn="ctr"/>
            <a:endParaRPr lang="ko-KR" altLang="en-US" sz="1200" dirty="0"/>
          </a:p>
        </p:txBody>
      </p:sp>
      <p:sp>
        <p:nvSpPr>
          <p:cNvPr id="33" name="모서리가 둥근 직사각형 32"/>
          <p:cNvSpPr/>
          <p:nvPr/>
        </p:nvSpPr>
        <p:spPr>
          <a:xfrm>
            <a:off x="3825278" y="5940206"/>
            <a:ext cx="543528" cy="30813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취소</a:t>
            </a:r>
            <a:endParaRPr lang="ko-KR" altLang="en-US" sz="1050" dirty="0"/>
          </a:p>
        </p:txBody>
      </p:sp>
      <p:sp>
        <p:nvSpPr>
          <p:cNvPr id="34" name="모서리가 둥근 직사각형 33"/>
          <p:cNvSpPr/>
          <p:nvPr/>
        </p:nvSpPr>
        <p:spPr>
          <a:xfrm>
            <a:off x="4520362" y="5940207"/>
            <a:ext cx="561712" cy="30813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삭제</a:t>
            </a:r>
            <a:r>
              <a:rPr lang="en-US" altLang="ko-KR" sz="1050" dirty="0" smtClean="0"/>
              <a:t>/</a:t>
            </a:r>
            <a:r>
              <a:rPr lang="ko-KR" altLang="en-US" sz="1050" dirty="0" smtClean="0"/>
              <a:t>수정</a:t>
            </a:r>
            <a:endParaRPr lang="ko-KR" altLang="en-US" sz="1050" dirty="0"/>
          </a:p>
        </p:txBody>
      </p:sp>
      <p:sp>
        <p:nvSpPr>
          <p:cNvPr id="35" name="직사각형 34"/>
          <p:cNvSpPr/>
          <p:nvPr/>
        </p:nvSpPr>
        <p:spPr>
          <a:xfrm>
            <a:off x="3694515" y="6411215"/>
            <a:ext cx="1465466" cy="3347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50" b="1" dirty="0" smtClean="0">
                <a:solidFill>
                  <a:srgbClr val="C00000"/>
                </a:solidFill>
              </a:rPr>
              <a:t>수정</a:t>
            </a:r>
            <a:r>
              <a:rPr lang="en-US" altLang="ko-KR" sz="1050" b="1" dirty="0" smtClean="0">
                <a:solidFill>
                  <a:srgbClr val="C00000"/>
                </a:solidFill>
              </a:rPr>
              <a:t>/</a:t>
            </a:r>
            <a:r>
              <a:rPr lang="ko-KR" altLang="en-US" sz="1050" b="1" dirty="0" smtClean="0">
                <a:solidFill>
                  <a:srgbClr val="C00000"/>
                </a:solidFill>
              </a:rPr>
              <a:t>삭제 확인 팝업</a:t>
            </a:r>
            <a:endParaRPr lang="en-US" altLang="ko-KR" sz="1050" b="1" dirty="0">
              <a:solidFill>
                <a:srgbClr val="C00000"/>
              </a:solidFill>
            </a:endParaRPr>
          </a:p>
        </p:txBody>
      </p:sp>
      <p:sp>
        <p:nvSpPr>
          <p:cNvPr id="36" name="오른쪽 화살표 35"/>
          <p:cNvSpPr/>
          <p:nvPr/>
        </p:nvSpPr>
        <p:spPr>
          <a:xfrm flipH="1">
            <a:off x="5320232" y="4995879"/>
            <a:ext cx="381385" cy="6767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직사각형 36"/>
          <p:cNvSpPr/>
          <p:nvPr/>
        </p:nvSpPr>
        <p:spPr>
          <a:xfrm>
            <a:off x="6109659" y="5597810"/>
            <a:ext cx="4557658" cy="81945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50" b="1" dirty="0" smtClean="0">
                <a:solidFill>
                  <a:srgbClr val="C00000"/>
                </a:solidFill>
              </a:rPr>
              <a:t>체크박스 선택 후 삭제</a:t>
            </a:r>
            <a:endParaRPr lang="en-US" altLang="ko-KR" sz="1050" b="1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050" b="1" dirty="0" err="1" smtClean="0">
                <a:solidFill>
                  <a:srgbClr val="C00000"/>
                </a:solidFill>
              </a:rPr>
              <a:t>텍스트필드</a:t>
            </a:r>
            <a:r>
              <a:rPr lang="ko-KR" altLang="en-US" sz="1050" b="1" dirty="0" smtClean="0">
                <a:solidFill>
                  <a:srgbClr val="C00000"/>
                </a:solidFill>
              </a:rPr>
              <a:t> 내용 변경 후 수정</a:t>
            </a:r>
            <a:endParaRPr lang="en-US" altLang="ko-KR" sz="1050" b="1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050" b="1" dirty="0" err="1" smtClean="0">
                <a:solidFill>
                  <a:srgbClr val="C00000"/>
                </a:solidFill>
              </a:rPr>
              <a:t>추가버튼</a:t>
            </a:r>
            <a:r>
              <a:rPr lang="ko-KR" altLang="en-US" sz="1050" b="1" dirty="0" smtClean="0">
                <a:solidFill>
                  <a:srgbClr val="C00000"/>
                </a:solidFill>
              </a:rPr>
              <a:t> 누르면 비어있는 칸이 생성</a:t>
            </a:r>
            <a:r>
              <a:rPr lang="en-US" altLang="ko-KR" sz="1050" b="1" dirty="0" smtClean="0">
                <a:solidFill>
                  <a:srgbClr val="C00000"/>
                </a:solidFill>
              </a:rPr>
              <a:t>, </a:t>
            </a:r>
            <a:r>
              <a:rPr lang="ko-KR" altLang="en-US" sz="1050" b="1" dirty="0" smtClean="0">
                <a:solidFill>
                  <a:srgbClr val="C00000"/>
                </a:solidFill>
              </a:rPr>
              <a:t>텍스트필드에 키워드 입력 후 수정</a:t>
            </a:r>
            <a:endParaRPr lang="en-US" altLang="ko-KR" sz="1050" b="1" dirty="0">
              <a:solidFill>
                <a:srgbClr val="C00000"/>
              </a:solidFill>
            </a:endParaRPr>
          </a:p>
        </p:txBody>
      </p:sp>
      <p:sp>
        <p:nvSpPr>
          <p:cNvPr id="38" name="사각형: 둥근 모서리 28">
            <a:extLst>
              <a:ext uri="{FF2B5EF4-FFF2-40B4-BE49-F238E27FC236}">
                <a16:creationId xmlns:a16="http://schemas.microsoft.com/office/drawing/2014/main" id="{3F2C96F6-C7F5-4026-8C98-3BF4CD3DC879}"/>
              </a:ext>
            </a:extLst>
          </p:cNvPr>
          <p:cNvSpPr/>
          <p:nvPr/>
        </p:nvSpPr>
        <p:spPr>
          <a:xfrm>
            <a:off x="7924474" y="5256816"/>
            <a:ext cx="862676" cy="1548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 smtClean="0"/>
              <a:t>추가</a:t>
            </a:r>
            <a:endParaRPr lang="ko-KR" altLang="en-US" sz="900" dirty="0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1AE24EDF-F719-45CE-AD39-589876D190D9}"/>
              </a:ext>
            </a:extLst>
          </p:cNvPr>
          <p:cNvSpPr/>
          <p:nvPr/>
        </p:nvSpPr>
        <p:spPr>
          <a:xfrm>
            <a:off x="5952161" y="4174512"/>
            <a:ext cx="162951" cy="16295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40" name="모서리가 둥근 직사각형 39"/>
          <p:cNvSpPr/>
          <p:nvPr/>
        </p:nvSpPr>
        <p:spPr>
          <a:xfrm>
            <a:off x="6206887" y="4163636"/>
            <a:ext cx="927504" cy="18634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6946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FF16E900-ACB1-4064-B9B8-13F5E9F556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4427" y="1754971"/>
            <a:ext cx="3780473" cy="82640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grpSp>
        <p:nvGrpSpPr>
          <p:cNvPr id="13" name="그룹 12">
            <a:extLst>
              <a:ext uri="{FF2B5EF4-FFF2-40B4-BE49-F238E27FC236}">
                <a16:creationId xmlns:a16="http://schemas.microsoft.com/office/drawing/2014/main" id="{47B8F0F7-D250-493D-81CB-D1F89ECAE097}"/>
              </a:ext>
            </a:extLst>
          </p:cNvPr>
          <p:cNvGrpSpPr/>
          <p:nvPr/>
        </p:nvGrpSpPr>
        <p:grpSpPr>
          <a:xfrm>
            <a:off x="335280" y="1007707"/>
            <a:ext cx="4419600" cy="2023161"/>
            <a:chOff x="685800" y="355282"/>
            <a:chExt cx="5638800" cy="2581275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841AB33D-8586-4F80-88B3-06D8E6C1B47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5800" y="355282"/>
              <a:ext cx="5638800" cy="2581275"/>
            </a:xfrm>
            <a:prstGeom prst="rect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</p:pic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6D56403B-4E15-44CC-9B5F-D7196B6B01F1}"/>
                </a:ext>
              </a:extLst>
            </p:cNvPr>
            <p:cNvSpPr/>
            <p:nvPr/>
          </p:nvSpPr>
          <p:spPr>
            <a:xfrm>
              <a:off x="5719743" y="355283"/>
              <a:ext cx="604857" cy="513398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9" name="연결선: 꺾임 8">
            <a:extLst>
              <a:ext uri="{FF2B5EF4-FFF2-40B4-BE49-F238E27FC236}">
                <a16:creationId xmlns:a16="http://schemas.microsoft.com/office/drawing/2014/main" id="{137B0DE8-B0CD-4F80-9CF7-BCCF2782A43F}"/>
              </a:ext>
            </a:extLst>
          </p:cNvPr>
          <p:cNvCxnSpPr>
            <a:cxnSpLocks/>
            <a:stCxn id="8" idx="3"/>
            <a:endCxn id="7" idx="0"/>
          </p:cNvCxnSpPr>
          <p:nvPr/>
        </p:nvCxnSpPr>
        <p:spPr>
          <a:xfrm>
            <a:off x="4754880" y="1208905"/>
            <a:ext cx="2079784" cy="546066"/>
          </a:xfrm>
          <a:prstGeom prst="bentConnector2">
            <a:avLst/>
          </a:prstGeom>
          <a:noFill/>
          <a:ln w="12700">
            <a:solidFill>
              <a:srgbClr val="00B050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" name="제목 1">
            <a:extLst>
              <a:ext uri="{FF2B5EF4-FFF2-40B4-BE49-F238E27FC236}">
                <a16:creationId xmlns:a16="http://schemas.microsoft.com/office/drawing/2014/main" id="{DA1AD1E4-DB32-42C9-9E7E-1BCE152CC9CA}"/>
              </a:ext>
            </a:extLst>
          </p:cNvPr>
          <p:cNvSpPr txBox="1">
            <a:spLocks/>
          </p:cNvSpPr>
          <p:nvPr/>
        </p:nvSpPr>
        <p:spPr>
          <a:xfrm>
            <a:off x="256842" y="205275"/>
            <a:ext cx="11096957" cy="8024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50000"/>
              </a:lnSpc>
            </a:pPr>
            <a:r>
              <a:rPr lang="ko-KR" altLang="en-US" sz="1800" b="1" dirty="0"/>
              <a:t>운영툴 </a:t>
            </a:r>
            <a:r>
              <a:rPr lang="en-US" altLang="ko-KR" sz="1800" b="1" dirty="0"/>
              <a:t>_ </a:t>
            </a:r>
            <a:r>
              <a:rPr lang="ko-KR" altLang="en-US" sz="1800" b="1" dirty="0"/>
              <a:t>오류</a:t>
            </a:r>
          </a:p>
        </p:txBody>
      </p:sp>
      <p:graphicFrame>
        <p:nvGraphicFramePr>
          <p:cNvPr id="18" name="표 12">
            <a:extLst>
              <a:ext uri="{FF2B5EF4-FFF2-40B4-BE49-F238E27FC236}">
                <a16:creationId xmlns:a16="http://schemas.microsoft.com/office/drawing/2014/main" id="{7CE3AC88-48EA-4F18-A474-6A0A86A3A9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087920"/>
              </p:ext>
            </p:extLst>
          </p:nvPr>
        </p:nvGraphicFramePr>
        <p:xfrm>
          <a:off x="9311585" y="985964"/>
          <a:ext cx="2734609" cy="450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609">
                  <a:extLst>
                    <a:ext uri="{9D8B030D-6E8A-4147-A177-3AD203B41FA5}">
                      <a16:colId xmlns:a16="http://schemas.microsoft.com/office/drawing/2014/main" val="711066638"/>
                    </a:ext>
                  </a:extLst>
                </a:gridCol>
              </a:tblGrid>
              <a:tr h="400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/>
                        <a:t>오류 사항</a:t>
                      </a:r>
                      <a:endParaRPr lang="en-US" altLang="ko-KR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5649"/>
                  </a:ext>
                </a:extLst>
              </a:tr>
              <a:tr h="410282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창을 줄인 상테에서 메뉴버튼을 누르면 </a:t>
                      </a:r>
                      <a:r>
                        <a:rPr lang="en-US" altLang="ko-KR" sz="1000" dirty="0"/>
                        <a:t>404 </a:t>
                      </a:r>
                      <a:r>
                        <a:rPr lang="ko-KR" altLang="en-US" sz="1000" dirty="0"/>
                        <a:t>페이지</a:t>
                      </a:r>
                      <a:endParaRPr lang="en-US" altLang="ko-KR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33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3640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AA117CDB-1BA5-4FA3-8616-10C0D8AFDF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842" y="969607"/>
            <a:ext cx="4646424" cy="200065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6D56403B-4E15-44CC-9B5F-D7196B6B01F1}"/>
              </a:ext>
            </a:extLst>
          </p:cNvPr>
          <p:cNvSpPr/>
          <p:nvPr/>
        </p:nvSpPr>
        <p:spPr>
          <a:xfrm>
            <a:off x="1935481" y="1048754"/>
            <a:ext cx="2042159" cy="402393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 b="1" dirty="0">
              <a:solidFill>
                <a:schemeClr val="tx1"/>
              </a:solidFill>
            </a:endParaRPr>
          </a:p>
        </p:txBody>
      </p:sp>
      <p:cxnSp>
        <p:nvCxnSpPr>
          <p:cNvPr id="9" name="연결선: 꺾임 8">
            <a:extLst>
              <a:ext uri="{FF2B5EF4-FFF2-40B4-BE49-F238E27FC236}">
                <a16:creationId xmlns:a16="http://schemas.microsoft.com/office/drawing/2014/main" id="{137B0DE8-B0CD-4F80-9CF7-BCCF2782A43F}"/>
              </a:ext>
            </a:extLst>
          </p:cNvPr>
          <p:cNvCxnSpPr>
            <a:cxnSpLocks/>
            <a:stCxn id="8" idx="3"/>
            <a:endCxn id="22" idx="0"/>
          </p:cNvCxnSpPr>
          <p:nvPr/>
        </p:nvCxnSpPr>
        <p:spPr>
          <a:xfrm>
            <a:off x="3977640" y="1249951"/>
            <a:ext cx="3123995" cy="645255"/>
          </a:xfrm>
          <a:prstGeom prst="bentConnector2">
            <a:avLst/>
          </a:prstGeom>
          <a:noFill/>
          <a:ln w="12700">
            <a:solidFill>
              <a:srgbClr val="00B050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" name="제목 1">
            <a:extLst>
              <a:ext uri="{FF2B5EF4-FFF2-40B4-BE49-F238E27FC236}">
                <a16:creationId xmlns:a16="http://schemas.microsoft.com/office/drawing/2014/main" id="{DA1AD1E4-DB32-42C9-9E7E-1BCE152CC9CA}"/>
              </a:ext>
            </a:extLst>
          </p:cNvPr>
          <p:cNvSpPr txBox="1">
            <a:spLocks/>
          </p:cNvSpPr>
          <p:nvPr/>
        </p:nvSpPr>
        <p:spPr>
          <a:xfrm>
            <a:off x="256842" y="205275"/>
            <a:ext cx="11096957" cy="8024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50000"/>
              </a:lnSpc>
            </a:pPr>
            <a:r>
              <a:rPr lang="ko-KR" altLang="en-US" sz="1800" b="1" dirty="0"/>
              <a:t>운영툴 </a:t>
            </a:r>
            <a:r>
              <a:rPr lang="en-US" altLang="ko-KR" sz="1800" b="1" dirty="0"/>
              <a:t>_ </a:t>
            </a:r>
            <a:r>
              <a:rPr lang="ko-KR" altLang="en-US" sz="1800" b="1" dirty="0"/>
              <a:t>오류</a:t>
            </a:r>
          </a:p>
        </p:txBody>
      </p:sp>
      <p:graphicFrame>
        <p:nvGraphicFramePr>
          <p:cNvPr id="18" name="표 12">
            <a:extLst>
              <a:ext uri="{FF2B5EF4-FFF2-40B4-BE49-F238E27FC236}">
                <a16:creationId xmlns:a16="http://schemas.microsoft.com/office/drawing/2014/main" id="{7CE3AC88-48EA-4F18-A474-6A0A86A3A9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993874"/>
              </p:ext>
            </p:extLst>
          </p:nvPr>
        </p:nvGraphicFramePr>
        <p:xfrm>
          <a:off x="9311585" y="985964"/>
          <a:ext cx="2734609" cy="450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609">
                  <a:extLst>
                    <a:ext uri="{9D8B030D-6E8A-4147-A177-3AD203B41FA5}">
                      <a16:colId xmlns:a16="http://schemas.microsoft.com/office/drawing/2014/main" val="711066638"/>
                    </a:ext>
                  </a:extLst>
                </a:gridCol>
              </a:tblGrid>
              <a:tr h="400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/>
                        <a:t>오류 사항</a:t>
                      </a:r>
                      <a:endParaRPr lang="en-US" altLang="ko-KR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5649"/>
                  </a:ext>
                </a:extLst>
              </a:tr>
              <a:tr h="410282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전체에서 검색 </a:t>
                      </a:r>
                      <a:r>
                        <a:rPr lang="en-US" altLang="ko-KR" sz="1000" dirty="0"/>
                        <a:t>-&gt; </a:t>
                      </a:r>
                      <a:r>
                        <a:rPr lang="ko-KR" altLang="en-US" sz="1000" dirty="0"/>
                        <a:t>검색 안됨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이름에서 검색 </a:t>
                      </a:r>
                      <a:r>
                        <a:rPr lang="en-US" altLang="ko-KR" sz="1000" dirty="0"/>
                        <a:t>-&gt; </a:t>
                      </a:r>
                      <a:r>
                        <a:rPr lang="ko-KR" altLang="en-US" sz="1000" dirty="0"/>
                        <a:t>검색 안됨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다시 </a:t>
                      </a:r>
                      <a:r>
                        <a:rPr lang="en-US" altLang="ko-KR" sz="1000" dirty="0"/>
                        <a:t>‘</a:t>
                      </a:r>
                      <a:r>
                        <a:rPr lang="ko-KR" altLang="en-US" sz="1000" dirty="0"/>
                        <a:t>전체</a:t>
                      </a:r>
                      <a:r>
                        <a:rPr lang="en-US" altLang="ko-KR" sz="1000" dirty="0"/>
                        <a:t>’ </a:t>
                      </a:r>
                      <a:r>
                        <a:rPr lang="ko-KR" altLang="en-US" sz="1000" dirty="0"/>
                        <a:t>선택 </a:t>
                      </a:r>
                      <a:r>
                        <a:rPr lang="en-US" altLang="ko-KR" sz="1000" dirty="0"/>
                        <a:t>-&gt; </a:t>
                      </a:r>
                      <a:r>
                        <a:rPr lang="ko-KR" altLang="en-US" sz="1000" dirty="0"/>
                        <a:t>리스트 안 나옴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err="1"/>
                        <a:t>뒤로가기</a:t>
                      </a:r>
                      <a:r>
                        <a:rPr lang="en-US" altLang="ko-KR" sz="1000" dirty="0"/>
                        <a:t>(</a:t>
                      </a:r>
                      <a:r>
                        <a:rPr lang="ko-KR" altLang="en-US" sz="1000" dirty="0"/>
                        <a:t>크롬</a:t>
                      </a:r>
                      <a:r>
                        <a:rPr lang="en-US" altLang="ko-KR" sz="1000" dirty="0"/>
                        <a:t>)</a:t>
                      </a:r>
                      <a:r>
                        <a:rPr lang="ko-KR" altLang="en-US" sz="1000" dirty="0"/>
                        <a:t> 버튼 누르면 양식 다시 제출 확인 페이지 나옴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다른 페이지를 이동했다가 다시 기업페이지로 돌아가야 전체 리스트 나옴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endParaRPr lang="en-US" altLang="ko-KR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33834"/>
                  </a:ext>
                </a:extLst>
              </a:tr>
            </a:tbl>
          </a:graphicData>
        </a:graphic>
      </p:graphicFrame>
      <p:pic>
        <p:nvPicPr>
          <p:cNvPr id="22" name="그림 21">
            <a:extLst>
              <a:ext uri="{FF2B5EF4-FFF2-40B4-BE49-F238E27FC236}">
                <a16:creationId xmlns:a16="http://schemas.microsoft.com/office/drawing/2014/main" id="{E93199FA-02E5-43B5-9A9E-FBC4D07969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0242" y="1895206"/>
            <a:ext cx="3222785" cy="200498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24" name="그림 23">
            <a:extLst>
              <a:ext uri="{FF2B5EF4-FFF2-40B4-BE49-F238E27FC236}">
                <a16:creationId xmlns:a16="http://schemas.microsoft.com/office/drawing/2014/main" id="{A2FCEEFD-77E2-47C5-9ACE-178870F100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828" y="3519195"/>
            <a:ext cx="4418082" cy="258317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cxnSp>
        <p:nvCxnSpPr>
          <p:cNvPr id="16" name="연결선: 꺾임 15">
            <a:extLst>
              <a:ext uri="{FF2B5EF4-FFF2-40B4-BE49-F238E27FC236}">
                <a16:creationId xmlns:a16="http://schemas.microsoft.com/office/drawing/2014/main" id="{50321CF1-8819-4A95-A6D5-039D71B62B23}"/>
              </a:ext>
            </a:extLst>
          </p:cNvPr>
          <p:cNvCxnSpPr>
            <a:cxnSpLocks/>
            <a:stCxn id="22" idx="2"/>
            <a:endCxn id="24" idx="3"/>
          </p:cNvCxnSpPr>
          <p:nvPr/>
        </p:nvCxnSpPr>
        <p:spPr>
          <a:xfrm rot="5400000">
            <a:off x="5430978" y="3140128"/>
            <a:ext cx="910590" cy="2430725"/>
          </a:xfrm>
          <a:prstGeom prst="bentConnector2">
            <a:avLst/>
          </a:prstGeom>
          <a:noFill/>
          <a:ln w="12700">
            <a:solidFill>
              <a:srgbClr val="00B050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389E70D-8D9E-4101-9AA1-FC5A856B34E3}"/>
              </a:ext>
            </a:extLst>
          </p:cNvPr>
          <p:cNvSpPr txBox="1"/>
          <p:nvPr/>
        </p:nvSpPr>
        <p:spPr>
          <a:xfrm>
            <a:off x="5335304" y="4845366"/>
            <a:ext cx="11171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000" dirty="0" err="1"/>
              <a:t>뒤로가기</a:t>
            </a:r>
            <a:endParaRPr lang="ko-KR" altLang="en-US" sz="800" dirty="0"/>
          </a:p>
        </p:txBody>
      </p:sp>
    </p:spTree>
    <p:extLst>
      <p:ext uri="{BB962C8B-B14F-4D97-AF65-F5344CB8AC3E}">
        <p14:creationId xmlns:p14="http://schemas.microsoft.com/office/powerpoint/2010/main" val="26685197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F737E636-81E6-4CC2-BDBC-0042C6079507}"/>
              </a:ext>
            </a:extLst>
          </p:cNvPr>
          <p:cNvGrpSpPr/>
          <p:nvPr/>
        </p:nvGrpSpPr>
        <p:grpSpPr>
          <a:xfrm>
            <a:off x="334327" y="1332385"/>
            <a:ext cx="3498533" cy="2702158"/>
            <a:chOff x="334327" y="1332385"/>
            <a:chExt cx="3498533" cy="2702158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95B3CB18-72EF-4D8F-9D52-9EE2984D6B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4327" y="1366965"/>
              <a:ext cx="3498533" cy="2667578"/>
            </a:xfrm>
            <a:prstGeom prst="rect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</p:pic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6D56403B-4E15-44CC-9B5F-D7196B6B01F1}"/>
                </a:ext>
              </a:extLst>
            </p:cNvPr>
            <p:cNvSpPr/>
            <p:nvPr/>
          </p:nvSpPr>
          <p:spPr>
            <a:xfrm>
              <a:off x="372427" y="1332385"/>
              <a:ext cx="610553" cy="237335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9" name="연결선: 꺾임 8">
            <a:extLst>
              <a:ext uri="{FF2B5EF4-FFF2-40B4-BE49-F238E27FC236}">
                <a16:creationId xmlns:a16="http://schemas.microsoft.com/office/drawing/2014/main" id="{137B0DE8-B0CD-4F80-9CF7-BCCF2782A43F}"/>
              </a:ext>
            </a:extLst>
          </p:cNvPr>
          <p:cNvCxnSpPr>
            <a:cxnSpLocks/>
            <a:stCxn id="8" idx="0"/>
            <a:endCxn id="5" idx="0"/>
          </p:cNvCxnSpPr>
          <p:nvPr/>
        </p:nvCxnSpPr>
        <p:spPr>
          <a:xfrm rot="16200000" flipH="1">
            <a:off x="3522500" y="-1512411"/>
            <a:ext cx="30110" cy="5719703"/>
          </a:xfrm>
          <a:prstGeom prst="bentConnector3">
            <a:avLst>
              <a:gd name="adj1" fmla="val -759216"/>
            </a:avLst>
          </a:prstGeom>
          <a:noFill/>
          <a:ln w="12700">
            <a:solidFill>
              <a:srgbClr val="00B050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7" name="제목 1">
            <a:extLst>
              <a:ext uri="{FF2B5EF4-FFF2-40B4-BE49-F238E27FC236}">
                <a16:creationId xmlns:a16="http://schemas.microsoft.com/office/drawing/2014/main" id="{DA1AD1E4-DB32-42C9-9E7E-1BCE152CC9CA}"/>
              </a:ext>
            </a:extLst>
          </p:cNvPr>
          <p:cNvSpPr txBox="1">
            <a:spLocks/>
          </p:cNvSpPr>
          <p:nvPr/>
        </p:nvSpPr>
        <p:spPr>
          <a:xfrm>
            <a:off x="256842" y="205275"/>
            <a:ext cx="11096957" cy="8024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50000"/>
              </a:lnSpc>
            </a:pPr>
            <a:r>
              <a:rPr lang="ko-KR" altLang="en-US" sz="1800" b="1" dirty="0"/>
              <a:t>운영툴 </a:t>
            </a:r>
            <a:r>
              <a:rPr lang="en-US" altLang="ko-KR" sz="1800" b="1" dirty="0"/>
              <a:t>_ </a:t>
            </a:r>
            <a:r>
              <a:rPr lang="ko-KR" altLang="en-US" sz="1800" b="1" dirty="0"/>
              <a:t>오류</a:t>
            </a:r>
          </a:p>
        </p:txBody>
      </p:sp>
      <p:graphicFrame>
        <p:nvGraphicFramePr>
          <p:cNvPr id="18" name="표 12">
            <a:extLst>
              <a:ext uri="{FF2B5EF4-FFF2-40B4-BE49-F238E27FC236}">
                <a16:creationId xmlns:a16="http://schemas.microsoft.com/office/drawing/2014/main" id="{7CE3AC88-48EA-4F18-A474-6A0A86A3A9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037258"/>
              </p:ext>
            </p:extLst>
          </p:nvPr>
        </p:nvGraphicFramePr>
        <p:xfrm>
          <a:off x="9311585" y="985964"/>
          <a:ext cx="2734609" cy="450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609">
                  <a:extLst>
                    <a:ext uri="{9D8B030D-6E8A-4147-A177-3AD203B41FA5}">
                      <a16:colId xmlns:a16="http://schemas.microsoft.com/office/drawing/2014/main" val="711066638"/>
                    </a:ext>
                  </a:extLst>
                </a:gridCol>
              </a:tblGrid>
              <a:tr h="400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/>
                        <a:t>오류 사항</a:t>
                      </a:r>
                      <a:endParaRPr lang="en-US" altLang="ko-KR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5649"/>
                  </a:ext>
                </a:extLst>
              </a:tr>
              <a:tr h="410282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en-US" altLang="ko-KR" sz="1000" dirty="0"/>
                        <a:t>‘</a:t>
                      </a:r>
                      <a:r>
                        <a:rPr lang="ko-KR" altLang="en-US" sz="1000" dirty="0"/>
                        <a:t>알바펑 운영툴</a:t>
                      </a:r>
                      <a:r>
                        <a:rPr lang="en-US" altLang="ko-KR" sz="1000" dirty="0"/>
                        <a:t>‘ </a:t>
                      </a:r>
                      <a:r>
                        <a:rPr lang="ko-KR" altLang="en-US" sz="1000" dirty="0"/>
                        <a:t>클릭 시 빈페이지로 이동</a:t>
                      </a:r>
                      <a:r>
                        <a:rPr lang="en-US" altLang="ko-KR" sz="1000" dirty="0"/>
                        <a:t> -&gt; </a:t>
                      </a:r>
                      <a:r>
                        <a:rPr lang="ko-KR" altLang="en-US" sz="1000" dirty="0"/>
                        <a:t>첫번째 메뉴 페이지로 연결</a:t>
                      </a:r>
                      <a:endParaRPr lang="en-US" altLang="ko-KR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33834"/>
                  </a:ext>
                </a:extLst>
              </a:tr>
            </a:tbl>
          </a:graphicData>
        </a:graphic>
      </p:graphicFrame>
      <p:pic>
        <p:nvPicPr>
          <p:cNvPr id="5" name="그림 4">
            <a:extLst>
              <a:ext uri="{FF2B5EF4-FFF2-40B4-BE49-F238E27FC236}">
                <a16:creationId xmlns:a16="http://schemas.microsoft.com/office/drawing/2014/main" id="{6221D6EB-93D7-4120-8EB0-DE30F828ED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581" y="1362495"/>
            <a:ext cx="3395652" cy="2607525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62726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>
            <a:extLst>
              <a:ext uri="{FF2B5EF4-FFF2-40B4-BE49-F238E27FC236}">
                <a16:creationId xmlns:a16="http://schemas.microsoft.com/office/drawing/2014/main" id="{6D38B169-16A2-490B-A7FD-B5DBC0987C44}"/>
              </a:ext>
            </a:extLst>
          </p:cNvPr>
          <p:cNvSpPr txBox="1">
            <a:spLocks/>
          </p:cNvSpPr>
          <p:nvPr/>
        </p:nvSpPr>
        <p:spPr>
          <a:xfrm>
            <a:off x="256842" y="205275"/>
            <a:ext cx="11096957" cy="780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50000"/>
              </a:lnSpc>
            </a:pPr>
            <a:r>
              <a:rPr lang="ko-KR" altLang="en-US" sz="1800" b="1" dirty="0"/>
              <a:t>운영툴 </a:t>
            </a:r>
            <a:r>
              <a:rPr lang="en-US" altLang="ko-KR" sz="1800" b="1" dirty="0"/>
              <a:t>_ </a:t>
            </a:r>
            <a:r>
              <a:rPr lang="ko-KR" altLang="en-US" sz="1800" b="1" dirty="0"/>
              <a:t>기업</a:t>
            </a:r>
          </a:p>
        </p:txBody>
      </p:sp>
      <p:graphicFrame>
        <p:nvGraphicFramePr>
          <p:cNvPr id="12" name="표 12">
            <a:extLst>
              <a:ext uri="{FF2B5EF4-FFF2-40B4-BE49-F238E27FC236}">
                <a16:creationId xmlns:a16="http://schemas.microsoft.com/office/drawing/2014/main" id="{1B4B3DEE-4997-4400-ADCD-309A747B93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5257"/>
              </p:ext>
            </p:extLst>
          </p:nvPr>
        </p:nvGraphicFramePr>
        <p:xfrm>
          <a:off x="696457" y="1196227"/>
          <a:ext cx="8843196" cy="3791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43196">
                  <a:extLst>
                    <a:ext uri="{9D8B030D-6E8A-4147-A177-3AD203B41FA5}">
                      <a16:colId xmlns:a16="http://schemas.microsoft.com/office/drawing/2014/main" val="711066638"/>
                    </a:ext>
                  </a:extLst>
                </a:gridCol>
              </a:tblGrid>
              <a:tr h="3163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/>
                        <a:t>기업페이지 수정사항</a:t>
                      </a:r>
                      <a:endParaRPr lang="en-US" altLang="ko-KR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5649"/>
                  </a:ext>
                </a:extLst>
              </a:tr>
              <a:tr h="3237278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err="1"/>
                        <a:t>드롭박스형</a:t>
                      </a:r>
                      <a:r>
                        <a:rPr lang="ko-KR" altLang="en-US" sz="1000" dirty="0"/>
                        <a:t> 등록구분별 필터링 추가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전체</a:t>
                      </a:r>
                      <a:r>
                        <a:rPr lang="en-US" altLang="ko-KR" sz="1000" dirty="0"/>
                        <a:t>/</a:t>
                      </a:r>
                      <a:r>
                        <a:rPr lang="ko-KR" altLang="en-US" sz="1000" dirty="0"/>
                        <a:t>일반</a:t>
                      </a:r>
                      <a:r>
                        <a:rPr lang="en-US" altLang="ko-KR" sz="1000" dirty="0"/>
                        <a:t>/</a:t>
                      </a:r>
                      <a:r>
                        <a:rPr lang="ko-KR" altLang="en-US" sz="1000" dirty="0" err="1"/>
                        <a:t>워크넷</a:t>
                      </a:r>
                      <a:r>
                        <a:rPr lang="ko-KR" altLang="en-US" sz="1000" dirty="0"/>
                        <a:t> 으로 적용</a:t>
                      </a:r>
                      <a:endParaRPr lang="en-US" altLang="ko-KR" sz="1000" dirty="0"/>
                    </a:p>
                    <a:p>
                      <a:pPr marL="228600" marR="0" lvl="0" indent="-22860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ko-KR" altLang="en-US" sz="1000" dirty="0" err="1"/>
                        <a:t>드롭박스형</a:t>
                      </a:r>
                      <a:r>
                        <a:rPr lang="ko-KR" altLang="en-US" sz="1000" dirty="0"/>
                        <a:t> 지역별 필터링 추가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err="1"/>
                        <a:t>검색창</a:t>
                      </a:r>
                      <a:r>
                        <a:rPr lang="ko-KR" altLang="en-US" sz="1000" dirty="0"/>
                        <a:t> 위치 변경 </a:t>
                      </a:r>
                      <a:r>
                        <a:rPr lang="en-US" altLang="ko-KR" sz="1000" dirty="0" smtClean="0"/>
                        <a:t>(</a:t>
                      </a:r>
                      <a:r>
                        <a:rPr lang="ko-KR" altLang="en-US" sz="1000" dirty="0" smtClean="0"/>
                        <a:t>전체 리스트의 아이디 검색 </a:t>
                      </a:r>
                      <a:r>
                        <a:rPr lang="ko-KR" altLang="en-US" sz="1000" dirty="0"/>
                        <a:t>기능으로 단일화</a:t>
                      </a:r>
                      <a:r>
                        <a:rPr lang="en-US" altLang="ko-KR" sz="1000" dirty="0"/>
                        <a:t>)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기업 사진 미리보기 및 삭제 기능 추가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기업 차단 기능 추가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차단된 기업 폰트 컬러 다르게 표시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상품지급 기능 추가</a:t>
                      </a:r>
                      <a:r>
                        <a:rPr lang="en-US" altLang="ko-KR" sz="1000" dirty="0"/>
                        <a:t>(</a:t>
                      </a:r>
                      <a:r>
                        <a:rPr lang="ko-KR" altLang="en-US" sz="1000" dirty="0"/>
                        <a:t>쿠폰 지급</a:t>
                      </a:r>
                      <a:r>
                        <a:rPr lang="en-US" altLang="ko-KR" sz="1000" dirty="0"/>
                        <a:t>)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smtClean="0"/>
                        <a:t>리스트 </a:t>
                      </a:r>
                      <a:r>
                        <a:rPr lang="ko-KR" altLang="en-US" sz="1000" dirty="0" err="1"/>
                        <a:t>테이블헤드</a:t>
                      </a:r>
                      <a:r>
                        <a:rPr lang="ko-KR" altLang="en-US" sz="1000" dirty="0"/>
                        <a:t> </a:t>
                      </a:r>
                      <a:r>
                        <a:rPr lang="ko-KR" altLang="en-US" sz="1000" dirty="0" smtClean="0"/>
                        <a:t>수정</a:t>
                      </a:r>
                      <a:endParaRPr lang="en-US" altLang="ko-KR" sz="1000" dirty="0" smtClean="0"/>
                    </a:p>
                    <a:p>
                      <a:pPr marL="228600" marR="0" indent="-22860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기본 정렬은 최근 </a:t>
                      </a:r>
                      <a:r>
                        <a:rPr lang="ko-KR" altLang="en-US" sz="1000" b="1" dirty="0" err="1" smtClean="0">
                          <a:solidFill>
                            <a:schemeClr val="tx1"/>
                          </a:solidFill>
                        </a:rPr>
                        <a:t>가입일이</a:t>
                      </a: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 상단 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아이디하나당 최대 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개 사업장 등록 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ko-KR" altLang="en-US" sz="1000" b="1" dirty="0" err="1" smtClean="0">
                          <a:solidFill>
                            <a:schemeClr val="tx1"/>
                          </a:solidFill>
                        </a:rPr>
                        <a:t>중복아이디</a:t>
                      </a: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 노출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228600" marR="0" indent="-22860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한 사업장에 등록할 수 있는 사업장 사진은 총 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장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사진 삭제 시 확인팝업으로 한번 더 확인</a:t>
                      </a:r>
                      <a:endParaRPr lang="en-US" altLang="ko-KR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marR="0" indent="-22860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대표 사업장은 </a:t>
                      </a:r>
                      <a:r>
                        <a:rPr lang="ko-KR" altLang="en-US" sz="1000" b="1" dirty="0" err="1" smtClean="0">
                          <a:solidFill>
                            <a:schemeClr val="tx1"/>
                          </a:solidFill>
                        </a:rPr>
                        <a:t>업체명에</a:t>
                      </a: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 표기</a:t>
                      </a:r>
                      <a:endParaRPr lang="en-US" altLang="ko-KR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marR="0" indent="-22860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ko-KR" altLang="en-US" sz="1000" b="1" dirty="0" err="1" smtClean="0">
                          <a:solidFill>
                            <a:schemeClr val="tx1"/>
                          </a:solidFill>
                        </a:rPr>
                        <a:t>상품지급</a:t>
                      </a: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대표사업장에만 상품지급버튼 노출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) – </a:t>
                      </a: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현재 판매하는 상품 중 선택하여 지급</a:t>
                      </a:r>
                      <a:endParaRPr lang="ko-KR" alt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marR="0" indent="-22860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altLang="ko-KR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marR="0" indent="-22860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altLang="ko-KR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endParaRPr lang="en-US" altLang="ko-KR" sz="1000" dirty="0"/>
                    </a:p>
                    <a:p>
                      <a:pPr latinLnBrk="1"/>
                      <a:endParaRPr lang="ko-KR" alt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33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7732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BB3C469C-6E32-4F78-9178-1789D2D55EBC}"/>
              </a:ext>
            </a:extLst>
          </p:cNvPr>
          <p:cNvSpPr txBox="1"/>
          <p:nvPr/>
        </p:nvSpPr>
        <p:spPr>
          <a:xfrm>
            <a:off x="256842" y="2378926"/>
            <a:ext cx="11339759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b="1" dirty="0">
                <a:solidFill>
                  <a:srgbClr val="C00000"/>
                </a:solidFill>
              </a:rPr>
              <a:t>No </a:t>
            </a:r>
            <a:r>
              <a:rPr lang="en-US" altLang="ko-KR" sz="1000" b="1" dirty="0" smtClean="0">
                <a:solidFill>
                  <a:srgbClr val="C00000"/>
                </a:solidFill>
              </a:rPr>
              <a:t>          </a:t>
            </a:r>
            <a:r>
              <a:rPr lang="ko-KR" altLang="en-US" sz="1000" b="1" dirty="0" err="1" smtClean="0">
                <a:solidFill>
                  <a:srgbClr val="C00000"/>
                </a:solidFill>
              </a:rPr>
              <a:t>업체사진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                </a:t>
            </a:r>
            <a:r>
              <a:rPr lang="en-US" altLang="ko-KR" sz="1000" b="1" dirty="0" smtClean="0">
                <a:solidFill>
                  <a:srgbClr val="C00000"/>
                </a:solidFill>
              </a:rPr>
              <a:t> 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아이디</a:t>
            </a:r>
            <a:r>
              <a:rPr lang="en-US" altLang="ko-KR" sz="1000" b="1" dirty="0">
                <a:solidFill>
                  <a:srgbClr val="C00000"/>
                </a:solidFill>
              </a:rPr>
              <a:t>(</a:t>
            </a:r>
            <a:r>
              <a:rPr lang="ko-KR" altLang="en-US" sz="1000" b="1" dirty="0">
                <a:solidFill>
                  <a:srgbClr val="C00000"/>
                </a:solidFill>
              </a:rPr>
              <a:t>이메일</a:t>
            </a:r>
            <a:r>
              <a:rPr lang="en-US" altLang="ko-KR" sz="1000" b="1" dirty="0">
                <a:solidFill>
                  <a:srgbClr val="C00000"/>
                </a:solidFill>
              </a:rPr>
              <a:t>) </a:t>
            </a:r>
            <a:r>
              <a:rPr lang="en-US" altLang="ko-KR" sz="1000" b="1" dirty="0" smtClean="0">
                <a:solidFill>
                  <a:srgbClr val="C00000"/>
                </a:solidFill>
              </a:rPr>
              <a:t>           </a:t>
            </a:r>
            <a:r>
              <a:rPr lang="ko-KR" altLang="en-US" sz="1000" b="1" dirty="0" err="1" smtClean="0">
                <a:solidFill>
                  <a:srgbClr val="C00000"/>
                </a:solidFill>
              </a:rPr>
              <a:t>업체명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                        연락처</a:t>
            </a:r>
            <a:r>
              <a:rPr lang="en-US" altLang="ko-KR" sz="1000" b="1" dirty="0" smtClean="0">
                <a:solidFill>
                  <a:srgbClr val="C00000"/>
                </a:solidFill>
              </a:rPr>
              <a:t>                       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주소                           </a:t>
            </a:r>
            <a:r>
              <a:rPr lang="ko-KR" altLang="en-US" sz="1000" b="1" dirty="0" err="1" smtClean="0">
                <a:solidFill>
                  <a:srgbClr val="C00000"/>
                </a:solidFill>
              </a:rPr>
              <a:t>업체등급</a:t>
            </a:r>
            <a:r>
              <a:rPr lang="ko-KR" altLang="en-US" sz="1000" b="1" dirty="0" smtClean="0">
                <a:solidFill>
                  <a:srgbClr val="C00000"/>
                </a:solidFill>
              </a:rPr>
              <a:t>                가입일                  </a:t>
            </a:r>
            <a:r>
              <a:rPr lang="ko-KR" altLang="en-US" sz="1000" b="1" dirty="0" err="1" smtClean="0">
                <a:solidFill>
                  <a:srgbClr val="C00000"/>
                </a:solidFill>
              </a:rPr>
              <a:t>차단여부</a:t>
            </a:r>
            <a:endParaRPr lang="en-US" altLang="ko-KR" sz="1000" b="1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900" b="1" dirty="0" smtClean="0"/>
          </a:p>
          <a:p>
            <a:pPr>
              <a:lnSpc>
                <a:spcPct val="150000"/>
              </a:lnSpc>
            </a:pPr>
            <a:r>
              <a:rPr lang="en-US" altLang="ko-KR" sz="900" b="1" dirty="0" smtClean="0"/>
              <a:t> 1                                              cs@dforte.co.kr       </a:t>
            </a:r>
            <a:r>
              <a:rPr lang="ko-KR" altLang="en-US" sz="900" b="1" dirty="0" smtClean="0"/>
              <a:t>디지털포르테 </a:t>
            </a:r>
            <a:r>
              <a:rPr lang="en-US" altLang="ko-KR" sz="900" b="1" dirty="0" smtClean="0"/>
              <a:t>(</a:t>
            </a:r>
            <a:r>
              <a:rPr lang="ko-KR" altLang="en-US" sz="900" b="1" dirty="0" err="1" smtClean="0"/>
              <a:t>대표사업장</a:t>
            </a:r>
            <a:r>
              <a:rPr lang="en-US" altLang="ko-KR" sz="900" b="1" dirty="0" smtClean="0"/>
              <a:t>)</a:t>
            </a:r>
            <a:r>
              <a:rPr lang="ko-KR" altLang="en-US" sz="900" b="1" dirty="0" smtClean="0"/>
              <a:t>     </a:t>
            </a:r>
            <a:r>
              <a:rPr lang="en-US" altLang="ko-KR" sz="900" b="1" dirty="0" smtClean="0"/>
              <a:t>02-2222-3333  </a:t>
            </a:r>
            <a:r>
              <a:rPr lang="ko-KR" altLang="en-US" sz="900" b="1" dirty="0" smtClean="0"/>
              <a:t>   서울 영등포구 양평동 </a:t>
            </a:r>
            <a:r>
              <a:rPr lang="en-US" altLang="ko-KR" sz="900" b="1" dirty="0" smtClean="0"/>
              <a:t>4</a:t>
            </a:r>
            <a:r>
              <a:rPr lang="ko-KR" altLang="en-US" sz="900" b="1" dirty="0" smtClean="0"/>
              <a:t>가                 </a:t>
            </a:r>
            <a:r>
              <a:rPr lang="ko-KR" altLang="en-US" sz="900" b="1" dirty="0" err="1" smtClean="0"/>
              <a:t>초보고용주</a:t>
            </a:r>
            <a:r>
              <a:rPr lang="ko-KR" altLang="en-US" sz="900" b="1" dirty="0" smtClean="0"/>
              <a:t>         </a:t>
            </a:r>
            <a:r>
              <a:rPr lang="en-US" altLang="ko-KR" sz="900" b="1" dirty="0" smtClean="0"/>
              <a:t>2020-04-05 16:44:44</a:t>
            </a:r>
          </a:p>
          <a:p>
            <a:pPr>
              <a:lnSpc>
                <a:spcPct val="150000"/>
              </a:lnSpc>
            </a:pPr>
            <a:endParaRPr lang="en-US" altLang="ko-KR" sz="900" b="1" dirty="0"/>
          </a:p>
          <a:p>
            <a:pPr>
              <a:lnSpc>
                <a:spcPct val="150000"/>
              </a:lnSpc>
            </a:pPr>
            <a:r>
              <a:rPr lang="en-US" altLang="ko-KR" sz="900" b="1" dirty="0"/>
              <a:t> </a:t>
            </a:r>
            <a:r>
              <a:rPr lang="en-US" altLang="ko-KR" sz="900" b="1" dirty="0" smtClean="0"/>
              <a:t>2                                              </a:t>
            </a:r>
            <a:r>
              <a:rPr lang="en-US" altLang="ko-KR" sz="900" b="1" dirty="0"/>
              <a:t>cs@dforte.co.kr       </a:t>
            </a:r>
            <a:r>
              <a:rPr lang="ko-KR" altLang="en-US" sz="900" b="1" dirty="0" err="1" smtClean="0"/>
              <a:t>디포</a:t>
            </a:r>
            <a:r>
              <a:rPr lang="ko-KR" altLang="en-US" sz="900" b="1" dirty="0" smtClean="0"/>
              <a:t> 편의점                        </a:t>
            </a:r>
            <a:r>
              <a:rPr lang="en-US" altLang="ko-KR" sz="900" b="1" dirty="0" smtClean="0"/>
              <a:t>02-2222-4444  </a:t>
            </a:r>
            <a:r>
              <a:rPr lang="ko-KR" altLang="en-US" sz="900" b="1" dirty="0" smtClean="0"/>
              <a:t>   </a:t>
            </a:r>
            <a:r>
              <a:rPr lang="ko-KR" altLang="en-US" sz="900" b="1" dirty="0"/>
              <a:t>서울 영등포구 양평동 </a:t>
            </a:r>
            <a:r>
              <a:rPr lang="en-US" altLang="ko-KR" sz="900" b="1" dirty="0" smtClean="0"/>
              <a:t>5</a:t>
            </a:r>
            <a:r>
              <a:rPr lang="ko-KR" altLang="en-US" sz="900" b="1" dirty="0" smtClean="0"/>
              <a:t>가                                         </a:t>
            </a:r>
            <a:r>
              <a:rPr lang="en-US" altLang="ko-KR" sz="900" b="1" dirty="0" smtClean="0"/>
              <a:t>2020-04-05 16:44:44</a:t>
            </a:r>
          </a:p>
          <a:p>
            <a:pPr>
              <a:lnSpc>
                <a:spcPct val="150000"/>
              </a:lnSpc>
            </a:pPr>
            <a:endParaRPr lang="en-US" altLang="ko-KR" sz="900" b="1" dirty="0" smtClean="0"/>
          </a:p>
          <a:p>
            <a:pPr>
              <a:lnSpc>
                <a:spcPct val="150000"/>
              </a:lnSpc>
            </a:pPr>
            <a:r>
              <a:rPr lang="en-US" altLang="ko-KR" sz="900" b="1" dirty="0" smtClean="0"/>
              <a:t> 3                                              help@google.co.kr   </a:t>
            </a:r>
            <a:r>
              <a:rPr lang="ko-KR" altLang="en-US" sz="900" b="1" dirty="0" err="1" smtClean="0"/>
              <a:t>구글한국</a:t>
            </a:r>
            <a:r>
              <a:rPr lang="en-US" altLang="ko-KR" sz="900" b="1" dirty="0" smtClean="0"/>
              <a:t> </a:t>
            </a:r>
            <a:r>
              <a:rPr lang="ko-KR" altLang="en-US" sz="900" b="1" dirty="0" smtClean="0"/>
              <a:t> </a:t>
            </a:r>
            <a:r>
              <a:rPr lang="en-US" altLang="ko-KR" sz="900" b="1" dirty="0" smtClean="0"/>
              <a:t>(</a:t>
            </a:r>
            <a:r>
              <a:rPr lang="ko-KR" altLang="en-US" sz="900" b="1" dirty="0" err="1" smtClean="0"/>
              <a:t>대표사업장</a:t>
            </a:r>
            <a:r>
              <a:rPr lang="en-US" altLang="ko-KR" sz="900" b="1" dirty="0" smtClean="0"/>
              <a:t>)</a:t>
            </a:r>
            <a:r>
              <a:rPr lang="ko-KR" altLang="en-US" sz="900" b="1" dirty="0" smtClean="0"/>
              <a:t>         </a:t>
            </a:r>
            <a:r>
              <a:rPr lang="en-US" altLang="ko-KR" sz="900" b="1" dirty="0" smtClean="0"/>
              <a:t>02-2222-4444  </a:t>
            </a:r>
            <a:r>
              <a:rPr lang="ko-KR" altLang="en-US" sz="900" b="1" dirty="0" smtClean="0"/>
              <a:t>   </a:t>
            </a:r>
            <a:r>
              <a:rPr lang="ko-KR" altLang="en-US" sz="900" b="1" dirty="0"/>
              <a:t>서울 영등포구 양평동 </a:t>
            </a:r>
            <a:r>
              <a:rPr lang="en-US" altLang="ko-KR" sz="900" b="1" dirty="0"/>
              <a:t>5</a:t>
            </a:r>
            <a:r>
              <a:rPr lang="ko-KR" altLang="en-US" sz="900" b="1" dirty="0"/>
              <a:t>가           </a:t>
            </a:r>
            <a:r>
              <a:rPr lang="ko-KR" altLang="en-US" sz="900" b="1" dirty="0" smtClean="0"/>
              <a:t>      </a:t>
            </a:r>
            <a:r>
              <a:rPr lang="ko-KR" altLang="en-US" sz="900" b="1" dirty="0" err="1"/>
              <a:t>초보고용주</a:t>
            </a:r>
            <a:r>
              <a:rPr lang="ko-KR" altLang="en-US" sz="900" b="1" dirty="0"/>
              <a:t>         </a:t>
            </a:r>
            <a:r>
              <a:rPr lang="en-US" altLang="ko-KR" sz="900" b="1" dirty="0"/>
              <a:t>2020-04-05 16:44:44</a:t>
            </a:r>
            <a:endParaRPr lang="ko-KR" altLang="en-US" sz="900" b="1" dirty="0"/>
          </a:p>
          <a:p>
            <a:pPr>
              <a:lnSpc>
                <a:spcPct val="150000"/>
              </a:lnSpc>
            </a:pPr>
            <a:endParaRPr lang="ko-KR" altLang="en-US" sz="900" b="1" dirty="0"/>
          </a:p>
          <a:p>
            <a:pPr>
              <a:lnSpc>
                <a:spcPct val="150000"/>
              </a:lnSpc>
            </a:pPr>
            <a:r>
              <a:rPr lang="en-US" altLang="ko-KR" sz="900" b="1" dirty="0" smtClean="0">
                <a:solidFill>
                  <a:srgbClr val="C00000"/>
                </a:solidFill>
              </a:rPr>
              <a:t> </a:t>
            </a:r>
            <a:endParaRPr lang="ko-KR" altLang="en-US" sz="900" b="1" dirty="0">
              <a:solidFill>
                <a:srgbClr val="C00000"/>
              </a:solidFill>
            </a:endParaRPr>
          </a:p>
        </p:txBody>
      </p:sp>
      <p:sp>
        <p:nvSpPr>
          <p:cNvPr id="7" name="제목 1">
            <a:extLst>
              <a:ext uri="{FF2B5EF4-FFF2-40B4-BE49-F238E27FC236}">
                <a16:creationId xmlns:a16="http://schemas.microsoft.com/office/drawing/2014/main" id="{6D38B169-16A2-490B-A7FD-B5DBC0987C44}"/>
              </a:ext>
            </a:extLst>
          </p:cNvPr>
          <p:cNvSpPr txBox="1">
            <a:spLocks/>
          </p:cNvSpPr>
          <p:nvPr/>
        </p:nvSpPr>
        <p:spPr>
          <a:xfrm>
            <a:off x="256842" y="205275"/>
            <a:ext cx="11096957" cy="78068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50000"/>
              </a:lnSpc>
            </a:pPr>
            <a:r>
              <a:rPr lang="ko-KR" altLang="en-US" sz="1800" b="1" dirty="0"/>
              <a:t>운영툴 </a:t>
            </a:r>
            <a:r>
              <a:rPr lang="en-US" altLang="ko-KR" sz="1800" b="1" dirty="0"/>
              <a:t>_ </a:t>
            </a:r>
            <a:r>
              <a:rPr lang="ko-KR" altLang="en-US" sz="1800" b="1" dirty="0"/>
              <a:t>기업</a:t>
            </a:r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C1A89257-C871-46B5-9AAC-30894FE0A324}"/>
              </a:ext>
            </a:extLst>
          </p:cNvPr>
          <p:cNvSpPr/>
          <p:nvPr/>
        </p:nvSpPr>
        <p:spPr>
          <a:xfrm>
            <a:off x="11265335" y="2877508"/>
            <a:ext cx="619788" cy="204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/>
              <a:t>상품지급</a:t>
            </a:r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21233043-4DF1-45DC-8DC2-6DB4816F1C5B}"/>
              </a:ext>
            </a:extLst>
          </p:cNvPr>
          <p:cNvSpPr/>
          <p:nvPr/>
        </p:nvSpPr>
        <p:spPr>
          <a:xfrm>
            <a:off x="10293252" y="2885213"/>
            <a:ext cx="799028" cy="204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/>
              <a:t>차단</a:t>
            </a:r>
            <a:r>
              <a:rPr lang="en-US" altLang="ko-KR" sz="700" dirty="0"/>
              <a:t>/</a:t>
            </a:r>
            <a:r>
              <a:rPr lang="ko-KR" altLang="en-US" sz="700" dirty="0"/>
              <a:t>차단해제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C693B6F-61B3-46E1-A18E-A5363770D46C}"/>
              </a:ext>
            </a:extLst>
          </p:cNvPr>
          <p:cNvSpPr txBox="1"/>
          <p:nvPr/>
        </p:nvSpPr>
        <p:spPr>
          <a:xfrm>
            <a:off x="3891871" y="921187"/>
            <a:ext cx="2358697" cy="293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00" b="1" dirty="0" err="1" smtClean="0">
                <a:solidFill>
                  <a:srgbClr val="FF0000"/>
                </a:solidFill>
              </a:rPr>
              <a:t>리스트중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 아이디 검색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9A352DD5-692F-4CDD-B788-65C2F0990BB4}"/>
              </a:ext>
            </a:extLst>
          </p:cNvPr>
          <p:cNvSpPr/>
          <p:nvPr/>
        </p:nvSpPr>
        <p:spPr>
          <a:xfrm>
            <a:off x="2066662" y="1236598"/>
            <a:ext cx="1648512" cy="266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지역별 ▼ </a:t>
            </a: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C8DE9843-00C6-4F98-BC7C-7C53D78414DE}"/>
              </a:ext>
            </a:extLst>
          </p:cNvPr>
          <p:cNvSpPr/>
          <p:nvPr/>
        </p:nvSpPr>
        <p:spPr>
          <a:xfrm>
            <a:off x="2066662" y="1498386"/>
            <a:ext cx="1648512" cy="759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전체</a:t>
            </a:r>
            <a:endParaRPr lang="en-US" altLang="ko-KR" sz="1100" dirty="0"/>
          </a:p>
          <a:p>
            <a:pPr algn="ctr"/>
            <a:r>
              <a:rPr lang="ko-KR" altLang="en-US" sz="1100" dirty="0"/>
              <a:t>서울시</a:t>
            </a:r>
            <a:endParaRPr lang="en-US" altLang="ko-KR" sz="1100" dirty="0"/>
          </a:p>
          <a:p>
            <a:pPr algn="ctr"/>
            <a:r>
              <a:rPr lang="ko-KR" altLang="en-US" sz="1100" dirty="0"/>
              <a:t>경기도</a:t>
            </a:r>
            <a:endParaRPr lang="en-US" altLang="ko-KR" sz="1100" dirty="0"/>
          </a:p>
          <a:p>
            <a:pPr algn="ctr"/>
            <a:r>
              <a:rPr lang="en-US" altLang="ko-KR" sz="1100" dirty="0"/>
              <a:t>…</a:t>
            </a:r>
            <a:endParaRPr lang="ko-KR" altLang="en-US" sz="1100" dirty="0"/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AE1FC1BB-33C2-4769-B59D-6C7AC1B07BFF}"/>
              </a:ext>
            </a:extLst>
          </p:cNvPr>
          <p:cNvSpPr/>
          <p:nvPr/>
        </p:nvSpPr>
        <p:spPr>
          <a:xfrm>
            <a:off x="363154" y="1230610"/>
            <a:ext cx="1648512" cy="266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등록구분 ▼ </a:t>
            </a: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EDE901A7-D68B-4DDA-903C-0D50D1B8ED71}"/>
              </a:ext>
            </a:extLst>
          </p:cNvPr>
          <p:cNvSpPr/>
          <p:nvPr/>
        </p:nvSpPr>
        <p:spPr>
          <a:xfrm>
            <a:off x="363154" y="1492398"/>
            <a:ext cx="1648512" cy="759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전체</a:t>
            </a:r>
            <a:endParaRPr lang="en-US" altLang="ko-KR" sz="1100" dirty="0"/>
          </a:p>
          <a:p>
            <a:pPr algn="ctr"/>
            <a:r>
              <a:rPr lang="ko-KR" altLang="en-US" sz="1100" dirty="0"/>
              <a:t>일반</a:t>
            </a:r>
            <a:endParaRPr lang="en-US" altLang="ko-KR" sz="1100" dirty="0"/>
          </a:p>
          <a:p>
            <a:pPr algn="ctr"/>
            <a:r>
              <a:rPr lang="ko-KR" altLang="en-US" sz="1100" dirty="0" err="1"/>
              <a:t>워크넷</a:t>
            </a:r>
            <a:endParaRPr lang="ko-KR" altLang="en-US" sz="1100" dirty="0"/>
          </a:p>
        </p:txBody>
      </p:sp>
      <p:pic>
        <p:nvPicPr>
          <p:cNvPr id="40" name="그림 39">
            <a:extLst>
              <a:ext uri="{FF2B5EF4-FFF2-40B4-BE49-F238E27FC236}">
                <a16:creationId xmlns:a16="http://schemas.microsoft.com/office/drawing/2014/main" id="{7404A308-38BE-455B-8608-177EAFB8B6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904" t="18470" r="61360" b="72402"/>
          <a:stretch/>
        </p:blipFill>
        <p:spPr>
          <a:xfrm>
            <a:off x="3728592" y="1216815"/>
            <a:ext cx="1819656" cy="4572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37397" y="1290742"/>
            <a:ext cx="97654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smtClean="0"/>
              <a:t>검색 아이디 입력</a:t>
            </a:r>
            <a:endParaRPr lang="ko-KR" altLang="en-US" sz="800" dirty="0"/>
          </a:p>
        </p:txBody>
      </p:sp>
      <p:grpSp>
        <p:nvGrpSpPr>
          <p:cNvPr id="6" name="그룹 5"/>
          <p:cNvGrpSpPr/>
          <p:nvPr/>
        </p:nvGrpSpPr>
        <p:grpSpPr>
          <a:xfrm>
            <a:off x="589821" y="2864021"/>
            <a:ext cx="256908" cy="226039"/>
            <a:chOff x="1613292" y="5707638"/>
            <a:chExt cx="256908" cy="226039"/>
          </a:xfrm>
        </p:grpSpPr>
        <p:sp>
          <p:nvSpPr>
            <p:cNvPr id="46" name="사각형: 둥근 모서리 21">
              <a:extLst>
                <a:ext uri="{FF2B5EF4-FFF2-40B4-BE49-F238E27FC236}">
                  <a16:creationId xmlns:a16="http://schemas.microsoft.com/office/drawing/2014/main" id="{80467806-F484-4203-96C7-CA06CA1D0636}"/>
                </a:ext>
              </a:extLst>
            </p:cNvPr>
            <p:cNvSpPr/>
            <p:nvPr/>
          </p:nvSpPr>
          <p:spPr>
            <a:xfrm>
              <a:off x="1613292" y="5728830"/>
              <a:ext cx="240166" cy="20484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47" name="직사각형 46">
              <a:extLst>
                <a:ext uri="{FF2B5EF4-FFF2-40B4-BE49-F238E27FC236}">
                  <a16:creationId xmlns:a16="http://schemas.microsoft.com/office/drawing/2014/main" id="{7E7A84D4-B0C1-4580-930C-F93F98DC540C}"/>
                </a:ext>
              </a:extLst>
            </p:cNvPr>
            <p:cNvSpPr/>
            <p:nvPr/>
          </p:nvSpPr>
          <p:spPr>
            <a:xfrm>
              <a:off x="1795509" y="5707638"/>
              <a:ext cx="74691" cy="10242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500" dirty="0">
                  <a:solidFill>
                    <a:schemeClr val="tx1"/>
                  </a:solidFill>
                </a:rPr>
                <a:t>x</a:t>
              </a:r>
              <a:endParaRPr lang="ko-KR" altLang="en-US" sz="5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그룹 52"/>
          <p:cNvGrpSpPr/>
          <p:nvPr/>
        </p:nvGrpSpPr>
        <p:grpSpPr>
          <a:xfrm>
            <a:off x="883291" y="2879896"/>
            <a:ext cx="256908" cy="226039"/>
            <a:chOff x="1613292" y="5707638"/>
            <a:chExt cx="256908" cy="226039"/>
          </a:xfrm>
        </p:grpSpPr>
        <p:sp>
          <p:nvSpPr>
            <p:cNvPr id="54" name="사각형: 둥근 모서리 21">
              <a:extLst>
                <a:ext uri="{FF2B5EF4-FFF2-40B4-BE49-F238E27FC236}">
                  <a16:creationId xmlns:a16="http://schemas.microsoft.com/office/drawing/2014/main" id="{80467806-F484-4203-96C7-CA06CA1D0636}"/>
                </a:ext>
              </a:extLst>
            </p:cNvPr>
            <p:cNvSpPr/>
            <p:nvPr/>
          </p:nvSpPr>
          <p:spPr>
            <a:xfrm>
              <a:off x="1613292" y="5728830"/>
              <a:ext cx="240166" cy="20484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5" name="직사각형 54">
              <a:extLst>
                <a:ext uri="{FF2B5EF4-FFF2-40B4-BE49-F238E27FC236}">
                  <a16:creationId xmlns:a16="http://schemas.microsoft.com/office/drawing/2014/main" id="{7E7A84D4-B0C1-4580-930C-F93F98DC540C}"/>
                </a:ext>
              </a:extLst>
            </p:cNvPr>
            <p:cNvSpPr/>
            <p:nvPr/>
          </p:nvSpPr>
          <p:spPr>
            <a:xfrm>
              <a:off x="1795509" y="5707638"/>
              <a:ext cx="74691" cy="10242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500" dirty="0">
                  <a:solidFill>
                    <a:schemeClr val="tx1"/>
                  </a:solidFill>
                </a:rPr>
                <a:t>x</a:t>
              </a:r>
              <a:endParaRPr lang="ko-KR" altLang="en-US" sz="5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6" name="그룹 55"/>
          <p:cNvGrpSpPr/>
          <p:nvPr/>
        </p:nvGrpSpPr>
        <p:grpSpPr>
          <a:xfrm>
            <a:off x="1179428" y="2877508"/>
            <a:ext cx="256908" cy="226039"/>
            <a:chOff x="1613292" y="5707638"/>
            <a:chExt cx="256908" cy="226039"/>
          </a:xfrm>
        </p:grpSpPr>
        <p:sp>
          <p:nvSpPr>
            <p:cNvPr id="57" name="사각형: 둥근 모서리 21">
              <a:extLst>
                <a:ext uri="{FF2B5EF4-FFF2-40B4-BE49-F238E27FC236}">
                  <a16:creationId xmlns:a16="http://schemas.microsoft.com/office/drawing/2014/main" id="{80467806-F484-4203-96C7-CA06CA1D0636}"/>
                </a:ext>
              </a:extLst>
            </p:cNvPr>
            <p:cNvSpPr/>
            <p:nvPr/>
          </p:nvSpPr>
          <p:spPr>
            <a:xfrm>
              <a:off x="1613292" y="5728830"/>
              <a:ext cx="240166" cy="20484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58" name="직사각형 57">
              <a:extLst>
                <a:ext uri="{FF2B5EF4-FFF2-40B4-BE49-F238E27FC236}">
                  <a16:creationId xmlns:a16="http://schemas.microsoft.com/office/drawing/2014/main" id="{7E7A84D4-B0C1-4580-930C-F93F98DC540C}"/>
                </a:ext>
              </a:extLst>
            </p:cNvPr>
            <p:cNvSpPr/>
            <p:nvPr/>
          </p:nvSpPr>
          <p:spPr>
            <a:xfrm>
              <a:off x="1795509" y="5707638"/>
              <a:ext cx="74691" cy="10242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500" dirty="0">
                  <a:solidFill>
                    <a:schemeClr val="tx1"/>
                  </a:solidFill>
                </a:rPr>
                <a:t>x</a:t>
              </a:r>
              <a:endParaRPr lang="ko-KR" altLang="en-US" sz="5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1457550" y="2866912"/>
            <a:ext cx="256908" cy="226039"/>
            <a:chOff x="1613292" y="5707638"/>
            <a:chExt cx="256908" cy="226039"/>
          </a:xfrm>
        </p:grpSpPr>
        <p:sp>
          <p:nvSpPr>
            <p:cNvPr id="60" name="사각형: 둥근 모서리 21">
              <a:extLst>
                <a:ext uri="{FF2B5EF4-FFF2-40B4-BE49-F238E27FC236}">
                  <a16:creationId xmlns:a16="http://schemas.microsoft.com/office/drawing/2014/main" id="{80467806-F484-4203-96C7-CA06CA1D0636}"/>
                </a:ext>
              </a:extLst>
            </p:cNvPr>
            <p:cNvSpPr/>
            <p:nvPr/>
          </p:nvSpPr>
          <p:spPr>
            <a:xfrm>
              <a:off x="1613292" y="5728830"/>
              <a:ext cx="240166" cy="20484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1" name="직사각형 60">
              <a:extLst>
                <a:ext uri="{FF2B5EF4-FFF2-40B4-BE49-F238E27FC236}">
                  <a16:creationId xmlns:a16="http://schemas.microsoft.com/office/drawing/2014/main" id="{7E7A84D4-B0C1-4580-930C-F93F98DC540C}"/>
                </a:ext>
              </a:extLst>
            </p:cNvPr>
            <p:cNvSpPr/>
            <p:nvPr/>
          </p:nvSpPr>
          <p:spPr>
            <a:xfrm>
              <a:off x="1795509" y="5707638"/>
              <a:ext cx="74691" cy="10242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500" dirty="0">
                  <a:solidFill>
                    <a:schemeClr val="tx1"/>
                  </a:solidFill>
                </a:rPr>
                <a:t>x</a:t>
              </a:r>
              <a:endParaRPr lang="ko-KR" altLang="en-US" sz="5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2" name="그룹 61"/>
          <p:cNvGrpSpPr/>
          <p:nvPr/>
        </p:nvGrpSpPr>
        <p:grpSpPr>
          <a:xfrm>
            <a:off x="1761637" y="2862311"/>
            <a:ext cx="256908" cy="226039"/>
            <a:chOff x="1613292" y="5707638"/>
            <a:chExt cx="256908" cy="226039"/>
          </a:xfrm>
        </p:grpSpPr>
        <p:sp>
          <p:nvSpPr>
            <p:cNvPr id="63" name="사각형: 둥근 모서리 21">
              <a:extLst>
                <a:ext uri="{FF2B5EF4-FFF2-40B4-BE49-F238E27FC236}">
                  <a16:creationId xmlns:a16="http://schemas.microsoft.com/office/drawing/2014/main" id="{80467806-F484-4203-96C7-CA06CA1D0636}"/>
                </a:ext>
              </a:extLst>
            </p:cNvPr>
            <p:cNvSpPr/>
            <p:nvPr/>
          </p:nvSpPr>
          <p:spPr>
            <a:xfrm>
              <a:off x="1613292" y="5728830"/>
              <a:ext cx="240166" cy="20484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64" name="직사각형 63">
              <a:extLst>
                <a:ext uri="{FF2B5EF4-FFF2-40B4-BE49-F238E27FC236}">
                  <a16:creationId xmlns:a16="http://schemas.microsoft.com/office/drawing/2014/main" id="{7E7A84D4-B0C1-4580-930C-F93F98DC540C}"/>
                </a:ext>
              </a:extLst>
            </p:cNvPr>
            <p:cNvSpPr/>
            <p:nvPr/>
          </p:nvSpPr>
          <p:spPr>
            <a:xfrm>
              <a:off x="1795509" y="5707638"/>
              <a:ext cx="74691" cy="10242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500" dirty="0">
                  <a:solidFill>
                    <a:schemeClr val="tx1"/>
                  </a:solidFill>
                </a:rPr>
                <a:t>x</a:t>
              </a:r>
              <a:endParaRPr lang="ko-KR" altLang="en-US" sz="500" dirty="0">
                <a:solidFill>
                  <a:schemeClr val="tx1"/>
                </a:solidFill>
              </a:endParaRPr>
            </a:p>
          </p:txBody>
        </p:sp>
      </p:grpSp>
      <p:sp>
        <p:nvSpPr>
          <p:cNvPr id="68" name="사각형: 둥근 모서리 22">
            <a:extLst>
              <a:ext uri="{FF2B5EF4-FFF2-40B4-BE49-F238E27FC236}">
                <a16:creationId xmlns:a16="http://schemas.microsoft.com/office/drawing/2014/main" id="{21233043-4DF1-45DC-8DC2-6DB4816F1C5B}"/>
              </a:ext>
            </a:extLst>
          </p:cNvPr>
          <p:cNvSpPr/>
          <p:nvPr/>
        </p:nvSpPr>
        <p:spPr>
          <a:xfrm>
            <a:off x="10296183" y="3274999"/>
            <a:ext cx="799028" cy="204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/>
              <a:t>차단</a:t>
            </a:r>
            <a:r>
              <a:rPr lang="en-US" altLang="ko-KR" sz="700" dirty="0"/>
              <a:t>/</a:t>
            </a:r>
            <a:r>
              <a:rPr lang="ko-KR" altLang="en-US" sz="700" dirty="0"/>
              <a:t>차단해제</a:t>
            </a:r>
          </a:p>
        </p:txBody>
      </p:sp>
      <p:sp>
        <p:nvSpPr>
          <p:cNvPr id="69" name="사각형: 둥근 모서리 22">
            <a:extLst>
              <a:ext uri="{FF2B5EF4-FFF2-40B4-BE49-F238E27FC236}">
                <a16:creationId xmlns:a16="http://schemas.microsoft.com/office/drawing/2014/main" id="{21233043-4DF1-45DC-8DC2-6DB4816F1C5B}"/>
              </a:ext>
            </a:extLst>
          </p:cNvPr>
          <p:cNvSpPr/>
          <p:nvPr/>
        </p:nvSpPr>
        <p:spPr>
          <a:xfrm>
            <a:off x="10299116" y="3682372"/>
            <a:ext cx="799028" cy="204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/>
              <a:t>차단</a:t>
            </a:r>
            <a:r>
              <a:rPr lang="en-US" altLang="ko-KR" sz="700" dirty="0"/>
              <a:t>/</a:t>
            </a:r>
            <a:r>
              <a:rPr lang="ko-KR" altLang="en-US" sz="700" dirty="0"/>
              <a:t>차단해제</a:t>
            </a:r>
          </a:p>
        </p:txBody>
      </p:sp>
      <p:grpSp>
        <p:nvGrpSpPr>
          <p:cNvPr id="70" name="그룹 69"/>
          <p:cNvGrpSpPr/>
          <p:nvPr/>
        </p:nvGrpSpPr>
        <p:grpSpPr>
          <a:xfrm>
            <a:off x="601546" y="3675846"/>
            <a:ext cx="256908" cy="226039"/>
            <a:chOff x="1613292" y="5707638"/>
            <a:chExt cx="256908" cy="226039"/>
          </a:xfrm>
        </p:grpSpPr>
        <p:sp>
          <p:nvSpPr>
            <p:cNvPr id="71" name="사각형: 둥근 모서리 21">
              <a:extLst>
                <a:ext uri="{FF2B5EF4-FFF2-40B4-BE49-F238E27FC236}">
                  <a16:creationId xmlns:a16="http://schemas.microsoft.com/office/drawing/2014/main" id="{80467806-F484-4203-96C7-CA06CA1D0636}"/>
                </a:ext>
              </a:extLst>
            </p:cNvPr>
            <p:cNvSpPr/>
            <p:nvPr/>
          </p:nvSpPr>
          <p:spPr>
            <a:xfrm>
              <a:off x="1613292" y="5728830"/>
              <a:ext cx="240166" cy="20484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2" name="직사각형 71">
              <a:extLst>
                <a:ext uri="{FF2B5EF4-FFF2-40B4-BE49-F238E27FC236}">
                  <a16:creationId xmlns:a16="http://schemas.microsoft.com/office/drawing/2014/main" id="{7E7A84D4-B0C1-4580-930C-F93F98DC540C}"/>
                </a:ext>
              </a:extLst>
            </p:cNvPr>
            <p:cNvSpPr/>
            <p:nvPr/>
          </p:nvSpPr>
          <p:spPr>
            <a:xfrm>
              <a:off x="1795509" y="5707638"/>
              <a:ext cx="74691" cy="10242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500" dirty="0">
                  <a:solidFill>
                    <a:schemeClr val="tx1"/>
                  </a:solidFill>
                </a:rPr>
                <a:t>x</a:t>
              </a:r>
              <a:endParaRPr lang="ko-KR" altLang="en-US" sz="5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3" name="그룹 72"/>
          <p:cNvGrpSpPr/>
          <p:nvPr/>
        </p:nvGrpSpPr>
        <p:grpSpPr>
          <a:xfrm>
            <a:off x="895016" y="3691721"/>
            <a:ext cx="256908" cy="226039"/>
            <a:chOff x="1613292" y="5707638"/>
            <a:chExt cx="256908" cy="226039"/>
          </a:xfrm>
        </p:grpSpPr>
        <p:sp>
          <p:nvSpPr>
            <p:cNvPr id="74" name="사각형: 둥근 모서리 21">
              <a:extLst>
                <a:ext uri="{FF2B5EF4-FFF2-40B4-BE49-F238E27FC236}">
                  <a16:creationId xmlns:a16="http://schemas.microsoft.com/office/drawing/2014/main" id="{80467806-F484-4203-96C7-CA06CA1D0636}"/>
                </a:ext>
              </a:extLst>
            </p:cNvPr>
            <p:cNvSpPr/>
            <p:nvPr/>
          </p:nvSpPr>
          <p:spPr>
            <a:xfrm>
              <a:off x="1613292" y="5728830"/>
              <a:ext cx="240166" cy="20484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5" name="직사각형 74">
              <a:extLst>
                <a:ext uri="{FF2B5EF4-FFF2-40B4-BE49-F238E27FC236}">
                  <a16:creationId xmlns:a16="http://schemas.microsoft.com/office/drawing/2014/main" id="{7E7A84D4-B0C1-4580-930C-F93F98DC540C}"/>
                </a:ext>
              </a:extLst>
            </p:cNvPr>
            <p:cNvSpPr/>
            <p:nvPr/>
          </p:nvSpPr>
          <p:spPr>
            <a:xfrm>
              <a:off x="1795509" y="5707638"/>
              <a:ext cx="74691" cy="10242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500" dirty="0">
                  <a:solidFill>
                    <a:schemeClr val="tx1"/>
                  </a:solidFill>
                </a:rPr>
                <a:t>x</a:t>
              </a:r>
              <a:endParaRPr lang="ko-KR" altLang="en-US" sz="5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6" name="그룹 75"/>
          <p:cNvGrpSpPr/>
          <p:nvPr/>
        </p:nvGrpSpPr>
        <p:grpSpPr>
          <a:xfrm>
            <a:off x="1191153" y="3689333"/>
            <a:ext cx="256908" cy="226039"/>
            <a:chOff x="1613292" y="5707638"/>
            <a:chExt cx="256908" cy="226039"/>
          </a:xfrm>
        </p:grpSpPr>
        <p:sp>
          <p:nvSpPr>
            <p:cNvPr id="77" name="사각형: 둥근 모서리 21">
              <a:extLst>
                <a:ext uri="{FF2B5EF4-FFF2-40B4-BE49-F238E27FC236}">
                  <a16:creationId xmlns:a16="http://schemas.microsoft.com/office/drawing/2014/main" id="{80467806-F484-4203-96C7-CA06CA1D0636}"/>
                </a:ext>
              </a:extLst>
            </p:cNvPr>
            <p:cNvSpPr/>
            <p:nvPr/>
          </p:nvSpPr>
          <p:spPr>
            <a:xfrm>
              <a:off x="1613292" y="5728830"/>
              <a:ext cx="240166" cy="20484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78" name="직사각형 77">
              <a:extLst>
                <a:ext uri="{FF2B5EF4-FFF2-40B4-BE49-F238E27FC236}">
                  <a16:creationId xmlns:a16="http://schemas.microsoft.com/office/drawing/2014/main" id="{7E7A84D4-B0C1-4580-930C-F93F98DC540C}"/>
                </a:ext>
              </a:extLst>
            </p:cNvPr>
            <p:cNvSpPr/>
            <p:nvPr/>
          </p:nvSpPr>
          <p:spPr>
            <a:xfrm>
              <a:off x="1795509" y="5707638"/>
              <a:ext cx="74691" cy="10242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500" dirty="0">
                  <a:solidFill>
                    <a:schemeClr val="tx1"/>
                  </a:solidFill>
                </a:rPr>
                <a:t>x</a:t>
              </a:r>
              <a:endParaRPr lang="ko-KR" altLang="en-US" sz="500" dirty="0">
                <a:solidFill>
                  <a:schemeClr val="tx1"/>
                </a:solidFill>
              </a:endParaRPr>
            </a:p>
          </p:txBody>
        </p:sp>
      </p:grpSp>
      <p:sp>
        <p:nvSpPr>
          <p:cNvPr id="80" name="사각형: 둥근 모서리 13">
            <a:extLst>
              <a:ext uri="{FF2B5EF4-FFF2-40B4-BE49-F238E27FC236}">
                <a16:creationId xmlns:a16="http://schemas.microsoft.com/office/drawing/2014/main" id="{C1A89257-C871-46B5-9AAC-30894FE0A324}"/>
              </a:ext>
            </a:extLst>
          </p:cNvPr>
          <p:cNvSpPr/>
          <p:nvPr/>
        </p:nvSpPr>
        <p:spPr>
          <a:xfrm>
            <a:off x="11265335" y="3661731"/>
            <a:ext cx="619788" cy="204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/>
              <a:t>상품지급</a:t>
            </a:r>
          </a:p>
        </p:txBody>
      </p:sp>
      <p:sp>
        <p:nvSpPr>
          <p:cNvPr id="81" name="직사각형 80"/>
          <p:cNvSpPr/>
          <p:nvPr/>
        </p:nvSpPr>
        <p:spPr>
          <a:xfrm>
            <a:off x="1065508" y="4524738"/>
            <a:ext cx="1696781" cy="19511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선택한 사진을 삭제</a:t>
            </a:r>
            <a:endParaRPr lang="en-US" altLang="ko-KR" sz="1200" dirty="0" smtClean="0"/>
          </a:p>
          <a:p>
            <a:pPr algn="ctr"/>
            <a:r>
              <a:rPr lang="ko-KR" altLang="en-US" sz="1200" dirty="0" smtClean="0"/>
              <a:t>하시겠습니까</a:t>
            </a:r>
            <a:r>
              <a:rPr lang="en-US" altLang="ko-KR" sz="1200" dirty="0" smtClean="0"/>
              <a:t>?</a:t>
            </a:r>
          </a:p>
          <a:p>
            <a:pPr algn="ctr"/>
            <a:endParaRPr lang="ko-KR" altLang="en-US" sz="1200" dirty="0"/>
          </a:p>
        </p:txBody>
      </p:sp>
      <p:sp>
        <p:nvSpPr>
          <p:cNvPr id="82" name="모서리가 둥근 직사각형 81"/>
          <p:cNvSpPr/>
          <p:nvPr/>
        </p:nvSpPr>
        <p:spPr>
          <a:xfrm>
            <a:off x="1305527" y="6028845"/>
            <a:ext cx="543528" cy="30813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취소</a:t>
            </a:r>
            <a:endParaRPr lang="ko-KR" altLang="en-US" sz="1050" dirty="0"/>
          </a:p>
        </p:txBody>
      </p:sp>
      <p:sp>
        <p:nvSpPr>
          <p:cNvPr id="83" name="모서리가 둥근 직사각형 82"/>
          <p:cNvSpPr/>
          <p:nvPr/>
        </p:nvSpPr>
        <p:spPr>
          <a:xfrm>
            <a:off x="2000611" y="6028846"/>
            <a:ext cx="543528" cy="30813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삭제</a:t>
            </a:r>
            <a:endParaRPr lang="ko-KR" altLang="en-US" sz="1050" dirty="0"/>
          </a:p>
        </p:txBody>
      </p:sp>
      <p:sp>
        <p:nvSpPr>
          <p:cNvPr id="84" name="직사각형 83"/>
          <p:cNvSpPr/>
          <p:nvPr/>
        </p:nvSpPr>
        <p:spPr>
          <a:xfrm>
            <a:off x="9031725" y="4138288"/>
            <a:ext cx="1811951" cy="248176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err="1" smtClean="0"/>
              <a:t>상품지급</a:t>
            </a:r>
            <a:endParaRPr lang="en-US" altLang="ko-KR" sz="1200" dirty="0" smtClean="0"/>
          </a:p>
          <a:p>
            <a:pPr algn="ctr"/>
            <a:endParaRPr lang="en-US" altLang="ko-KR" sz="1200" dirty="0"/>
          </a:p>
          <a:p>
            <a:pPr algn="ctr"/>
            <a:endParaRPr lang="en-US" altLang="ko-KR" sz="1200" dirty="0" smtClean="0"/>
          </a:p>
          <a:p>
            <a:pPr algn="ctr"/>
            <a:endParaRPr lang="en-US" altLang="ko-KR" sz="1200" dirty="0"/>
          </a:p>
          <a:p>
            <a:pPr algn="ctr"/>
            <a:endParaRPr lang="en-US" altLang="ko-KR" sz="1200" dirty="0" smtClean="0"/>
          </a:p>
          <a:p>
            <a:pPr algn="ctr"/>
            <a:endParaRPr lang="en-US" altLang="ko-KR" sz="1200" dirty="0"/>
          </a:p>
          <a:p>
            <a:pPr algn="ctr"/>
            <a:endParaRPr lang="en-US" altLang="ko-KR" sz="1200" dirty="0" smtClean="0"/>
          </a:p>
          <a:p>
            <a:pPr algn="ctr"/>
            <a:endParaRPr lang="en-US" altLang="ko-KR" sz="1200" dirty="0"/>
          </a:p>
          <a:p>
            <a:pPr algn="ctr"/>
            <a:endParaRPr lang="en-US" altLang="ko-KR" sz="1200" dirty="0" smtClean="0"/>
          </a:p>
          <a:p>
            <a:pPr algn="ctr"/>
            <a:endParaRPr lang="en-US" altLang="ko-KR" sz="1200" dirty="0"/>
          </a:p>
          <a:p>
            <a:pPr algn="ctr"/>
            <a:endParaRPr lang="en-US" altLang="ko-KR" sz="1200" dirty="0" smtClean="0"/>
          </a:p>
          <a:p>
            <a:pPr algn="ctr"/>
            <a:endParaRPr lang="en-US" altLang="ko-KR" sz="1200" dirty="0"/>
          </a:p>
          <a:p>
            <a:pPr algn="ctr"/>
            <a:endParaRPr lang="ko-KR" altLang="en-US" sz="1200" b="1" dirty="0"/>
          </a:p>
        </p:txBody>
      </p:sp>
      <p:sp>
        <p:nvSpPr>
          <p:cNvPr id="85" name="모서리가 둥근 직사각형 84"/>
          <p:cNvSpPr/>
          <p:nvPr/>
        </p:nvSpPr>
        <p:spPr>
          <a:xfrm>
            <a:off x="9280534" y="6364831"/>
            <a:ext cx="543528" cy="20426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취소</a:t>
            </a:r>
            <a:endParaRPr lang="ko-KR" altLang="en-US" sz="1050" dirty="0"/>
          </a:p>
        </p:txBody>
      </p:sp>
      <p:sp>
        <p:nvSpPr>
          <p:cNvPr id="86" name="모서리가 둥근 직사각형 85"/>
          <p:cNvSpPr/>
          <p:nvPr/>
        </p:nvSpPr>
        <p:spPr>
          <a:xfrm>
            <a:off x="9975618" y="6364832"/>
            <a:ext cx="543528" cy="204261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지급</a:t>
            </a:r>
            <a:endParaRPr lang="ko-KR" altLang="en-US" sz="1050" dirty="0"/>
          </a:p>
        </p:txBody>
      </p:sp>
      <p:sp>
        <p:nvSpPr>
          <p:cNvPr id="8" name="TextBox 7"/>
          <p:cNvSpPr txBox="1"/>
          <p:nvPr/>
        </p:nvSpPr>
        <p:spPr>
          <a:xfrm>
            <a:off x="9342800" y="4413415"/>
            <a:ext cx="16063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dirty="0" err="1" smtClean="0"/>
              <a:t>공고등록</a:t>
            </a:r>
            <a:r>
              <a:rPr lang="ko-KR" altLang="en-US" sz="1050" dirty="0" smtClean="0"/>
              <a:t> </a:t>
            </a:r>
            <a:r>
              <a:rPr lang="en-US" altLang="ko-KR" sz="1050" dirty="0" smtClean="0"/>
              <a:t>1</a:t>
            </a:r>
            <a:r>
              <a:rPr lang="ko-KR" altLang="en-US" sz="1050" dirty="0" smtClean="0"/>
              <a:t>건</a:t>
            </a:r>
            <a:endParaRPr lang="en-US" altLang="ko-KR" sz="1050" dirty="0" smtClean="0"/>
          </a:p>
          <a:p>
            <a:endParaRPr lang="en-US" altLang="ko-KR" sz="1050" dirty="0" smtClean="0"/>
          </a:p>
          <a:p>
            <a:r>
              <a:rPr lang="ko-KR" altLang="en-US" sz="1050" dirty="0" err="1" smtClean="0"/>
              <a:t>폭탄등록</a:t>
            </a:r>
            <a:r>
              <a:rPr lang="ko-KR" altLang="en-US" sz="1050" dirty="0" smtClean="0"/>
              <a:t> </a:t>
            </a:r>
            <a:r>
              <a:rPr lang="en-US" altLang="ko-KR" sz="1050" dirty="0" smtClean="0"/>
              <a:t>1</a:t>
            </a:r>
            <a:r>
              <a:rPr lang="ko-KR" altLang="en-US" sz="1050" dirty="0" smtClean="0"/>
              <a:t>건</a:t>
            </a:r>
            <a:endParaRPr lang="en-US" altLang="ko-KR" sz="1050" dirty="0" smtClean="0"/>
          </a:p>
          <a:p>
            <a:endParaRPr lang="en-US" altLang="ko-KR" sz="1050" dirty="0" smtClean="0"/>
          </a:p>
          <a:p>
            <a:r>
              <a:rPr lang="ko-KR" altLang="en-US" sz="1050" dirty="0" err="1" smtClean="0"/>
              <a:t>인재검색</a:t>
            </a:r>
            <a:r>
              <a:rPr lang="ko-KR" altLang="en-US" sz="1050" dirty="0" smtClean="0"/>
              <a:t> </a:t>
            </a:r>
            <a:r>
              <a:rPr lang="en-US" altLang="ko-KR" sz="1050" dirty="0" smtClean="0"/>
              <a:t>100</a:t>
            </a:r>
            <a:r>
              <a:rPr lang="ko-KR" altLang="en-US" sz="1050" dirty="0" smtClean="0"/>
              <a:t>건 </a:t>
            </a:r>
            <a:r>
              <a:rPr lang="en-US" altLang="ko-KR" sz="1050" dirty="0" smtClean="0"/>
              <a:t>120</a:t>
            </a:r>
            <a:r>
              <a:rPr lang="ko-KR" altLang="en-US" sz="1050" dirty="0" smtClean="0"/>
              <a:t>일</a:t>
            </a:r>
            <a:endParaRPr lang="en-US" altLang="ko-KR" sz="1050" dirty="0" smtClean="0"/>
          </a:p>
          <a:p>
            <a:endParaRPr lang="en-US" altLang="ko-KR" sz="1050" dirty="0" smtClean="0"/>
          </a:p>
          <a:p>
            <a:r>
              <a:rPr lang="ko-KR" altLang="en-US" sz="1050" dirty="0" smtClean="0"/>
              <a:t>비즈니스 </a:t>
            </a:r>
            <a:r>
              <a:rPr lang="en-US" altLang="ko-KR" sz="1050" dirty="0" smtClean="0"/>
              <a:t>30</a:t>
            </a:r>
            <a:r>
              <a:rPr lang="ko-KR" altLang="en-US" sz="1050" dirty="0" smtClean="0"/>
              <a:t>일</a:t>
            </a:r>
            <a:endParaRPr lang="en-US" altLang="ko-KR" sz="1050" dirty="0" smtClean="0"/>
          </a:p>
          <a:p>
            <a:endParaRPr lang="en-US" altLang="ko-KR" sz="1050" dirty="0" smtClean="0"/>
          </a:p>
          <a:p>
            <a:r>
              <a:rPr lang="ko-KR" altLang="en-US" sz="1050" dirty="0" smtClean="0"/>
              <a:t>라이트 </a:t>
            </a:r>
            <a:r>
              <a:rPr lang="en-US" altLang="ko-KR" sz="1050" dirty="0" smtClean="0"/>
              <a:t>30</a:t>
            </a:r>
            <a:r>
              <a:rPr lang="ko-KR" altLang="en-US" sz="1050" dirty="0" smtClean="0"/>
              <a:t>일</a:t>
            </a:r>
            <a:endParaRPr lang="en-US" altLang="ko-KR" sz="1050" dirty="0" smtClean="0"/>
          </a:p>
          <a:p>
            <a:endParaRPr lang="en-US" altLang="ko-KR" sz="1050" dirty="0" smtClean="0"/>
          </a:p>
          <a:p>
            <a:r>
              <a:rPr lang="ko-KR" altLang="en-US" sz="1050" dirty="0" smtClean="0"/>
              <a:t>비즈니스 </a:t>
            </a:r>
            <a:r>
              <a:rPr lang="en-US" altLang="ko-KR" sz="1050" dirty="0" smtClean="0"/>
              <a:t>1</a:t>
            </a:r>
            <a:r>
              <a:rPr lang="ko-KR" altLang="en-US" sz="1050" dirty="0" smtClean="0"/>
              <a:t>일</a:t>
            </a:r>
            <a:endParaRPr lang="en-US" altLang="ko-KR" sz="1050" dirty="0" smtClean="0"/>
          </a:p>
          <a:p>
            <a:endParaRPr lang="ko-KR" altLang="en-US" sz="1050" dirty="0"/>
          </a:p>
        </p:txBody>
      </p:sp>
      <p:sp>
        <p:nvSpPr>
          <p:cNvPr id="87" name="직사각형 86">
            <a:extLst>
              <a:ext uri="{FF2B5EF4-FFF2-40B4-BE49-F238E27FC236}">
                <a16:creationId xmlns:a16="http://schemas.microsoft.com/office/drawing/2014/main" id="{F90BC08B-5A30-4CB3-BABE-D9863D995184}"/>
              </a:ext>
            </a:extLst>
          </p:cNvPr>
          <p:cNvSpPr/>
          <p:nvPr/>
        </p:nvSpPr>
        <p:spPr>
          <a:xfrm>
            <a:off x="9108684" y="4466274"/>
            <a:ext cx="162951" cy="1629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v</a:t>
            </a:r>
            <a:endParaRPr lang="ko-KR" altLang="en-US" sz="1200" dirty="0"/>
          </a:p>
        </p:txBody>
      </p:sp>
      <p:sp>
        <p:nvSpPr>
          <p:cNvPr id="88" name="직사각형 87">
            <a:extLst>
              <a:ext uri="{FF2B5EF4-FFF2-40B4-BE49-F238E27FC236}">
                <a16:creationId xmlns:a16="http://schemas.microsoft.com/office/drawing/2014/main" id="{1AE24EDF-F719-45CE-AD39-589876D190D9}"/>
              </a:ext>
            </a:extLst>
          </p:cNvPr>
          <p:cNvSpPr/>
          <p:nvPr/>
        </p:nvSpPr>
        <p:spPr>
          <a:xfrm>
            <a:off x="9108684" y="4804057"/>
            <a:ext cx="162951" cy="16295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89" name="직사각형 88">
            <a:extLst>
              <a:ext uri="{FF2B5EF4-FFF2-40B4-BE49-F238E27FC236}">
                <a16:creationId xmlns:a16="http://schemas.microsoft.com/office/drawing/2014/main" id="{F90BC08B-5A30-4CB3-BABE-D9863D995184}"/>
              </a:ext>
            </a:extLst>
          </p:cNvPr>
          <p:cNvSpPr/>
          <p:nvPr/>
        </p:nvSpPr>
        <p:spPr>
          <a:xfrm>
            <a:off x="9120685" y="5108141"/>
            <a:ext cx="162951" cy="1629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v</a:t>
            </a:r>
            <a:endParaRPr lang="ko-KR" altLang="en-US" sz="1200" dirty="0"/>
          </a:p>
        </p:txBody>
      </p:sp>
      <p:sp>
        <p:nvSpPr>
          <p:cNvPr id="90" name="직사각형 89">
            <a:extLst>
              <a:ext uri="{FF2B5EF4-FFF2-40B4-BE49-F238E27FC236}">
                <a16:creationId xmlns:a16="http://schemas.microsoft.com/office/drawing/2014/main" id="{1AE24EDF-F719-45CE-AD39-589876D190D9}"/>
              </a:ext>
            </a:extLst>
          </p:cNvPr>
          <p:cNvSpPr/>
          <p:nvPr/>
        </p:nvSpPr>
        <p:spPr>
          <a:xfrm>
            <a:off x="9123787" y="5385414"/>
            <a:ext cx="162951" cy="16295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id="{F90BC08B-5A30-4CB3-BABE-D9863D995184}"/>
              </a:ext>
            </a:extLst>
          </p:cNvPr>
          <p:cNvSpPr/>
          <p:nvPr/>
        </p:nvSpPr>
        <p:spPr>
          <a:xfrm>
            <a:off x="9129478" y="5721327"/>
            <a:ext cx="162951" cy="1629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/>
              <a:t>v</a:t>
            </a:r>
            <a:endParaRPr lang="ko-KR" altLang="en-US" sz="1200" b="1" dirty="0"/>
          </a:p>
        </p:txBody>
      </p:sp>
      <p:sp>
        <p:nvSpPr>
          <p:cNvPr id="94" name="직사각형 93">
            <a:extLst>
              <a:ext uri="{FF2B5EF4-FFF2-40B4-BE49-F238E27FC236}">
                <a16:creationId xmlns:a16="http://schemas.microsoft.com/office/drawing/2014/main" id="{1AE24EDF-F719-45CE-AD39-589876D190D9}"/>
              </a:ext>
            </a:extLst>
          </p:cNvPr>
          <p:cNvSpPr/>
          <p:nvPr/>
        </p:nvSpPr>
        <p:spPr>
          <a:xfrm>
            <a:off x="9132580" y="6057240"/>
            <a:ext cx="162951" cy="16295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 dirty="0"/>
          </a:p>
        </p:txBody>
      </p:sp>
      <p:sp>
        <p:nvSpPr>
          <p:cNvPr id="10" name="직사각형 9"/>
          <p:cNvSpPr/>
          <p:nvPr/>
        </p:nvSpPr>
        <p:spPr>
          <a:xfrm>
            <a:off x="1174764" y="6499854"/>
            <a:ext cx="1406154" cy="3347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50" b="1" dirty="0" smtClean="0">
                <a:solidFill>
                  <a:srgbClr val="C00000"/>
                </a:solidFill>
              </a:rPr>
              <a:t>사진 삭제 확인 팝업</a:t>
            </a:r>
            <a:endParaRPr lang="en-US" altLang="ko-KR" sz="1050" b="1" dirty="0">
              <a:solidFill>
                <a:srgbClr val="C00000"/>
              </a:solidFill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7202667" y="5307197"/>
            <a:ext cx="1723549" cy="5770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50" b="1" dirty="0" smtClean="0">
                <a:solidFill>
                  <a:srgbClr val="C00000"/>
                </a:solidFill>
              </a:rPr>
              <a:t>현재 판매중인 상품 중</a:t>
            </a:r>
            <a:endParaRPr lang="en-US" altLang="ko-KR" sz="1050" b="1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050" b="1" dirty="0" smtClean="0">
                <a:solidFill>
                  <a:srgbClr val="C00000"/>
                </a:solidFill>
              </a:rPr>
              <a:t>여러 개를 지급할 수 있다</a:t>
            </a:r>
            <a:endParaRPr lang="en-US" altLang="ko-KR" sz="105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745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F60C8476-7AF3-4F71-9650-2B5D59CFCD24}"/>
              </a:ext>
            </a:extLst>
          </p:cNvPr>
          <p:cNvSpPr txBox="1"/>
          <p:nvPr/>
        </p:nvSpPr>
        <p:spPr>
          <a:xfrm>
            <a:off x="353809" y="2296221"/>
            <a:ext cx="8807775" cy="204286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b="1" dirty="0" smtClean="0">
                <a:solidFill>
                  <a:srgbClr val="C00000"/>
                </a:solidFill>
              </a:rPr>
              <a:t>No </a:t>
            </a:r>
            <a:r>
              <a:rPr lang="ko-KR" altLang="en-US" sz="1100" b="1" dirty="0" smtClean="0">
                <a:solidFill>
                  <a:srgbClr val="C00000"/>
                </a:solidFill>
              </a:rPr>
              <a:t>  프로필사진    아이디</a:t>
            </a:r>
            <a:r>
              <a:rPr lang="en-US" altLang="ko-KR" sz="1100" b="1" dirty="0">
                <a:solidFill>
                  <a:srgbClr val="C00000"/>
                </a:solidFill>
              </a:rPr>
              <a:t>(</a:t>
            </a:r>
            <a:r>
              <a:rPr lang="ko-KR" altLang="en-US" sz="1100" b="1" dirty="0">
                <a:solidFill>
                  <a:srgbClr val="C00000"/>
                </a:solidFill>
              </a:rPr>
              <a:t>이메일</a:t>
            </a:r>
            <a:r>
              <a:rPr lang="en-US" altLang="ko-KR" sz="1100" b="1" dirty="0">
                <a:solidFill>
                  <a:srgbClr val="C00000"/>
                </a:solidFill>
              </a:rPr>
              <a:t>)</a:t>
            </a:r>
            <a:r>
              <a:rPr lang="ko-KR" altLang="en-US" sz="1100" b="1" dirty="0">
                <a:solidFill>
                  <a:srgbClr val="C00000"/>
                </a:solidFill>
              </a:rPr>
              <a:t> </a:t>
            </a:r>
            <a:r>
              <a:rPr lang="ko-KR" altLang="en-US" sz="1100" b="1" dirty="0" smtClean="0">
                <a:solidFill>
                  <a:srgbClr val="C00000"/>
                </a:solidFill>
              </a:rPr>
              <a:t>        이름</a:t>
            </a:r>
            <a:r>
              <a:rPr lang="en-US" altLang="ko-KR" sz="1100" b="1" dirty="0" smtClean="0">
                <a:solidFill>
                  <a:srgbClr val="C00000"/>
                </a:solidFill>
              </a:rPr>
              <a:t> </a:t>
            </a:r>
            <a:r>
              <a:rPr lang="ko-KR" altLang="en-US" sz="1100" b="1" dirty="0" smtClean="0">
                <a:solidFill>
                  <a:srgbClr val="C00000"/>
                </a:solidFill>
              </a:rPr>
              <a:t>               연락처                        주소                        </a:t>
            </a:r>
            <a:r>
              <a:rPr lang="ko-KR" altLang="en-US" sz="1050" b="1" dirty="0" smtClean="0">
                <a:solidFill>
                  <a:srgbClr val="C00000"/>
                </a:solidFill>
              </a:rPr>
              <a:t>가입일 </a:t>
            </a:r>
            <a:endParaRPr lang="en-US" altLang="ko-KR" sz="1050" b="1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endParaRPr lang="en-US" altLang="ko-KR" sz="1050" b="1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050" b="1" dirty="0" smtClean="0"/>
              <a:t>1                     </a:t>
            </a:r>
            <a:r>
              <a:rPr lang="en-US" altLang="ko-KR" sz="1050" b="1" dirty="0"/>
              <a:t>cs@dforte.co.kr       </a:t>
            </a:r>
            <a:r>
              <a:rPr lang="ko-KR" altLang="en-US" sz="1050" b="1" dirty="0" smtClean="0"/>
              <a:t>가나다       </a:t>
            </a:r>
            <a:r>
              <a:rPr lang="en-US" altLang="ko-KR" sz="1050" b="1" dirty="0" smtClean="0"/>
              <a:t>010-2222-4444  </a:t>
            </a:r>
            <a:r>
              <a:rPr lang="ko-KR" altLang="en-US" sz="1050" b="1" dirty="0" smtClean="0"/>
              <a:t>     </a:t>
            </a:r>
            <a:r>
              <a:rPr lang="ko-KR" altLang="en-US" sz="1050" b="1" dirty="0"/>
              <a:t>서울 영등포구 양평동 </a:t>
            </a:r>
            <a:r>
              <a:rPr lang="en-US" altLang="ko-KR" sz="1050" b="1" dirty="0"/>
              <a:t>5</a:t>
            </a:r>
            <a:r>
              <a:rPr lang="ko-KR" altLang="en-US" sz="1050" b="1" dirty="0"/>
              <a:t>가 </a:t>
            </a:r>
            <a:r>
              <a:rPr lang="ko-KR" altLang="en-US" sz="1050" b="1" dirty="0" smtClean="0"/>
              <a:t>      </a:t>
            </a:r>
            <a:r>
              <a:rPr lang="en-US" altLang="ko-KR" sz="1050" b="1" dirty="0"/>
              <a:t>2020-04-05 16:44:44</a:t>
            </a:r>
          </a:p>
          <a:p>
            <a:pPr>
              <a:lnSpc>
                <a:spcPct val="150000"/>
              </a:lnSpc>
            </a:pPr>
            <a:endParaRPr lang="en-US" altLang="ko-KR" sz="1050" b="1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050" b="1" dirty="0" smtClean="0"/>
              <a:t>2                     </a:t>
            </a:r>
            <a:r>
              <a:rPr lang="en-US" altLang="ko-KR" sz="1050" b="1" dirty="0"/>
              <a:t>cs@dforte.co.kr       </a:t>
            </a:r>
            <a:r>
              <a:rPr lang="ko-KR" altLang="en-US" sz="1050" b="1" dirty="0"/>
              <a:t>가나다       </a:t>
            </a:r>
            <a:r>
              <a:rPr lang="en-US" altLang="ko-KR" sz="1050" b="1" dirty="0"/>
              <a:t>010-2222-4444  </a:t>
            </a:r>
            <a:r>
              <a:rPr lang="ko-KR" altLang="en-US" sz="1050" b="1" dirty="0"/>
              <a:t>     서울 영등포구 양평동 </a:t>
            </a:r>
            <a:r>
              <a:rPr lang="en-US" altLang="ko-KR" sz="1050" b="1" dirty="0"/>
              <a:t>5</a:t>
            </a:r>
            <a:r>
              <a:rPr lang="ko-KR" altLang="en-US" sz="1050" b="1" dirty="0"/>
              <a:t>가       </a:t>
            </a:r>
            <a:r>
              <a:rPr lang="en-US" altLang="ko-KR" sz="1050" b="1" dirty="0"/>
              <a:t>2020-04-05 16:44:44</a:t>
            </a:r>
          </a:p>
          <a:p>
            <a:pPr>
              <a:lnSpc>
                <a:spcPct val="150000"/>
              </a:lnSpc>
            </a:pPr>
            <a:endParaRPr lang="en-US" altLang="ko-KR" sz="1050" b="1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050" b="1" dirty="0" smtClean="0"/>
              <a:t>3                     </a:t>
            </a:r>
            <a:r>
              <a:rPr lang="en-US" altLang="ko-KR" sz="1050" b="1" dirty="0"/>
              <a:t>cs@dforte.co.kr       </a:t>
            </a:r>
            <a:r>
              <a:rPr lang="ko-KR" altLang="en-US" sz="1050" b="1" dirty="0"/>
              <a:t>가나다       </a:t>
            </a:r>
            <a:r>
              <a:rPr lang="en-US" altLang="ko-KR" sz="1050" b="1" dirty="0"/>
              <a:t>010-2222-4444  </a:t>
            </a:r>
            <a:r>
              <a:rPr lang="ko-KR" altLang="en-US" sz="1050" b="1" dirty="0"/>
              <a:t>     서울 영등포구 양평동 </a:t>
            </a:r>
            <a:r>
              <a:rPr lang="en-US" altLang="ko-KR" sz="1050" b="1" dirty="0"/>
              <a:t>5</a:t>
            </a:r>
            <a:r>
              <a:rPr lang="ko-KR" altLang="en-US" sz="1050" b="1" dirty="0"/>
              <a:t>가       </a:t>
            </a:r>
            <a:r>
              <a:rPr lang="en-US" altLang="ko-KR" sz="1050" b="1" dirty="0"/>
              <a:t>2020-04-05 16:44:44</a:t>
            </a:r>
          </a:p>
          <a:p>
            <a:pPr>
              <a:lnSpc>
                <a:spcPct val="150000"/>
              </a:lnSpc>
            </a:pPr>
            <a:endParaRPr lang="ko-KR" altLang="en-US" sz="1050" b="1" dirty="0">
              <a:solidFill>
                <a:srgbClr val="C00000"/>
              </a:solidFill>
            </a:endParaRPr>
          </a:p>
        </p:txBody>
      </p:sp>
      <p:sp>
        <p:nvSpPr>
          <p:cNvPr id="33" name="제목 1">
            <a:extLst>
              <a:ext uri="{FF2B5EF4-FFF2-40B4-BE49-F238E27FC236}">
                <a16:creationId xmlns:a16="http://schemas.microsoft.com/office/drawing/2014/main" id="{8D0124C9-F961-4491-B5BA-EBF076279E54}"/>
              </a:ext>
            </a:extLst>
          </p:cNvPr>
          <p:cNvSpPr txBox="1">
            <a:spLocks/>
          </p:cNvSpPr>
          <p:nvPr/>
        </p:nvSpPr>
        <p:spPr>
          <a:xfrm>
            <a:off x="256842" y="205275"/>
            <a:ext cx="11096957" cy="8024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50000"/>
              </a:lnSpc>
            </a:pPr>
            <a:r>
              <a:rPr lang="ko-KR" altLang="en-US" sz="1800" b="1" dirty="0"/>
              <a:t>운영툴 </a:t>
            </a:r>
            <a:r>
              <a:rPr lang="en-US" altLang="ko-KR" sz="1800" b="1" dirty="0"/>
              <a:t>_ </a:t>
            </a:r>
            <a:r>
              <a:rPr lang="ko-KR" altLang="en-US" sz="1800" b="1" dirty="0"/>
              <a:t>일반</a:t>
            </a:r>
          </a:p>
        </p:txBody>
      </p:sp>
      <p:pic>
        <p:nvPicPr>
          <p:cNvPr id="21" name="그림 20">
            <a:extLst>
              <a:ext uri="{FF2B5EF4-FFF2-40B4-BE49-F238E27FC236}">
                <a16:creationId xmlns:a16="http://schemas.microsoft.com/office/drawing/2014/main" id="{195F4ED0-0B23-4962-8035-9D2D514B54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904" t="18470" r="61360" b="72402"/>
          <a:stretch/>
        </p:blipFill>
        <p:spPr>
          <a:xfrm>
            <a:off x="269491" y="1430795"/>
            <a:ext cx="1819656" cy="4572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CC693B6F-61B3-46E1-A18E-A5363770D46C}"/>
              </a:ext>
            </a:extLst>
          </p:cNvPr>
          <p:cNvSpPr txBox="1"/>
          <p:nvPr/>
        </p:nvSpPr>
        <p:spPr>
          <a:xfrm>
            <a:off x="2004023" y="1472440"/>
            <a:ext cx="235869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00" b="1" dirty="0" smtClean="0">
                <a:solidFill>
                  <a:srgbClr val="FF0000"/>
                </a:solidFill>
              </a:rPr>
              <a:t>전체 </a:t>
            </a:r>
            <a:r>
              <a:rPr lang="ko-KR" altLang="en-US" sz="1000" b="1" dirty="0" err="1" smtClean="0">
                <a:solidFill>
                  <a:srgbClr val="FF0000"/>
                </a:solidFill>
              </a:rPr>
              <a:t>리스트중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 아이디 검색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grpSp>
        <p:nvGrpSpPr>
          <p:cNvPr id="25" name="그룹 24"/>
          <p:cNvGrpSpPr/>
          <p:nvPr/>
        </p:nvGrpSpPr>
        <p:grpSpPr>
          <a:xfrm>
            <a:off x="922411" y="2841073"/>
            <a:ext cx="256908" cy="226039"/>
            <a:chOff x="1613292" y="5707638"/>
            <a:chExt cx="256908" cy="226039"/>
          </a:xfrm>
        </p:grpSpPr>
        <p:sp>
          <p:nvSpPr>
            <p:cNvPr id="26" name="사각형: 둥근 모서리 21">
              <a:extLst>
                <a:ext uri="{FF2B5EF4-FFF2-40B4-BE49-F238E27FC236}">
                  <a16:creationId xmlns:a16="http://schemas.microsoft.com/office/drawing/2014/main" id="{80467806-F484-4203-96C7-CA06CA1D0636}"/>
                </a:ext>
              </a:extLst>
            </p:cNvPr>
            <p:cNvSpPr/>
            <p:nvPr/>
          </p:nvSpPr>
          <p:spPr>
            <a:xfrm>
              <a:off x="1613292" y="5728830"/>
              <a:ext cx="240166" cy="20484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27" name="직사각형 26">
              <a:extLst>
                <a:ext uri="{FF2B5EF4-FFF2-40B4-BE49-F238E27FC236}">
                  <a16:creationId xmlns:a16="http://schemas.microsoft.com/office/drawing/2014/main" id="{7E7A84D4-B0C1-4580-930C-F93F98DC540C}"/>
                </a:ext>
              </a:extLst>
            </p:cNvPr>
            <p:cNvSpPr/>
            <p:nvPr/>
          </p:nvSpPr>
          <p:spPr>
            <a:xfrm>
              <a:off x="1795509" y="5707638"/>
              <a:ext cx="74691" cy="10242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500" dirty="0">
                  <a:solidFill>
                    <a:schemeClr val="tx1"/>
                  </a:solidFill>
                </a:rPr>
                <a:t>x</a:t>
              </a:r>
              <a:endParaRPr lang="ko-KR" altLang="en-US" sz="500" dirty="0">
                <a:solidFill>
                  <a:schemeClr val="tx1"/>
                </a:solidFill>
              </a:endParaRPr>
            </a:p>
          </p:txBody>
        </p:sp>
      </p:grpSp>
      <p:sp>
        <p:nvSpPr>
          <p:cNvPr id="28" name="사각형: 둥근 모서리 22">
            <a:extLst>
              <a:ext uri="{FF2B5EF4-FFF2-40B4-BE49-F238E27FC236}">
                <a16:creationId xmlns:a16="http://schemas.microsoft.com/office/drawing/2014/main" id="{21233043-4DF1-45DC-8DC2-6DB4816F1C5B}"/>
              </a:ext>
            </a:extLst>
          </p:cNvPr>
          <p:cNvSpPr/>
          <p:nvPr/>
        </p:nvSpPr>
        <p:spPr>
          <a:xfrm>
            <a:off x="8266918" y="2862264"/>
            <a:ext cx="799028" cy="204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/>
              <a:t>차단</a:t>
            </a:r>
            <a:r>
              <a:rPr lang="en-US" altLang="ko-KR" sz="700" dirty="0"/>
              <a:t>/</a:t>
            </a:r>
            <a:r>
              <a:rPr lang="ko-KR" altLang="en-US" sz="700" dirty="0"/>
              <a:t>차단해제</a:t>
            </a:r>
          </a:p>
        </p:txBody>
      </p:sp>
      <p:sp>
        <p:nvSpPr>
          <p:cNvPr id="29" name="사각형: 둥근 모서리 22">
            <a:extLst>
              <a:ext uri="{FF2B5EF4-FFF2-40B4-BE49-F238E27FC236}">
                <a16:creationId xmlns:a16="http://schemas.microsoft.com/office/drawing/2014/main" id="{21233043-4DF1-45DC-8DC2-6DB4816F1C5B}"/>
              </a:ext>
            </a:extLst>
          </p:cNvPr>
          <p:cNvSpPr/>
          <p:nvPr/>
        </p:nvSpPr>
        <p:spPr>
          <a:xfrm>
            <a:off x="8266918" y="3338632"/>
            <a:ext cx="799028" cy="204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/>
              <a:t>차단</a:t>
            </a:r>
            <a:r>
              <a:rPr lang="en-US" altLang="ko-KR" sz="700" dirty="0"/>
              <a:t>/</a:t>
            </a:r>
            <a:r>
              <a:rPr lang="ko-KR" altLang="en-US" sz="700" dirty="0"/>
              <a:t>차단해제</a:t>
            </a:r>
          </a:p>
        </p:txBody>
      </p:sp>
      <p:sp>
        <p:nvSpPr>
          <p:cNvPr id="30" name="사각형: 둥근 모서리 22">
            <a:extLst>
              <a:ext uri="{FF2B5EF4-FFF2-40B4-BE49-F238E27FC236}">
                <a16:creationId xmlns:a16="http://schemas.microsoft.com/office/drawing/2014/main" id="{21233043-4DF1-45DC-8DC2-6DB4816F1C5B}"/>
              </a:ext>
            </a:extLst>
          </p:cNvPr>
          <p:cNvSpPr/>
          <p:nvPr/>
        </p:nvSpPr>
        <p:spPr>
          <a:xfrm>
            <a:off x="8266918" y="3801802"/>
            <a:ext cx="799028" cy="204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/>
              <a:t>차단</a:t>
            </a:r>
            <a:r>
              <a:rPr lang="en-US" altLang="ko-KR" sz="700" dirty="0"/>
              <a:t>/</a:t>
            </a:r>
            <a:r>
              <a:rPr lang="ko-KR" altLang="en-US" sz="700" dirty="0"/>
              <a:t>차단해제</a:t>
            </a:r>
          </a:p>
        </p:txBody>
      </p:sp>
      <p:grpSp>
        <p:nvGrpSpPr>
          <p:cNvPr id="31" name="그룹 30"/>
          <p:cNvGrpSpPr/>
          <p:nvPr/>
        </p:nvGrpSpPr>
        <p:grpSpPr>
          <a:xfrm>
            <a:off x="925236" y="3787561"/>
            <a:ext cx="256908" cy="226039"/>
            <a:chOff x="1613292" y="5707638"/>
            <a:chExt cx="256908" cy="226039"/>
          </a:xfrm>
        </p:grpSpPr>
        <p:sp>
          <p:nvSpPr>
            <p:cNvPr id="32" name="사각형: 둥근 모서리 21">
              <a:extLst>
                <a:ext uri="{FF2B5EF4-FFF2-40B4-BE49-F238E27FC236}">
                  <a16:creationId xmlns:a16="http://schemas.microsoft.com/office/drawing/2014/main" id="{80467806-F484-4203-96C7-CA06CA1D0636}"/>
                </a:ext>
              </a:extLst>
            </p:cNvPr>
            <p:cNvSpPr/>
            <p:nvPr/>
          </p:nvSpPr>
          <p:spPr>
            <a:xfrm>
              <a:off x="1613292" y="5728830"/>
              <a:ext cx="240166" cy="20484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/>
            </a:p>
          </p:txBody>
        </p:sp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7E7A84D4-B0C1-4580-930C-F93F98DC540C}"/>
                </a:ext>
              </a:extLst>
            </p:cNvPr>
            <p:cNvSpPr/>
            <p:nvPr/>
          </p:nvSpPr>
          <p:spPr>
            <a:xfrm>
              <a:off x="1795509" y="5707638"/>
              <a:ext cx="74691" cy="10242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500" dirty="0">
                  <a:solidFill>
                    <a:schemeClr val="tx1"/>
                  </a:solidFill>
                </a:rPr>
                <a:t>x</a:t>
              </a:r>
              <a:endParaRPr lang="ko-KR" altLang="en-US" sz="500" dirty="0">
                <a:solidFill>
                  <a:schemeClr val="tx1"/>
                </a:solidFill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489053" y="1533995"/>
            <a:ext cx="97654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smtClean="0"/>
              <a:t>검색 아이디 입력</a:t>
            </a:r>
            <a:endParaRPr lang="ko-KR" altLang="en-US" sz="800" dirty="0"/>
          </a:p>
        </p:txBody>
      </p:sp>
      <p:graphicFrame>
        <p:nvGraphicFramePr>
          <p:cNvPr id="38" name="표 12">
            <a:extLst>
              <a:ext uri="{FF2B5EF4-FFF2-40B4-BE49-F238E27FC236}">
                <a16:creationId xmlns:a16="http://schemas.microsoft.com/office/drawing/2014/main" id="{0B1F5E69-F0A4-41F6-9E06-8433107523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874237"/>
              </p:ext>
            </p:extLst>
          </p:nvPr>
        </p:nvGraphicFramePr>
        <p:xfrm>
          <a:off x="9311585" y="985964"/>
          <a:ext cx="2734609" cy="450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609">
                  <a:extLst>
                    <a:ext uri="{9D8B030D-6E8A-4147-A177-3AD203B41FA5}">
                      <a16:colId xmlns:a16="http://schemas.microsoft.com/office/drawing/2014/main" val="711066638"/>
                    </a:ext>
                  </a:extLst>
                </a:gridCol>
              </a:tblGrid>
              <a:tr h="400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/>
                        <a:t>일반페이지 수정사항</a:t>
                      </a:r>
                      <a:endParaRPr lang="en-US" altLang="ko-KR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5649"/>
                  </a:ext>
                </a:extLst>
              </a:tr>
              <a:tr h="4102824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ko-KR" altLang="en-US" sz="1000" dirty="0" err="1" smtClean="0"/>
                        <a:t>검색창</a:t>
                      </a:r>
                      <a:r>
                        <a:rPr lang="ko-KR" altLang="en-US" sz="1000" dirty="0" smtClean="0"/>
                        <a:t> 위치 변경 </a:t>
                      </a:r>
                      <a:r>
                        <a:rPr lang="en-US" altLang="ko-KR" sz="1000" dirty="0" smtClean="0"/>
                        <a:t>(</a:t>
                      </a:r>
                      <a:r>
                        <a:rPr lang="ko-KR" altLang="en-US" sz="1000" dirty="0" smtClean="0"/>
                        <a:t>전체 리스트의 아이디 검색 기능으로 단일화</a:t>
                      </a:r>
                      <a:r>
                        <a:rPr lang="en-US" altLang="ko-KR" sz="1000" dirty="0" smtClean="0"/>
                        <a:t>)</a:t>
                      </a:r>
                    </a:p>
                    <a:p>
                      <a:pPr marL="228600" marR="0" lvl="0" indent="-22860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ko-KR" altLang="en-US" sz="1000" dirty="0" smtClean="0"/>
                        <a:t>회원 사진 </a:t>
                      </a:r>
                      <a:r>
                        <a:rPr lang="ko-KR" altLang="en-US" sz="1000" dirty="0" err="1" smtClean="0"/>
                        <a:t>미리보기</a:t>
                      </a:r>
                      <a:r>
                        <a:rPr lang="ko-KR" altLang="en-US" sz="1000" dirty="0" smtClean="0"/>
                        <a:t> 및 삭제 기능 추가</a:t>
                      </a:r>
                      <a:endParaRPr lang="en-US" altLang="ko-KR" sz="1000" dirty="0" smtClean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smtClean="0"/>
                        <a:t>회원 차단 기능 추가</a:t>
                      </a:r>
                      <a:endParaRPr lang="en-US" altLang="ko-KR" sz="1000" dirty="0" smtClean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smtClean="0"/>
                        <a:t>리스트 </a:t>
                      </a:r>
                      <a:r>
                        <a:rPr lang="ko-KR" altLang="en-US" sz="1000" dirty="0" err="1" smtClean="0"/>
                        <a:t>테이블헤드</a:t>
                      </a:r>
                      <a:r>
                        <a:rPr lang="ko-KR" altLang="en-US" sz="1000" dirty="0" smtClean="0"/>
                        <a:t> 수정 </a:t>
                      </a:r>
                      <a:r>
                        <a:rPr lang="en-US" altLang="ko-KR" sz="1000" dirty="0" smtClean="0"/>
                        <a:t>: </a:t>
                      </a:r>
                      <a:r>
                        <a:rPr lang="ko-KR" altLang="en-US" sz="1000" dirty="0" smtClean="0"/>
                        <a:t>좌측 예시 참조</a:t>
                      </a:r>
                      <a:endParaRPr lang="en-US" altLang="ko-KR" sz="1000" dirty="0" smtClean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회원 프로필 사진은 </a:t>
                      </a:r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ko-KR" altLang="en-US" sz="1000" b="1" dirty="0" smtClean="0">
                          <a:solidFill>
                            <a:schemeClr val="tx1"/>
                          </a:solidFill>
                        </a:rPr>
                        <a:t>장 등록</a:t>
                      </a:r>
                      <a:endParaRPr lang="en-US" altLang="ko-KR" sz="1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latinLnBrk="1"/>
                      <a:endParaRPr lang="ko-KR" alt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33834"/>
                  </a:ext>
                </a:extLst>
              </a:tr>
            </a:tbl>
          </a:graphicData>
        </a:graphic>
      </p:graphicFrame>
      <p:sp>
        <p:nvSpPr>
          <p:cNvPr id="39" name="직사각형 38"/>
          <p:cNvSpPr/>
          <p:nvPr/>
        </p:nvSpPr>
        <p:spPr>
          <a:xfrm>
            <a:off x="1021547" y="4434837"/>
            <a:ext cx="1696781" cy="19511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선택한 사진을 삭제</a:t>
            </a:r>
            <a:endParaRPr lang="en-US" altLang="ko-KR" sz="1200" dirty="0" smtClean="0"/>
          </a:p>
          <a:p>
            <a:pPr algn="ctr"/>
            <a:r>
              <a:rPr lang="ko-KR" altLang="en-US" sz="1200" dirty="0" smtClean="0"/>
              <a:t>하시겠습니까</a:t>
            </a:r>
            <a:r>
              <a:rPr lang="en-US" altLang="ko-KR" sz="1200" dirty="0" smtClean="0"/>
              <a:t>?</a:t>
            </a:r>
          </a:p>
          <a:p>
            <a:pPr algn="ctr"/>
            <a:endParaRPr lang="ko-KR" altLang="en-US" sz="1200" dirty="0"/>
          </a:p>
        </p:txBody>
      </p:sp>
      <p:sp>
        <p:nvSpPr>
          <p:cNvPr id="40" name="모서리가 둥근 직사각형 39"/>
          <p:cNvSpPr/>
          <p:nvPr/>
        </p:nvSpPr>
        <p:spPr>
          <a:xfrm>
            <a:off x="1261566" y="5938944"/>
            <a:ext cx="543528" cy="30813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취소</a:t>
            </a:r>
            <a:endParaRPr lang="ko-KR" altLang="en-US" sz="1050" dirty="0"/>
          </a:p>
        </p:txBody>
      </p:sp>
      <p:sp>
        <p:nvSpPr>
          <p:cNvPr id="41" name="모서리가 둥근 직사각형 40"/>
          <p:cNvSpPr/>
          <p:nvPr/>
        </p:nvSpPr>
        <p:spPr>
          <a:xfrm>
            <a:off x="1956650" y="5938945"/>
            <a:ext cx="543528" cy="30813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삭제</a:t>
            </a:r>
            <a:endParaRPr lang="ko-KR" altLang="en-US" sz="1050" dirty="0"/>
          </a:p>
        </p:txBody>
      </p:sp>
      <p:sp>
        <p:nvSpPr>
          <p:cNvPr id="42" name="직사각형 41"/>
          <p:cNvSpPr/>
          <p:nvPr/>
        </p:nvSpPr>
        <p:spPr>
          <a:xfrm>
            <a:off x="1130803" y="6409953"/>
            <a:ext cx="1406154" cy="3347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50" b="1" dirty="0" smtClean="0">
                <a:solidFill>
                  <a:srgbClr val="C00000"/>
                </a:solidFill>
              </a:rPr>
              <a:t>사진 삭제 확인 팝업</a:t>
            </a:r>
            <a:endParaRPr lang="en-US" altLang="ko-KR" sz="105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509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4B1A0459-B117-4254-8509-BA7AD8FDD8B8}"/>
              </a:ext>
            </a:extLst>
          </p:cNvPr>
          <p:cNvGrpSpPr/>
          <p:nvPr/>
        </p:nvGrpSpPr>
        <p:grpSpPr>
          <a:xfrm>
            <a:off x="340034" y="985964"/>
            <a:ext cx="8839201" cy="4391941"/>
            <a:chOff x="838200" y="1978507"/>
            <a:chExt cx="8936129" cy="4215709"/>
          </a:xfrm>
        </p:grpSpPr>
        <p:grpSp>
          <p:nvGrpSpPr>
            <p:cNvPr id="4" name="그룹 3">
              <a:extLst>
                <a:ext uri="{FF2B5EF4-FFF2-40B4-BE49-F238E27FC236}">
                  <a16:creationId xmlns:a16="http://schemas.microsoft.com/office/drawing/2014/main" id="{3A7266C5-2855-4488-84F0-0B385B2E8FC0}"/>
                </a:ext>
              </a:extLst>
            </p:cNvPr>
            <p:cNvGrpSpPr/>
            <p:nvPr/>
          </p:nvGrpSpPr>
          <p:grpSpPr>
            <a:xfrm>
              <a:off x="838200" y="1978507"/>
              <a:ext cx="8871492" cy="4123438"/>
              <a:chOff x="838199" y="1978507"/>
              <a:chExt cx="8629892" cy="4011144"/>
            </a:xfrm>
          </p:grpSpPr>
          <p:pic>
            <p:nvPicPr>
              <p:cNvPr id="3" name="그림 2">
                <a:extLst>
                  <a:ext uri="{FF2B5EF4-FFF2-40B4-BE49-F238E27FC236}">
                    <a16:creationId xmlns:a16="http://schemas.microsoft.com/office/drawing/2014/main" id="{51AB8163-ECB5-4CA4-9B2F-4F805A40B35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b="14234"/>
              <a:stretch/>
            </p:blipFill>
            <p:spPr>
              <a:xfrm>
                <a:off x="838199" y="1978507"/>
                <a:ext cx="8629892" cy="4011144"/>
              </a:xfrm>
              <a:prstGeom prst="rect">
                <a:avLst/>
              </a:prstGeom>
            </p:spPr>
          </p:pic>
          <p:sp>
            <p:nvSpPr>
              <p:cNvPr id="10" name="직사각형 9">
                <a:extLst>
                  <a:ext uri="{FF2B5EF4-FFF2-40B4-BE49-F238E27FC236}">
                    <a16:creationId xmlns:a16="http://schemas.microsoft.com/office/drawing/2014/main" id="{5F7B1E8B-FBEC-448A-978C-125F6FA6955D}"/>
                  </a:ext>
                </a:extLst>
              </p:cNvPr>
              <p:cNvSpPr/>
              <p:nvPr/>
            </p:nvSpPr>
            <p:spPr>
              <a:xfrm>
                <a:off x="1805650" y="2357819"/>
                <a:ext cx="520861" cy="349992"/>
              </a:xfrm>
              <a:prstGeom prst="rect">
                <a:avLst/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8D5AC45-8B08-44EB-B969-662A750DB565}"/>
                </a:ext>
              </a:extLst>
            </p:cNvPr>
            <p:cNvSpPr txBox="1"/>
            <p:nvPr/>
          </p:nvSpPr>
          <p:spPr>
            <a:xfrm>
              <a:off x="1060130" y="4044988"/>
              <a:ext cx="8714199" cy="214922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200" b="1" dirty="0">
                  <a:solidFill>
                    <a:srgbClr val="C00000"/>
                  </a:solidFill>
                </a:rPr>
                <a:t>No  </a:t>
              </a:r>
              <a:r>
                <a:rPr lang="en-US" altLang="ko-KR" sz="1200" b="1" dirty="0" smtClean="0">
                  <a:solidFill>
                    <a:srgbClr val="C00000"/>
                  </a:solidFill>
                </a:rPr>
                <a:t> </a:t>
              </a:r>
              <a:r>
                <a:rPr lang="ko-KR" altLang="en-US" sz="1200" b="1" dirty="0" smtClean="0">
                  <a:solidFill>
                    <a:srgbClr val="C00000"/>
                  </a:solidFill>
                </a:rPr>
                <a:t> 아이디                 </a:t>
              </a:r>
              <a:r>
                <a:rPr lang="en-US" altLang="ko-KR" sz="1200" b="1" dirty="0" smtClean="0">
                  <a:solidFill>
                    <a:srgbClr val="C00000"/>
                  </a:solidFill>
                </a:rPr>
                <a:t> </a:t>
              </a:r>
              <a:r>
                <a:rPr lang="ko-KR" altLang="en-US" sz="1200" b="1" dirty="0" err="1">
                  <a:solidFill>
                    <a:srgbClr val="C00000"/>
                  </a:solidFill>
                </a:rPr>
                <a:t>업체명</a:t>
              </a:r>
              <a:r>
                <a:rPr lang="ko-KR" altLang="en-US" sz="1200" b="1" dirty="0">
                  <a:solidFill>
                    <a:srgbClr val="C00000"/>
                  </a:solidFill>
                </a:rPr>
                <a:t> </a:t>
              </a:r>
              <a:r>
                <a:rPr lang="ko-KR" altLang="en-US" sz="1200" b="1" dirty="0" smtClean="0">
                  <a:solidFill>
                    <a:srgbClr val="C00000"/>
                  </a:solidFill>
                </a:rPr>
                <a:t>          </a:t>
              </a:r>
              <a:r>
                <a:rPr lang="ko-KR" altLang="en-US" sz="1200" b="1" dirty="0" err="1" smtClean="0">
                  <a:solidFill>
                    <a:srgbClr val="C00000"/>
                  </a:solidFill>
                </a:rPr>
                <a:t>등록일시</a:t>
              </a:r>
              <a:r>
                <a:rPr lang="ko-KR" altLang="en-US" sz="1200" b="1" dirty="0" smtClean="0">
                  <a:solidFill>
                    <a:srgbClr val="C00000"/>
                  </a:solidFill>
                </a:rPr>
                <a:t>                </a:t>
              </a:r>
              <a:r>
                <a:rPr lang="ko-KR" altLang="en-US" sz="1200" b="1" dirty="0" err="1">
                  <a:solidFill>
                    <a:srgbClr val="C00000"/>
                  </a:solidFill>
                </a:rPr>
                <a:t>마감일시</a:t>
              </a:r>
              <a:r>
                <a:rPr lang="ko-KR" altLang="en-US" sz="1200" b="1" dirty="0">
                  <a:solidFill>
                    <a:srgbClr val="C00000"/>
                  </a:solidFill>
                </a:rPr>
                <a:t>    </a:t>
              </a:r>
              <a:r>
                <a:rPr lang="ko-KR" altLang="en-US" sz="1200" b="1" dirty="0" smtClean="0">
                  <a:solidFill>
                    <a:srgbClr val="C00000"/>
                  </a:solidFill>
                </a:rPr>
                <a:t>              제목</a:t>
              </a:r>
              <a:endParaRPr lang="en-US" altLang="ko-KR" sz="1200" b="1" dirty="0" smtClean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</a:pPr>
              <a:endParaRPr lang="en-US" altLang="ko-KR" sz="1200" b="1" dirty="0" smtClean="0"/>
            </a:p>
            <a:p>
              <a:pPr>
                <a:lnSpc>
                  <a:spcPct val="150000"/>
                </a:lnSpc>
              </a:pPr>
              <a:r>
                <a:rPr lang="en-US" altLang="ko-KR" sz="1200" b="1" dirty="0" smtClean="0"/>
                <a:t>1    </a:t>
              </a:r>
              <a:r>
                <a:rPr lang="en-US" altLang="ko-KR" sz="1200" b="1" dirty="0"/>
                <a:t>cs@dforte.co.kr   </a:t>
              </a:r>
              <a:r>
                <a:rPr lang="ko-KR" altLang="en-US" sz="1200" b="1" dirty="0" err="1" smtClean="0"/>
                <a:t>디포</a:t>
              </a:r>
              <a:r>
                <a:rPr lang="ko-KR" altLang="en-US" sz="1200" b="1" dirty="0" smtClean="0"/>
                <a:t> 편의점</a:t>
              </a:r>
              <a:r>
                <a:rPr lang="en-US" altLang="ko-KR" sz="1200" b="1" dirty="0" smtClean="0"/>
                <a:t>   2020-04-05 16:44:44  </a:t>
              </a:r>
              <a:r>
                <a:rPr lang="en-US" altLang="ko-KR" sz="1200" b="1" dirty="0"/>
                <a:t>2020-04-05 </a:t>
              </a:r>
              <a:r>
                <a:rPr lang="en-US" altLang="ko-KR" sz="1200" b="1" dirty="0" smtClean="0"/>
                <a:t>16:44:44     </a:t>
              </a:r>
              <a:r>
                <a:rPr lang="ko-KR" altLang="en-US" sz="1200" b="1" dirty="0" err="1" smtClean="0"/>
                <a:t>알바구함</a:t>
              </a:r>
              <a:endParaRPr lang="en-US" altLang="ko-KR" sz="1200" b="1" dirty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</a:pPr>
              <a:endParaRPr lang="en-US" altLang="ko-KR" sz="1200" b="1" dirty="0" smtClean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200" b="1" dirty="0" smtClean="0"/>
                <a:t>2    </a:t>
              </a:r>
              <a:r>
                <a:rPr lang="en-US" altLang="ko-KR" sz="1200" b="1" dirty="0"/>
                <a:t>cs@dforte.co.kr   </a:t>
              </a:r>
              <a:r>
                <a:rPr lang="ko-KR" altLang="en-US" sz="1200" b="1" dirty="0" err="1"/>
                <a:t>디포</a:t>
              </a:r>
              <a:r>
                <a:rPr lang="ko-KR" altLang="en-US" sz="1200" b="1" dirty="0"/>
                <a:t> 편의점</a:t>
              </a:r>
              <a:r>
                <a:rPr lang="en-US" altLang="ko-KR" sz="1200" b="1" dirty="0"/>
                <a:t>   2020-04-05 16:44:44  2020-04-05 16:44:44     </a:t>
              </a:r>
              <a:r>
                <a:rPr lang="ko-KR" altLang="en-US" sz="1200" b="1" dirty="0" err="1"/>
                <a:t>알바구함</a:t>
              </a:r>
              <a:endParaRPr lang="en-US" altLang="ko-KR" sz="1200" b="1" dirty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</a:pPr>
              <a:endParaRPr lang="en-US" altLang="ko-KR" sz="1100" b="1" dirty="0" smtClean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</a:pPr>
              <a:endParaRPr lang="en-US" altLang="ko-KR" sz="1100" b="1" dirty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</a:pPr>
              <a:endParaRPr lang="ko-KR" altLang="en-US" sz="11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20" name="제목 1">
            <a:extLst>
              <a:ext uri="{FF2B5EF4-FFF2-40B4-BE49-F238E27FC236}">
                <a16:creationId xmlns:a16="http://schemas.microsoft.com/office/drawing/2014/main" id="{4009D28E-F98C-4E33-AA47-8AD8B150F1E4}"/>
              </a:ext>
            </a:extLst>
          </p:cNvPr>
          <p:cNvSpPr txBox="1">
            <a:spLocks/>
          </p:cNvSpPr>
          <p:nvPr/>
        </p:nvSpPr>
        <p:spPr>
          <a:xfrm>
            <a:off x="256842" y="205275"/>
            <a:ext cx="11096957" cy="8024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50000"/>
              </a:lnSpc>
            </a:pPr>
            <a:r>
              <a:rPr lang="ko-KR" altLang="en-US" sz="1800" b="1" dirty="0"/>
              <a:t>운영툴 </a:t>
            </a:r>
            <a:r>
              <a:rPr lang="en-US" altLang="ko-KR" sz="1800" b="1" dirty="0"/>
              <a:t>_ </a:t>
            </a:r>
            <a:r>
              <a:rPr lang="ko-KR" altLang="en-US" sz="1800" b="1" dirty="0"/>
              <a:t>공고</a:t>
            </a:r>
          </a:p>
        </p:txBody>
      </p:sp>
      <p:graphicFrame>
        <p:nvGraphicFramePr>
          <p:cNvPr id="21" name="표 12">
            <a:extLst>
              <a:ext uri="{FF2B5EF4-FFF2-40B4-BE49-F238E27FC236}">
                <a16:creationId xmlns:a16="http://schemas.microsoft.com/office/drawing/2014/main" id="{6075B132-9F2F-4E8C-9B56-7C60F6996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094406"/>
              </p:ext>
            </p:extLst>
          </p:nvPr>
        </p:nvGraphicFramePr>
        <p:xfrm>
          <a:off x="9311585" y="985964"/>
          <a:ext cx="2734609" cy="450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609">
                  <a:extLst>
                    <a:ext uri="{9D8B030D-6E8A-4147-A177-3AD203B41FA5}">
                      <a16:colId xmlns:a16="http://schemas.microsoft.com/office/drawing/2014/main" val="711066638"/>
                    </a:ext>
                  </a:extLst>
                </a:gridCol>
              </a:tblGrid>
              <a:tr h="400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/>
                        <a:t>공고페이지 수정사항</a:t>
                      </a:r>
                      <a:endParaRPr lang="en-US" altLang="ko-KR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5649"/>
                  </a:ext>
                </a:extLst>
              </a:tr>
              <a:tr h="410282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err="1"/>
                        <a:t>드롭박스형</a:t>
                      </a:r>
                      <a:r>
                        <a:rPr lang="ko-KR" altLang="en-US" sz="1000" dirty="0"/>
                        <a:t> 등록구분 필터링 추가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전체</a:t>
                      </a:r>
                      <a:r>
                        <a:rPr lang="en-US" altLang="ko-KR" sz="1000" dirty="0"/>
                        <a:t>/</a:t>
                      </a:r>
                      <a:r>
                        <a:rPr lang="ko-KR" altLang="en-US" sz="1000" dirty="0"/>
                        <a:t>일반</a:t>
                      </a:r>
                      <a:r>
                        <a:rPr lang="en-US" altLang="ko-KR" sz="1000" dirty="0"/>
                        <a:t>/</a:t>
                      </a:r>
                      <a:r>
                        <a:rPr lang="ko-KR" altLang="en-US" sz="1000" dirty="0" err="1"/>
                        <a:t>워크넷</a:t>
                      </a:r>
                      <a:r>
                        <a:rPr lang="ko-KR" altLang="en-US" sz="1000" dirty="0"/>
                        <a:t> 적용 </a:t>
                      </a:r>
                      <a:r>
                        <a:rPr lang="en-US" altLang="ko-KR" sz="1000" dirty="0"/>
                        <a:t>(2</a:t>
                      </a:r>
                      <a:r>
                        <a:rPr lang="ko-KR" altLang="en-US" sz="1000" dirty="0"/>
                        <a:t>번 항목과 중복 필터링 되어야 함</a:t>
                      </a:r>
                      <a:r>
                        <a:rPr lang="en-US" altLang="ko-KR" sz="1000" dirty="0"/>
                        <a:t>)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err="1"/>
                        <a:t>드롭박스형</a:t>
                      </a:r>
                      <a:r>
                        <a:rPr lang="ko-KR" altLang="en-US" sz="1000" dirty="0"/>
                        <a:t> </a:t>
                      </a:r>
                      <a:r>
                        <a:rPr lang="ko-KR" altLang="en-US" sz="1000" dirty="0" err="1"/>
                        <a:t>공고별</a:t>
                      </a:r>
                      <a:r>
                        <a:rPr lang="ko-KR" altLang="en-US" sz="1000" dirty="0"/>
                        <a:t> 필터링 추가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 err="1"/>
                        <a:t>진행중인공고</a:t>
                      </a:r>
                      <a:r>
                        <a:rPr lang="en-US" altLang="ko-KR" sz="1000" dirty="0"/>
                        <a:t>/</a:t>
                      </a:r>
                      <a:r>
                        <a:rPr lang="ko-KR" altLang="en-US" sz="1000" dirty="0" err="1"/>
                        <a:t>마감된공고</a:t>
                      </a:r>
                      <a:r>
                        <a:rPr lang="ko-KR" altLang="en-US" sz="1000" dirty="0"/>
                        <a:t> 적용 </a:t>
                      </a:r>
                      <a:r>
                        <a:rPr lang="en-US" altLang="ko-KR" sz="1000" dirty="0"/>
                        <a:t>(1</a:t>
                      </a:r>
                      <a:r>
                        <a:rPr lang="ko-KR" altLang="en-US" sz="1000" dirty="0"/>
                        <a:t>번 항목과 중복 필터링 되어야 함</a:t>
                      </a:r>
                      <a:r>
                        <a:rPr lang="en-US" altLang="ko-KR" sz="1000" dirty="0"/>
                        <a:t>)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err="1"/>
                        <a:t>검색창</a:t>
                      </a:r>
                      <a:r>
                        <a:rPr lang="ko-KR" altLang="en-US" sz="1000" dirty="0"/>
                        <a:t> 위치 변경 </a:t>
                      </a:r>
                      <a:r>
                        <a:rPr lang="en-US" altLang="ko-KR" sz="1000" dirty="0" smtClean="0"/>
                        <a:t>(</a:t>
                      </a:r>
                      <a:r>
                        <a:rPr lang="ko-KR" altLang="en-US" sz="1000" dirty="0" smtClean="0"/>
                        <a:t>전체 리스트의 아이디 검색 기능으로 단일화</a:t>
                      </a:r>
                      <a:r>
                        <a:rPr lang="en-US" altLang="ko-KR" sz="1000" dirty="0" smtClean="0"/>
                        <a:t>)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리스트 테이블헤드 수정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좌측 예시 </a:t>
                      </a:r>
                      <a:r>
                        <a:rPr lang="ko-KR" altLang="en-US" sz="1000" dirty="0" smtClean="0"/>
                        <a:t>참조</a:t>
                      </a:r>
                      <a:endParaRPr lang="en-US" altLang="ko-KR" sz="1000" dirty="0" smtClean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b="1" dirty="0" smtClean="0"/>
                        <a:t>공고 노출</a:t>
                      </a:r>
                      <a:r>
                        <a:rPr lang="en-US" altLang="ko-KR" sz="1000" b="1" dirty="0" smtClean="0"/>
                        <a:t>/</a:t>
                      </a:r>
                      <a:r>
                        <a:rPr lang="ko-KR" altLang="en-US" sz="1000" b="1" dirty="0" err="1" smtClean="0"/>
                        <a:t>비노출</a:t>
                      </a:r>
                      <a:r>
                        <a:rPr lang="ko-KR" altLang="en-US" sz="1000" b="1" dirty="0" smtClean="0"/>
                        <a:t> 기능 </a:t>
                      </a:r>
                      <a:r>
                        <a:rPr lang="en-US" altLang="ko-KR" sz="1000" b="1" dirty="0" smtClean="0"/>
                        <a:t>: </a:t>
                      </a:r>
                      <a:r>
                        <a:rPr lang="ko-KR" altLang="en-US" sz="1000" b="1" dirty="0" smtClean="0"/>
                        <a:t>마감되지 않은 공고 비 노출되도록 설정</a:t>
                      </a:r>
                      <a:r>
                        <a:rPr lang="en-US" altLang="ko-KR" sz="1000" b="1" dirty="0" smtClean="0"/>
                        <a:t>(</a:t>
                      </a:r>
                      <a:r>
                        <a:rPr lang="ko-KR" altLang="en-US" sz="1000" b="1" dirty="0" smtClean="0"/>
                        <a:t>이상한 공고 차단 기능</a:t>
                      </a:r>
                      <a:r>
                        <a:rPr lang="en-US" altLang="ko-KR" sz="1000" b="1" dirty="0" smtClean="0"/>
                        <a:t>)</a:t>
                      </a:r>
                      <a:endParaRPr lang="en-US" altLang="ko-KR" sz="1000" b="1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33834"/>
                  </a:ext>
                </a:extLst>
              </a:tr>
            </a:tbl>
          </a:graphicData>
        </a:graphic>
      </p:graphicFrame>
      <p:sp>
        <p:nvSpPr>
          <p:cNvPr id="15" name="직사각형 14">
            <a:extLst>
              <a:ext uri="{FF2B5EF4-FFF2-40B4-BE49-F238E27FC236}">
                <a16:creationId xmlns:a16="http://schemas.microsoft.com/office/drawing/2014/main" id="{A8AEA02B-AFE2-4281-8177-3E377DACBC4F}"/>
              </a:ext>
            </a:extLst>
          </p:cNvPr>
          <p:cNvSpPr/>
          <p:nvPr/>
        </p:nvSpPr>
        <p:spPr>
          <a:xfrm>
            <a:off x="2043542" y="1805921"/>
            <a:ext cx="1648512" cy="266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공고별</a:t>
            </a:r>
            <a:r>
              <a:rPr lang="ko-KR" altLang="en-US" sz="1100" dirty="0"/>
              <a:t> ▼ 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646D5F29-5A8C-4A87-93E6-E8AD2805CC30}"/>
              </a:ext>
            </a:extLst>
          </p:cNvPr>
          <p:cNvSpPr/>
          <p:nvPr/>
        </p:nvSpPr>
        <p:spPr>
          <a:xfrm>
            <a:off x="2043542" y="2067709"/>
            <a:ext cx="1648512" cy="759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전체</a:t>
            </a:r>
            <a:endParaRPr lang="en-US" altLang="ko-KR" sz="1100" dirty="0"/>
          </a:p>
          <a:p>
            <a:pPr algn="ctr"/>
            <a:r>
              <a:rPr lang="ko-KR" altLang="en-US" sz="1100" dirty="0"/>
              <a:t>진행중 공고</a:t>
            </a:r>
            <a:endParaRPr lang="en-US" altLang="ko-KR" sz="1100" dirty="0"/>
          </a:p>
          <a:p>
            <a:pPr algn="ctr"/>
            <a:r>
              <a:rPr lang="ko-KR" altLang="en-US" sz="1100" dirty="0"/>
              <a:t>마감된 공고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E3314F67-0026-4A41-9699-4170FA67DEEC}"/>
              </a:ext>
            </a:extLst>
          </p:cNvPr>
          <p:cNvSpPr/>
          <p:nvPr/>
        </p:nvSpPr>
        <p:spPr>
          <a:xfrm>
            <a:off x="340034" y="1799933"/>
            <a:ext cx="1648512" cy="266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등록구분 ▼ </a:t>
            </a: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93BA3E1B-8FAA-4F98-A370-E5EA171E83F8}"/>
              </a:ext>
            </a:extLst>
          </p:cNvPr>
          <p:cNvSpPr/>
          <p:nvPr/>
        </p:nvSpPr>
        <p:spPr>
          <a:xfrm>
            <a:off x="340034" y="2061721"/>
            <a:ext cx="1648512" cy="759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전체</a:t>
            </a:r>
            <a:endParaRPr lang="en-US" altLang="ko-KR" sz="1100" dirty="0"/>
          </a:p>
          <a:p>
            <a:pPr algn="ctr"/>
            <a:r>
              <a:rPr lang="ko-KR" altLang="en-US" sz="1100" dirty="0"/>
              <a:t>일반</a:t>
            </a:r>
            <a:endParaRPr lang="en-US" altLang="ko-KR" sz="1100" dirty="0"/>
          </a:p>
          <a:p>
            <a:pPr algn="ctr"/>
            <a:r>
              <a:rPr lang="ko-KR" altLang="en-US" sz="1100" dirty="0" err="1"/>
              <a:t>워크넷</a:t>
            </a:r>
            <a:endParaRPr lang="ko-KR" altLang="en-US" sz="1100" dirty="0"/>
          </a:p>
        </p:txBody>
      </p:sp>
      <p:pic>
        <p:nvPicPr>
          <p:cNvPr id="23" name="그림 22">
            <a:extLst>
              <a:ext uri="{FF2B5EF4-FFF2-40B4-BE49-F238E27FC236}">
                <a16:creationId xmlns:a16="http://schemas.microsoft.com/office/drawing/2014/main" id="{B6F9AB9D-4D34-45F4-9DFC-E2F9766516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904" t="18470" r="61360" b="72402"/>
          <a:stretch/>
        </p:blipFill>
        <p:spPr>
          <a:xfrm>
            <a:off x="3732266" y="1764144"/>
            <a:ext cx="1819656" cy="45720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CC693B6F-61B3-46E1-A18E-A5363770D46C}"/>
              </a:ext>
            </a:extLst>
          </p:cNvPr>
          <p:cNvSpPr txBox="1"/>
          <p:nvPr/>
        </p:nvSpPr>
        <p:spPr>
          <a:xfrm>
            <a:off x="5532364" y="1825902"/>
            <a:ext cx="2358697" cy="293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00" b="1" dirty="0" err="1" smtClean="0">
                <a:solidFill>
                  <a:srgbClr val="FF0000"/>
                </a:solidFill>
              </a:rPr>
              <a:t>리스트중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 아이디 검색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92847" y="1864702"/>
            <a:ext cx="97654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smtClean="0"/>
              <a:t>검색 아이디 입력</a:t>
            </a:r>
            <a:endParaRPr lang="ko-KR" altLang="en-US" sz="800" dirty="0"/>
          </a:p>
        </p:txBody>
      </p:sp>
      <p:sp>
        <p:nvSpPr>
          <p:cNvPr id="22" name="사각형: 둥근 모서리 22">
            <a:extLst>
              <a:ext uri="{FF2B5EF4-FFF2-40B4-BE49-F238E27FC236}">
                <a16:creationId xmlns:a16="http://schemas.microsoft.com/office/drawing/2014/main" id="{21233043-4DF1-45DC-8DC2-6DB4816F1C5B}"/>
              </a:ext>
            </a:extLst>
          </p:cNvPr>
          <p:cNvSpPr/>
          <p:nvPr/>
        </p:nvSpPr>
        <p:spPr>
          <a:xfrm>
            <a:off x="7491547" y="3750287"/>
            <a:ext cx="799028" cy="204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/>
              <a:t>노출</a:t>
            </a:r>
            <a:r>
              <a:rPr lang="en-US" altLang="ko-KR" sz="700" dirty="0" smtClean="0"/>
              <a:t>/</a:t>
            </a:r>
            <a:r>
              <a:rPr lang="ko-KR" altLang="en-US" sz="700" dirty="0" err="1" smtClean="0"/>
              <a:t>비노출</a:t>
            </a:r>
            <a:endParaRPr lang="ko-KR" altLang="en-US" sz="700" dirty="0"/>
          </a:p>
        </p:txBody>
      </p:sp>
      <p:sp>
        <p:nvSpPr>
          <p:cNvPr id="26" name="사각형: 둥근 모서리 22">
            <a:extLst>
              <a:ext uri="{FF2B5EF4-FFF2-40B4-BE49-F238E27FC236}">
                <a16:creationId xmlns:a16="http://schemas.microsoft.com/office/drawing/2014/main" id="{21233043-4DF1-45DC-8DC2-6DB4816F1C5B}"/>
              </a:ext>
            </a:extLst>
          </p:cNvPr>
          <p:cNvSpPr/>
          <p:nvPr/>
        </p:nvSpPr>
        <p:spPr>
          <a:xfrm>
            <a:off x="7491547" y="4361743"/>
            <a:ext cx="799028" cy="204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 dirty="0" smtClean="0"/>
              <a:t>노출</a:t>
            </a:r>
            <a:r>
              <a:rPr lang="en-US" altLang="ko-KR" sz="700" dirty="0" smtClean="0"/>
              <a:t>/</a:t>
            </a:r>
            <a:r>
              <a:rPr lang="ko-KR" altLang="en-US" sz="700" dirty="0" err="1" smtClean="0"/>
              <a:t>비노출</a:t>
            </a:r>
            <a:endParaRPr lang="ko-KR" altLang="en-US" sz="700" dirty="0"/>
          </a:p>
        </p:txBody>
      </p:sp>
    </p:spTree>
    <p:extLst>
      <p:ext uri="{BB962C8B-B14F-4D97-AF65-F5344CB8AC3E}">
        <p14:creationId xmlns:p14="http://schemas.microsoft.com/office/powerpoint/2010/main" val="3633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F045D096-4BA4-4848-A141-3AD6A110D8D1}"/>
              </a:ext>
            </a:extLst>
          </p:cNvPr>
          <p:cNvGrpSpPr/>
          <p:nvPr/>
        </p:nvGrpSpPr>
        <p:grpSpPr>
          <a:xfrm>
            <a:off x="256842" y="985964"/>
            <a:ext cx="9088663" cy="5396112"/>
            <a:chOff x="746499" y="1978509"/>
            <a:chExt cx="9464895" cy="5619501"/>
          </a:xfrm>
        </p:grpSpPr>
        <p:grpSp>
          <p:nvGrpSpPr>
            <p:cNvPr id="5" name="그룹 4">
              <a:extLst>
                <a:ext uri="{FF2B5EF4-FFF2-40B4-BE49-F238E27FC236}">
                  <a16:creationId xmlns:a16="http://schemas.microsoft.com/office/drawing/2014/main" id="{E8CC200C-D06B-4316-8BE8-8AA391E6CA52}"/>
                </a:ext>
              </a:extLst>
            </p:cNvPr>
            <p:cNvGrpSpPr/>
            <p:nvPr/>
          </p:nvGrpSpPr>
          <p:grpSpPr>
            <a:xfrm>
              <a:off x="838199" y="1978509"/>
              <a:ext cx="9194641" cy="5213078"/>
              <a:chOff x="838199" y="1978508"/>
              <a:chExt cx="10192474" cy="5778825"/>
            </a:xfrm>
          </p:grpSpPr>
          <p:pic>
            <p:nvPicPr>
              <p:cNvPr id="4" name="그림 3">
                <a:extLst>
                  <a:ext uri="{FF2B5EF4-FFF2-40B4-BE49-F238E27FC236}">
                    <a16:creationId xmlns:a16="http://schemas.microsoft.com/office/drawing/2014/main" id="{137C1603-7CE8-4B2E-9A88-4F5749ED5D2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b="79413"/>
              <a:stretch/>
            </p:blipFill>
            <p:spPr>
              <a:xfrm>
                <a:off x="838199" y="1978508"/>
                <a:ext cx="10192474" cy="941453"/>
              </a:xfrm>
              <a:prstGeom prst="rect">
                <a:avLst/>
              </a:prstGeom>
            </p:spPr>
          </p:pic>
          <p:sp>
            <p:nvSpPr>
              <p:cNvPr id="10" name="직사각형 9">
                <a:extLst>
                  <a:ext uri="{FF2B5EF4-FFF2-40B4-BE49-F238E27FC236}">
                    <a16:creationId xmlns:a16="http://schemas.microsoft.com/office/drawing/2014/main" id="{5F7B1E8B-FBEC-448A-978C-125F6FA6955D}"/>
                  </a:ext>
                </a:extLst>
              </p:cNvPr>
              <p:cNvSpPr/>
              <p:nvPr/>
            </p:nvSpPr>
            <p:spPr>
              <a:xfrm>
                <a:off x="2662174" y="2461995"/>
                <a:ext cx="740780" cy="349992"/>
              </a:xfrm>
              <a:prstGeom prst="rect">
                <a:avLst/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pic>
            <p:nvPicPr>
              <p:cNvPr id="20" name="그림 19">
                <a:extLst>
                  <a:ext uri="{FF2B5EF4-FFF2-40B4-BE49-F238E27FC236}">
                    <a16:creationId xmlns:a16="http://schemas.microsoft.com/office/drawing/2014/main" id="{2BF7EBD4-D424-417C-9BAF-68665F5FECD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t="29662"/>
              <a:stretch/>
            </p:blipFill>
            <p:spPr>
              <a:xfrm>
                <a:off x="838199" y="4481764"/>
                <a:ext cx="10192474" cy="3216645"/>
              </a:xfrm>
              <a:prstGeom prst="rect">
                <a:avLst/>
              </a:prstGeom>
            </p:spPr>
          </p:pic>
          <p:sp>
            <p:nvSpPr>
              <p:cNvPr id="11" name="직사각형 10">
                <a:extLst>
                  <a:ext uri="{FF2B5EF4-FFF2-40B4-BE49-F238E27FC236}">
                    <a16:creationId xmlns:a16="http://schemas.microsoft.com/office/drawing/2014/main" id="{873B47F6-D0DC-4F49-9DA0-52DD104D53F2}"/>
                  </a:ext>
                </a:extLst>
              </p:cNvPr>
              <p:cNvSpPr/>
              <p:nvPr/>
            </p:nvSpPr>
            <p:spPr>
              <a:xfrm>
                <a:off x="4679304" y="4856069"/>
                <a:ext cx="1027666" cy="2901261"/>
              </a:xfrm>
              <a:prstGeom prst="rect">
                <a:avLst/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12" name="직사각형 11">
                <a:extLst>
                  <a:ext uri="{FF2B5EF4-FFF2-40B4-BE49-F238E27FC236}">
                    <a16:creationId xmlns:a16="http://schemas.microsoft.com/office/drawing/2014/main" id="{550DD2DE-6057-4B5F-9602-BAA45CB4A6C5}"/>
                  </a:ext>
                </a:extLst>
              </p:cNvPr>
              <p:cNvSpPr/>
              <p:nvPr/>
            </p:nvSpPr>
            <p:spPr>
              <a:xfrm>
                <a:off x="888881" y="4808623"/>
                <a:ext cx="712923" cy="2901263"/>
              </a:xfrm>
              <a:prstGeom prst="rect">
                <a:avLst/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  <p:sp>
            <p:nvSpPr>
              <p:cNvPr id="13" name="직사각형 12">
                <a:extLst>
                  <a:ext uri="{FF2B5EF4-FFF2-40B4-BE49-F238E27FC236}">
                    <a16:creationId xmlns:a16="http://schemas.microsoft.com/office/drawing/2014/main" id="{D782C838-48A6-4132-B86B-DBDB60BAD4EF}"/>
                  </a:ext>
                </a:extLst>
              </p:cNvPr>
              <p:cNvSpPr/>
              <p:nvPr/>
            </p:nvSpPr>
            <p:spPr>
              <a:xfrm>
                <a:off x="8166771" y="4856072"/>
                <a:ext cx="915650" cy="2901261"/>
              </a:xfrm>
              <a:prstGeom prst="rect">
                <a:avLst/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200"/>
              </a:p>
            </p:txBody>
          </p: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A437654-DC80-47AF-9E9B-A1D4B918A6A6}"/>
                </a:ext>
              </a:extLst>
            </p:cNvPr>
            <p:cNvSpPr txBox="1"/>
            <p:nvPr/>
          </p:nvSpPr>
          <p:spPr>
            <a:xfrm>
              <a:off x="746499" y="3992184"/>
              <a:ext cx="9464895" cy="360582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900" b="1" dirty="0">
                  <a:solidFill>
                    <a:srgbClr val="C00000"/>
                  </a:solidFill>
                </a:rPr>
                <a:t>No     </a:t>
              </a:r>
              <a:r>
                <a:rPr lang="ko-KR" altLang="en-US" sz="900" b="1" dirty="0" err="1">
                  <a:solidFill>
                    <a:srgbClr val="C00000"/>
                  </a:solidFill>
                </a:rPr>
                <a:t>이용권명</a:t>
              </a:r>
              <a:r>
                <a:rPr lang="ko-KR" altLang="en-US" sz="900" b="1" dirty="0">
                  <a:solidFill>
                    <a:srgbClr val="C00000"/>
                  </a:solidFill>
                </a:rPr>
                <a:t>    </a:t>
              </a:r>
              <a:r>
                <a:rPr lang="ko-KR" altLang="en-US" sz="900" b="1" dirty="0" smtClean="0">
                  <a:solidFill>
                    <a:srgbClr val="C00000"/>
                  </a:solidFill>
                </a:rPr>
                <a:t>              </a:t>
              </a:r>
              <a:r>
                <a:rPr lang="ko-KR" altLang="en-US" sz="900" b="1" dirty="0" err="1">
                  <a:solidFill>
                    <a:srgbClr val="C00000"/>
                  </a:solidFill>
                </a:rPr>
                <a:t>업체명</a:t>
              </a:r>
              <a:r>
                <a:rPr lang="ko-KR" altLang="en-US" sz="900" b="1" dirty="0">
                  <a:solidFill>
                    <a:srgbClr val="C00000"/>
                  </a:solidFill>
                </a:rPr>
                <a:t> </a:t>
              </a:r>
              <a:r>
                <a:rPr lang="ko-KR" altLang="en-US" sz="900" b="1" dirty="0" smtClean="0">
                  <a:solidFill>
                    <a:srgbClr val="C00000"/>
                  </a:solidFill>
                </a:rPr>
                <a:t>              </a:t>
              </a:r>
              <a:r>
                <a:rPr lang="ko-KR" altLang="en-US" sz="900" b="1" dirty="0">
                  <a:solidFill>
                    <a:srgbClr val="C00000"/>
                  </a:solidFill>
                </a:rPr>
                <a:t>아이디 </a:t>
              </a:r>
              <a:r>
                <a:rPr lang="ko-KR" altLang="en-US" sz="900" b="1" dirty="0" smtClean="0">
                  <a:solidFill>
                    <a:srgbClr val="C00000"/>
                  </a:solidFill>
                </a:rPr>
                <a:t>            </a:t>
              </a:r>
              <a:r>
                <a:rPr lang="ko-KR" altLang="en-US" sz="900" b="1" dirty="0" err="1" smtClean="0">
                  <a:solidFill>
                    <a:srgbClr val="C00000"/>
                  </a:solidFill>
                </a:rPr>
                <a:t>결제일시</a:t>
              </a:r>
              <a:r>
                <a:rPr lang="ko-KR" altLang="en-US" sz="900" b="1" dirty="0" smtClean="0">
                  <a:solidFill>
                    <a:srgbClr val="C00000"/>
                  </a:solidFill>
                </a:rPr>
                <a:t>             </a:t>
              </a:r>
              <a:r>
                <a:rPr lang="ko-KR" altLang="en-US" sz="900" b="1" dirty="0">
                  <a:solidFill>
                    <a:srgbClr val="C00000"/>
                  </a:solidFill>
                </a:rPr>
                <a:t>결제수단</a:t>
              </a:r>
              <a:r>
                <a:rPr lang="en-US" altLang="ko-KR" sz="900" b="1" dirty="0">
                  <a:solidFill>
                    <a:srgbClr val="C00000"/>
                  </a:solidFill>
                </a:rPr>
                <a:t>(</a:t>
              </a:r>
              <a:r>
                <a:rPr lang="ko-KR" altLang="en-US" sz="900" b="1" dirty="0" err="1">
                  <a:solidFill>
                    <a:srgbClr val="C00000"/>
                  </a:solidFill>
                </a:rPr>
                <a:t>카드일경우</a:t>
              </a:r>
              <a:r>
                <a:rPr lang="ko-KR" altLang="en-US" sz="900" b="1" dirty="0">
                  <a:solidFill>
                    <a:srgbClr val="C00000"/>
                  </a:solidFill>
                </a:rPr>
                <a:t> 카드사</a:t>
              </a:r>
              <a:r>
                <a:rPr lang="en-US" altLang="ko-KR" sz="900" b="1" dirty="0">
                  <a:solidFill>
                    <a:srgbClr val="C00000"/>
                  </a:solidFill>
                </a:rPr>
                <a:t>)</a:t>
              </a:r>
              <a:r>
                <a:rPr lang="ko-KR" altLang="en-US" sz="900" b="1" dirty="0">
                  <a:solidFill>
                    <a:srgbClr val="C00000"/>
                  </a:solidFill>
                </a:rPr>
                <a:t>     결제금액 </a:t>
              </a:r>
              <a:r>
                <a:rPr lang="ko-KR" altLang="en-US" sz="900" b="1" dirty="0" smtClean="0">
                  <a:solidFill>
                    <a:srgbClr val="C00000"/>
                  </a:solidFill>
                </a:rPr>
                <a:t>     </a:t>
              </a:r>
              <a:r>
                <a:rPr lang="ko-KR" altLang="en-US" sz="900" b="1" dirty="0">
                  <a:solidFill>
                    <a:srgbClr val="C00000"/>
                  </a:solidFill>
                </a:rPr>
                <a:t>결제상태</a:t>
              </a:r>
              <a:r>
                <a:rPr lang="en-US" altLang="ko-KR" sz="900" b="1" dirty="0">
                  <a:solidFill>
                    <a:srgbClr val="C00000"/>
                  </a:solidFill>
                </a:rPr>
                <a:t>(</a:t>
              </a:r>
              <a:r>
                <a:rPr lang="ko-KR" altLang="en-US" sz="900" b="1" dirty="0">
                  <a:solidFill>
                    <a:srgbClr val="C00000"/>
                  </a:solidFill>
                </a:rPr>
                <a:t>취소</a:t>
              </a:r>
              <a:r>
                <a:rPr lang="en-US" altLang="ko-KR" sz="900" b="1" dirty="0">
                  <a:solidFill>
                    <a:srgbClr val="C00000"/>
                  </a:solidFill>
                </a:rPr>
                <a:t>/</a:t>
              </a:r>
              <a:r>
                <a:rPr lang="ko-KR" altLang="en-US" sz="900" b="1" dirty="0">
                  <a:solidFill>
                    <a:srgbClr val="C00000"/>
                  </a:solidFill>
                </a:rPr>
                <a:t>완료</a:t>
              </a:r>
              <a:r>
                <a:rPr lang="en-US" altLang="ko-KR" sz="900" b="1" dirty="0">
                  <a:solidFill>
                    <a:srgbClr val="C00000"/>
                  </a:solidFill>
                </a:rPr>
                <a:t>/</a:t>
              </a:r>
              <a:r>
                <a:rPr lang="ko-KR" altLang="en-US" sz="900" b="1" dirty="0" err="1">
                  <a:solidFill>
                    <a:srgbClr val="C00000"/>
                  </a:solidFill>
                </a:rPr>
                <a:t>쿠폰사용</a:t>
              </a:r>
              <a:r>
                <a:rPr lang="en-US" altLang="ko-KR" sz="900" b="1" dirty="0" smtClean="0">
                  <a:solidFill>
                    <a:srgbClr val="C00000"/>
                  </a:solidFill>
                </a:rPr>
                <a:t>)</a:t>
              </a:r>
            </a:p>
            <a:p>
              <a:pPr>
                <a:lnSpc>
                  <a:spcPct val="150000"/>
                </a:lnSpc>
              </a:pPr>
              <a:endParaRPr lang="en-US" altLang="ko-KR" sz="900" b="1" dirty="0">
                <a:solidFill>
                  <a:srgbClr val="C00000"/>
                </a:solidFill>
              </a:endParaRPr>
            </a:p>
            <a:p>
              <a:pPr marL="228600" indent="-228600">
                <a:lnSpc>
                  <a:spcPct val="150000"/>
                </a:lnSpc>
                <a:buAutoNum type="arabicPlain"/>
              </a:pPr>
              <a:r>
                <a:rPr lang="ko-KR" altLang="en-US" sz="800" b="1" dirty="0" smtClean="0"/>
                <a:t>공고 등록 </a:t>
              </a:r>
              <a:r>
                <a:rPr lang="en-US" altLang="ko-KR" sz="800" b="1" dirty="0" smtClean="0"/>
                <a:t>1</a:t>
              </a:r>
              <a:r>
                <a:rPr lang="ko-KR" altLang="en-US" sz="800" b="1" dirty="0" smtClean="0"/>
                <a:t>건               </a:t>
              </a:r>
              <a:r>
                <a:rPr lang="ko-KR" altLang="en-US" sz="800" b="1" dirty="0" err="1" smtClean="0"/>
                <a:t>디포편의점</a:t>
              </a:r>
              <a:r>
                <a:rPr lang="ko-KR" altLang="en-US" sz="800" b="1" dirty="0" smtClean="0"/>
                <a:t>          </a:t>
              </a:r>
              <a:r>
                <a:rPr lang="en-US" altLang="ko-KR" sz="800" b="1" dirty="0" smtClean="0"/>
                <a:t>cs@dforte.co.kr     2020-04-05 </a:t>
              </a:r>
              <a:r>
                <a:rPr lang="en-US" altLang="ko-KR" sz="800" b="1" dirty="0"/>
                <a:t>16:44:44 </a:t>
              </a:r>
              <a:r>
                <a:rPr lang="en-US" altLang="ko-KR" sz="800" b="1" dirty="0" smtClean="0"/>
                <a:t>        </a:t>
              </a:r>
              <a:r>
                <a:rPr lang="ko-KR" altLang="en-US" sz="800" b="1" dirty="0" err="1" smtClean="0"/>
                <a:t>다날</a:t>
              </a:r>
              <a:r>
                <a:rPr lang="ko-KR" altLang="en-US" sz="800" b="1" dirty="0" smtClean="0"/>
                <a:t>                                     </a:t>
              </a:r>
              <a:r>
                <a:rPr lang="en-US" altLang="ko-KR" sz="800" b="1" dirty="0" smtClean="0"/>
                <a:t>10000                    </a:t>
              </a:r>
              <a:r>
                <a:rPr lang="ko-KR" altLang="en-US" sz="800" b="1" dirty="0" smtClean="0"/>
                <a:t>완료</a:t>
              </a:r>
              <a:endParaRPr lang="en-US" altLang="ko-KR" sz="800" b="1" dirty="0" smtClean="0"/>
            </a:p>
            <a:p>
              <a:pPr>
                <a:lnSpc>
                  <a:spcPct val="150000"/>
                </a:lnSpc>
              </a:pPr>
              <a:r>
                <a:rPr lang="en-US" altLang="ko-KR" sz="800" b="1" dirty="0" smtClean="0"/>
                <a:t>2     </a:t>
              </a:r>
              <a:r>
                <a:rPr lang="ko-KR" altLang="en-US" sz="800" b="1" dirty="0"/>
                <a:t>공고 등록 </a:t>
              </a:r>
              <a:r>
                <a:rPr lang="en-US" altLang="ko-KR" sz="800" b="1" dirty="0"/>
                <a:t>1</a:t>
              </a:r>
              <a:r>
                <a:rPr lang="ko-KR" altLang="en-US" sz="800" b="1" dirty="0"/>
                <a:t>건  </a:t>
              </a:r>
              <a:r>
                <a:rPr lang="ko-KR" altLang="en-US" sz="800" b="1" dirty="0" smtClean="0"/>
                <a:t>             </a:t>
              </a:r>
              <a:r>
                <a:rPr lang="ko-KR" altLang="en-US" sz="800" b="1" dirty="0" err="1"/>
                <a:t>디포편의점</a:t>
              </a:r>
              <a:r>
                <a:rPr lang="ko-KR" altLang="en-US" sz="800" b="1" dirty="0"/>
                <a:t>  </a:t>
              </a:r>
              <a:r>
                <a:rPr lang="ko-KR" altLang="en-US" sz="800" b="1" dirty="0" smtClean="0"/>
                <a:t>        </a:t>
              </a:r>
              <a:r>
                <a:rPr lang="en-US" altLang="ko-KR" sz="800" b="1" dirty="0" smtClean="0"/>
                <a:t>cs@dforte.co.kr     </a:t>
              </a:r>
              <a:r>
                <a:rPr lang="en-US" altLang="ko-KR" sz="800" b="1" dirty="0"/>
                <a:t>2020-04-05 16:44:44         </a:t>
              </a:r>
              <a:r>
                <a:rPr lang="ko-KR" altLang="en-US" sz="800" b="1" dirty="0" smtClean="0"/>
                <a:t>카드                                     </a:t>
              </a:r>
              <a:r>
                <a:rPr lang="en-US" altLang="ko-KR" sz="800" b="1" dirty="0"/>
                <a:t>10000                    </a:t>
              </a:r>
              <a:r>
                <a:rPr lang="ko-KR" altLang="en-US" sz="800" b="1" dirty="0"/>
                <a:t>완료</a:t>
              </a:r>
              <a:endParaRPr lang="ko-KR" altLang="en-US" sz="800" b="1" dirty="0">
                <a:solidFill>
                  <a:srgbClr val="C00000"/>
                </a:solidFill>
              </a:endParaRPr>
            </a:p>
            <a:p>
              <a:pPr marL="228600" indent="-228600">
                <a:lnSpc>
                  <a:spcPct val="150000"/>
                </a:lnSpc>
                <a:buAutoNum type="arabicPlain"/>
              </a:pPr>
              <a:endParaRPr lang="en-US" altLang="ko-KR" sz="800" b="1" dirty="0" smtClean="0">
                <a:solidFill>
                  <a:srgbClr val="C00000"/>
                </a:solidFill>
              </a:endParaRPr>
            </a:p>
            <a:p>
              <a:pPr marL="228600" indent="-228600">
                <a:lnSpc>
                  <a:spcPct val="150000"/>
                </a:lnSpc>
                <a:buAutoNum type="arabicPlain"/>
              </a:pPr>
              <a:endParaRPr lang="en-US" altLang="ko-KR" sz="800" b="1" dirty="0">
                <a:solidFill>
                  <a:srgbClr val="C00000"/>
                </a:solidFill>
              </a:endParaRPr>
            </a:p>
            <a:p>
              <a:pPr marL="228600" indent="-228600">
                <a:lnSpc>
                  <a:spcPct val="150000"/>
                </a:lnSpc>
                <a:buAutoNum type="arabicPlain"/>
              </a:pPr>
              <a:endParaRPr lang="en-US" altLang="ko-KR" sz="800" b="1" dirty="0" smtClean="0">
                <a:solidFill>
                  <a:srgbClr val="C00000"/>
                </a:solidFill>
              </a:endParaRPr>
            </a:p>
            <a:p>
              <a:pPr marL="228600" indent="-228600">
                <a:lnSpc>
                  <a:spcPct val="150000"/>
                </a:lnSpc>
                <a:buAutoNum type="arabicPlain"/>
              </a:pPr>
              <a:endParaRPr lang="en-US" altLang="ko-KR" sz="800" b="1" dirty="0">
                <a:solidFill>
                  <a:srgbClr val="C00000"/>
                </a:solidFill>
              </a:endParaRPr>
            </a:p>
            <a:p>
              <a:pPr marL="228600" indent="-228600">
                <a:lnSpc>
                  <a:spcPct val="150000"/>
                </a:lnSpc>
                <a:buAutoNum type="arabicPlain"/>
              </a:pPr>
              <a:endParaRPr lang="en-US" altLang="ko-KR" sz="800" b="1" dirty="0" smtClean="0">
                <a:solidFill>
                  <a:srgbClr val="C00000"/>
                </a:solidFill>
              </a:endParaRPr>
            </a:p>
            <a:p>
              <a:pPr marL="228600" indent="-228600">
                <a:lnSpc>
                  <a:spcPct val="150000"/>
                </a:lnSpc>
                <a:buAutoNum type="arabicPlain"/>
              </a:pPr>
              <a:endParaRPr lang="en-US" altLang="ko-KR" sz="800" b="1" dirty="0">
                <a:solidFill>
                  <a:srgbClr val="C00000"/>
                </a:solidFill>
              </a:endParaRPr>
            </a:p>
            <a:p>
              <a:pPr marL="228600" indent="-228600">
                <a:lnSpc>
                  <a:spcPct val="150000"/>
                </a:lnSpc>
                <a:buAutoNum type="arabicPlain"/>
              </a:pPr>
              <a:endParaRPr lang="en-US" altLang="ko-KR" sz="800" b="1" dirty="0" smtClean="0">
                <a:solidFill>
                  <a:srgbClr val="C00000"/>
                </a:solidFill>
              </a:endParaRPr>
            </a:p>
            <a:p>
              <a:pPr marL="228600" indent="-228600">
                <a:lnSpc>
                  <a:spcPct val="150000"/>
                </a:lnSpc>
                <a:buAutoNum type="arabicPlain"/>
              </a:pPr>
              <a:endParaRPr lang="en-US" altLang="ko-KR" sz="800" b="1" dirty="0">
                <a:solidFill>
                  <a:srgbClr val="C00000"/>
                </a:solidFill>
              </a:endParaRPr>
            </a:p>
            <a:p>
              <a:pPr marL="228600" indent="-228600">
                <a:lnSpc>
                  <a:spcPct val="150000"/>
                </a:lnSpc>
                <a:buAutoNum type="arabicPlain"/>
              </a:pPr>
              <a:endParaRPr lang="en-US" altLang="ko-KR" sz="800" b="1" dirty="0" smtClean="0">
                <a:solidFill>
                  <a:srgbClr val="C00000"/>
                </a:solidFill>
              </a:endParaRPr>
            </a:p>
            <a:p>
              <a:pPr marL="228600" indent="-228600">
                <a:lnSpc>
                  <a:spcPct val="150000"/>
                </a:lnSpc>
                <a:buAutoNum type="arabicPlain"/>
              </a:pPr>
              <a:endParaRPr lang="en-US" altLang="ko-KR" sz="800" b="1" dirty="0">
                <a:solidFill>
                  <a:srgbClr val="C00000"/>
                </a:solidFill>
              </a:endParaRPr>
            </a:p>
            <a:p>
              <a:pPr marL="228600" indent="-228600">
                <a:lnSpc>
                  <a:spcPct val="150000"/>
                </a:lnSpc>
                <a:buAutoNum type="arabicPlain"/>
              </a:pPr>
              <a:endParaRPr lang="en-US" altLang="ko-KR" sz="800" b="1" dirty="0" smtClean="0">
                <a:solidFill>
                  <a:srgbClr val="C00000"/>
                </a:solidFill>
              </a:endParaRPr>
            </a:p>
            <a:p>
              <a:pPr marL="228600" indent="-228600">
                <a:lnSpc>
                  <a:spcPct val="150000"/>
                </a:lnSpc>
                <a:buAutoNum type="arabicPlain"/>
              </a:pPr>
              <a:endParaRPr lang="en-US" altLang="ko-KR" sz="800" b="1" dirty="0">
                <a:solidFill>
                  <a:srgbClr val="C00000"/>
                </a:solidFill>
              </a:endParaRPr>
            </a:p>
            <a:p>
              <a:pPr marL="228600" indent="-228600">
                <a:lnSpc>
                  <a:spcPct val="150000"/>
                </a:lnSpc>
                <a:buAutoNum type="arabicPlain"/>
              </a:pPr>
              <a:endParaRPr lang="en-US" altLang="ko-KR" sz="800" b="1" dirty="0" smtClean="0">
                <a:solidFill>
                  <a:srgbClr val="C00000"/>
                </a:solidFill>
              </a:endParaRPr>
            </a:p>
            <a:p>
              <a:pPr marL="228600" indent="-228600">
                <a:lnSpc>
                  <a:spcPct val="150000"/>
                </a:lnSpc>
                <a:buAutoNum type="arabicPlain"/>
              </a:pPr>
              <a:endParaRPr lang="ko-KR" altLang="en-US" sz="8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18" name="제목 1">
            <a:extLst>
              <a:ext uri="{FF2B5EF4-FFF2-40B4-BE49-F238E27FC236}">
                <a16:creationId xmlns:a16="http://schemas.microsoft.com/office/drawing/2014/main" id="{D41BE3E7-AFD4-4B93-B4B3-6E10D7EE7344}"/>
              </a:ext>
            </a:extLst>
          </p:cNvPr>
          <p:cNvSpPr txBox="1">
            <a:spLocks/>
          </p:cNvSpPr>
          <p:nvPr/>
        </p:nvSpPr>
        <p:spPr>
          <a:xfrm>
            <a:off x="256842" y="205275"/>
            <a:ext cx="11096957" cy="8024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50000"/>
              </a:lnSpc>
            </a:pPr>
            <a:r>
              <a:rPr lang="ko-KR" altLang="en-US" sz="1800" b="1" dirty="0"/>
              <a:t>운영툴 </a:t>
            </a:r>
            <a:r>
              <a:rPr lang="en-US" altLang="ko-KR" sz="1800" b="1" dirty="0"/>
              <a:t>_ </a:t>
            </a:r>
            <a:r>
              <a:rPr lang="ko-KR" altLang="en-US" sz="1800" b="1" dirty="0"/>
              <a:t>결제내역</a:t>
            </a:r>
          </a:p>
        </p:txBody>
      </p:sp>
      <p:graphicFrame>
        <p:nvGraphicFramePr>
          <p:cNvPr id="19" name="표 12">
            <a:extLst>
              <a:ext uri="{FF2B5EF4-FFF2-40B4-BE49-F238E27FC236}">
                <a16:creationId xmlns:a16="http://schemas.microsoft.com/office/drawing/2014/main" id="{252C969C-0FFD-4DB4-A67C-B5FB81C8D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479448"/>
              </p:ext>
            </p:extLst>
          </p:nvPr>
        </p:nvGraphicFramePr>
        <p:xfrm>
          <a:off x="9311585" y="985964"/>
          <a:ext cx="2734609" cy="450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609">
                  <a:extLst>
                    <a:ext uri="{9D8B030D-6E8A-4147-A177-3AD203B41FA5}">
                      <a16:colId xmlns:a16="http://schemas.microsoft.com/office/drawing/2014/main" val="711066638"/>
                    </a:ext>
                  </a:extLst>
                </a:gridCol>
              </a:tblGrid>
              <a:tr h="400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/>
                        <a:t>결제내역페이지 수정사항</a:t>
                      </a:r>
                      <a:endParaRPr lang="en-US" altLang="ko-KR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5649"/>
                  </a:ext>
                </a:extLst>
              </a:tr>
              <a:tr h="410282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err="1"/>
                        <a:t>드롭박스형</a:t>
                      </a:r>
                      <a:r>
                        <a:rPr lang="ko-KR" altLang="en-US" sz="1000" dirty="0"/>
                        <a:t> 결제구분 필터링 추가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전체</a:t>
                      </a:r>
                      <a:r>
                        <a:rPr lang="en-US" altLang="ko-KR" sz="1000" dirty="0"/>
                        <a:t>/</a:t>
                      </a:r>
                      <a:r>
                        <a:rPr lang="ko-KR" altLang="en-US" sz="1000" dirty="0"/>
                        <a:t>카드결제</a:t>
                      </a:r>
                      <a:r>
                        <a:rPr lang="en-US" altLang="ko-KR" sz="1000" dirty="0"/>
                        <a:t>/</a:t>
                      </a:r>
                      <a:r>
                        <a:rPr lang="ko-KR" altLang="en-US" sz="1000" dirty="0"/>
                        <a:t>휴대폰결제 적용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err="1"/>
                        <a:t>검색창</a:t>
                      </a:r>
                      <a:r>
                        <a:rPr lang="ko-KR" altLang="en-US" sz="1000" dirty="0"/>
                        <a:t> 추가 </a:t>
                      </a:r>
                      <a:r>
                        <a:rPr lang="en-US" altLang="ko-KR" sz="1000" dirty="0" smtClean="0"/>
                        <a:t>(</a:t>
                      </a:r>
                      <a:r>
                        <a:rPr lang="ko-KR" altLang="en-US" sz="1000" dirty="0" smtClean="0"/>
                        <a:t>전체 리스트의 아이디 검색 기능으로 단일화</a:t>
                      </a:r>
                      <a:r>
                        <a:rPr lang="en-US" altLang="ko-KR" sz="1000" dirty="0" smtClean="0"/>
                        <a:t>)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리스트 테이블헤드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좌측 예시 참조</a:t>
                      </a:r>
                      <a:endParaRPr lang="en-US" altLang="ko-KR" sz="1000" dirty="0"/>
                    </a:p>
                    <a:p>
                      <a:pPr marL="358775" lvl="1" indent="-176213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541338" algn="l"/>
                        </a:tabLst>
                      </a:pPr>
                      <a:r>
                        <a:rPr lang="ko-KR" altLang="en-US" sz="1000" dirty="0"/>
                        <a:t>결제일시 날짜</a:t>
                      </a:r>
                      <a:r>
                        <a:rPr lang="en-US" altLang="ko-KR" sz="1000" dirty="0"/>
                        <a:t>/</a:t>
                      </a:r>
                      <a:r>
                        <a:rPr lang="ko-KR" altLang="en-US" sz="1000" dirty="0" err="1"/>
                        <a:t>시분초</a:t>
                      </a:r>
                      <a:r>
                        <a:rPr lang="ko-KR" altLang="en-US" sz="1000" dirty="0"/>
                        <a:t> 입력</a:t>
                      </a:r>
                      <a:endParaRPr lang="en-US" altLang="ko-KR" sz="1000" dirty="0"/>
                    </a:p>
                    <a:p>
                      <a:pPr marL="358775" lvl="1" indent="-176213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541338" algn="l"/>
                        </a:tabLst>
                      </a:pPr>
                      <a:r>
                        <a:rPr lang="ko-KR" altLang="en-US" sz="1000" dirty="0"/>
                        <a:t>결제수단 상세표시 </a:t>
                      </a:r>
                      <a:r>
                        <a:rPr lang="en-US" altLang="ko-KR" sz="1000" dirty="0"/>
                        <a:t>&amp;</a:t>
                      </a:r>
                      <a:r>
                        <a:rPr lang="ko-KR" altLang="en-US" sz="1000" dirty="0"/>
                        <a:t> 카드일 경우 카드사 표시</a:t>
                      </a:r>
                      <a:endParaRPr lang="en-US" altLang="ko-KR" sz="1000" dirty="0"/>
                    </a:p>
                    <a:p>
                      <a:pPr marL="358775" lvl="1" indent="-176213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541338" algn="l"/>
                        </a:tabLst>
                      </a:pPr>
                      <a:r>
                        <a:rPr lang="ko-KR" altLang="en-US" sz="1000" dirty="0"/>
                        <a:t>결제상태 상세표시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b="1" dirty="0">
                          <a:solidFill>
                            <a:srgbClr val="C00000"/>
                          </a:solidFill>
                        </a:rPr>
                        <a:t>결제</a:t>
                      </a:r>
                      <a:r>
                        <a:rPr lang="en-US" altLang="ko-KR" sz="1000" b="1" dirty="0">
                          <a:solidFill>
                            <a:srgbClr val="C00000"/>
                          </a:solidFill>
                        </a:rPr>
                        <a:t>/</a:t>
                      </a:r>
                      <a:r>
                        <a:rPr lang="ko-KR" altLang="en-US" sz="1000" b="1" dirty="0">
                          <a:solidFill>
                            <a:srgbClr val="C00000"/>
                          </a:solidFill>
                        </a:rPr>
                        <a:t>취소</a:t>
                      </a:r>
                      <a:r>
                        <a:rPr lang="en-US" altLang="ko-KR" sz="1000" b="1" dirty="0">
                          <a:solidFill>
                            <a:srgbClr val="C00000"/>
                          </a:solidFill>
                        </a:rPr>
                        <a:t>/</a:t>
                      </a:r>
                      <a:r>
                        <a:rPr lang="ko-KR" altLang="en-US" sz="1000" b="1" dirty="0">
                          <a:solidFill>
                            <a:srgbClr val="C00000"/>
                          </a:solidFill>
                        </a:rPr>
                        <a:t>환불 관련 기능 </a:t>
                      </a:r>
                      <a:r>
                        <a:rPr lang="en-US" altLang="ko-KR" sz="1000" b="1" dirty="0">
                          <a:solidFill>
                            <a:srgbClr val="C00000"/>
                          </a:solidFill>
                        </a:rPr>
                        <a:t>– </a:t>
                      </a:r>
                      <a:r>
                        <a:rPr lang="ko-KR" altLang="en-US" sz="1000" b="1" dirty="0" err="1">
                          <a:solidFill>
                            <a:srgbClr val="C00000"/>
                          </a:solidFill>
                        </a:rPr>
                        <a:t>다날</a:t>
                      </a:r>
                      <a:r>
                        <a:rPr lang="ko-KR" altLang="en-US" sz="1000" b="1" dirty="0">
                          <a:solidFill>
                            <a:srgbClr val="C00000"/>
                          </a:solidFill>
                        </a:rPr>
                        <a:t> 연동 필요</a:t>
                      </a:r>
                      <a:r>
                        <a:rPr lang="en-US" altLang="ko-KR" sz="1000" b="1" dirty="0">
                          <a:solidFill>
                            <a:srgbClr val="C00000"/>
                          </a:solidFill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33834"/>
                  </a:ext>
                </a:extLst>
              </a:tr>
            </a:tbl>
          </a:graphicData>
        </a:graphic>
      </p:graphicFrame>
      <p:pic>
        <p:nvPicPr>
          <p:cNvPr id="22" name="그림 21">
            <a:extLst>
              <a:ext uri="{FF2B5EF4-FFF2-40B4-BE49-F238E27FC236}">
                <a16:creationId xmlns:a16="http://schemas.microsoft.com/office/drawing/2014/main" id="{51AB8163-ECB5-4CA4-9B2F-4F805A40B35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904" t="18470" r="61360" b="72402"/>
          <a:stretch/>
        </p:blipFill>
        <p:spPr>
          <a:xfrm>
            <a:off x="1988546" y="1741360"/>
            <a:ext cx="1819656" cy="457200"/>
          </a:xfrm>
          <a:prstGeom prst="rect">
            <a:avLst/>
          </a:prstGeom>
        </p:spPr>
      </p:pic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78C83E15-E672-41CD-BD45-3BA89309BF4E}"/>
              </a:ext>
            </a:extLst>
          </p:cNvPr>
          <p:cNvSpPr/>
          <p:nvPr/>
        </p:nvSpPr>
        <p:spPr>
          <a:xfrm>
            <a:off x="8271548" y="3579840"/>
            <a:ext cx="793175" cy="1944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/>
              <a:t>결제 취소</a:t>
            </a:r>
            <a:endParaRPr lang="ko-KR" altLang="en-US" sz="7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9B1C398-198E-4167-96AA-F713F7831A7C}"/>
              </a:ext>
            </a:extLst>
          </p:cNvPr>
          <p:cNvSpPr txBox="1"/>
          <p:nvPr/>
        </p:nvSpPr>
        <p:spPr>
          <a:xfrm>
            <a:off x="7390587" y="6202519"/>
            <a:ext cx="2684845" cy="333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b="1" dirty="0">
                <a:solidFill>
                  <a:srgbClr val="C00000"/>
                </a:solidFill>
              </a:rPr>
              <a:t>팝업으로 한번 더 확인 후 결제 취소</a:t>
            </a:r>
            <a:endParaRPr lang="ko-KR" altLang="en-US" sz="1100" b="1" dirty="0">
              <a:solidFill>
                <a:srgbClr val="C00000"/>
              </a:solidFill>
            </a:endParaRPr>
          </a:p>
        </p:txBody>
      </p: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AA3B9133-ED7C-4710-B211-525BBDFBA108}"/>
              </a:ext>
            </a:extLst>
          </p:cNvPr>
          <p:cNvCxnSpPr>
            <a:cxnSpLocks/>
            <a:stCxn id="26" idx="0"/>
            <a:endCxn id="25" idx="2"/>
          </p:cNvCxnSpPr>
          <p:nvPr/>
        </p:nvCxnSpPr>
        <p:spPr>
          <a:xfrm flipH="1" flipV="1">
            <a:off x="8668136" y="3774297"/>
            <a:ext cx="64874" cy="24282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37FB2C03-8B40-43D2-8E7C-F15B4C7F1115}"/>
              </a:ext>
            </a:extLst>
          </p:cNvPr>
          <p:cNvSpPr/>
          <p:nvPr/>
        </p:nvSpPr>
        <p:spPr>
          <a:xfrm>
            <a:off x="340034" y="1799933"/>
            <a:ext cx="1648512" cy="266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결제구분 ▼ </a:t>
            </a: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C4A86EBF-3D23-4FEC-8DAA-40087DBDDF95}"/>
              </a:ext>
            </a:extLst>
          </p:cNvPr>
          <p:cNvSpPr/>
          <p:nvPr/>
        </p:nvSpPr>
        <p:spPr>
          <a:xfrm>
            <a:off x="340034" y="2061721"/>
            <a:ext cx="1648512" cy="759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전체</a:t>
            </a:r>
            <a:endParaRPr lang="en-US" altLang="ko-KR" sz="1100" dirty="0"/>
          </a:p>
          <a:p>
            <a:pPr algn="ctr"/>
            <a:r>
              <a:rPr lang="ko-KR" altLang="en-US" sz="1100" dirty="0"/>
              <a:t>카드 결제</a:t>
            </a:r>
            <a:endParaRPr lang="en-US" altLang="ko-KR" sz="1100" dirty="0"/>
          </a:p>
          <a:p>
            <a:pPr algn="ctr"/>
            <a:r>
              <a:rPr lang="ko-KR" altLang="en-US" sz="1100" dirty="0"/>
              <a:t>휴대폰 결제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207891" y="1831085"/>
            <a:ext cx="97654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smtClean="0"/>
              <a:t>검색 아이디 입력</a:t>
            </a:r>
            <a:endParaRPr lang="ko-KR" altLang="en-US" sz="8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C693B6F-61B3-46E1-A18E-A5363770D46C}"/>
              </a:ext>
            </a:extLst>
          </p:cNvPr>
          <p:cNvSpPr txBox="1"/>
          <p:nvPr/>
        </p:nvSpPr>
        <p:spPr>
          <a:xfrm>
            <a:off x="3723152" y="1769530"/>
            <a:ext cx="235869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00" b="1" dirty="0" smtClean="0">
                <a:solidFill>
                  <a:srgbClr val="FF0000"/>
                </a:solidFill>
              </a:rPr>
              <a:t>전체 </a:t>
            </a:r>
            <a:r>
              <a:rPr lang="ko-KR" altLang="en-US" sz="1000" b="1" dirty="0" err="1" smtClean="0">
                <a:solidFill>
                  <a:srgbClr val="FF0000"/>
                </a:solidFill>
              </a:rPr>
              <a:t>리스트중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 아이디 검색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23" name="사각형: 둥근 모서리 24">
            <a:extLst>
              <a:ext uri="{FF2B5EF4-FFF2-40B4-BE49-F238E27FC236}">
                <a16:creationId xmlns:a16="http://schemas.microsoft.com/office/drawing/2014/main" id="{78C83E15-E672-41CD-BD45-3BA89309BF4E}"/>
              </a:ext>
            </a:extLst>
          </p:cNvPr>
          <p:cNvSpPr/>
          <p:nvPr/>
        </p:nvSpPr>
        <p:spPr>
          <a:xfrm>
            <a:off x="8274480" y="3354171"/>
            <a:ext cx="793175" cy="1944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00"/>
              <a:t>결제 취소</a:t>
            </a:r>
            <a:endParaRPr lang="ko-KR" altLang="en-US" sz="700" dirty="0"/>
          </a:p>
        </p:txBody>
      </p:sp>
      <p:sp>
        <p:nvSpPr>
          <p:cNvPr id="30" name="직사각형 29"/>
          <p:cNvSpPr/>
          <p:nvPr/>
        </p:nvSpPr>
        <p:spPr>
          <a:xfrm>
            <a:off x="5570066" y="4396493"/>
            <a:ext cx="1696781" cy="19511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해당 결제를 취소</a:t>
            </a:r>
            <a:endParaRPr lang="en-US" altLang="ko-KR" sz="1200" dirty="0" smtClean="0"/>
          </a:p>
          <a:p>
            <a:pPr algn="ctr"/>
            <a:r>
              <a:rPr lang="ko-KR" altLang="en-US" sz="1200" dirty="0" smtClean="0"/>
              <a:t>하시겠습니까</a:t>
            </a:r>
            <a:r>
              <a:rPr lang="en-US" altLang="ko-KR" sz="1200" dirty="0" smtClean="0"/>
              <a:t>?</a:t>
            </a:r>
          </a:p>
          <a:p>
            <a:pPr algn="ctr"/>
            <a:endParaRPr lang="ko-KR" altLang="en-US" sz="1200" dirty="0"/>
          </a:p>
        </p:txBody>
      </p:sp>
      <p:sp>
        <p:nvSpPr>
          <p:cNvPr id="33" name="모서리가 둥근 직사각형 32"/>
          <p:cNvSpPr/>
          <p:nvPr/>
        </p:nvSpPr>
        <p:spPr>
          <a:xfrm>
            <a:off x="5810085" y="5900600"/>
            <a:ext cx="543528" cy="30813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취소</a:t>
            </a:r>
            <a:endParaRPr lang="ko-KR" altLang="en-US" sz="1050" dirty="0"/>
          </a:p>
        </p:txBody>
      </p:sp>
      <p:sp>
        <p:nvSpPr>
          <p:cNvPr id="34" name="모서리가 둥근 직사각형 33"/>
          <p:cNvSpPr/>
          <p:nvPr/>
        </p:nvSpPr>
        <p:spPr>
          <a:xfrm>
            <a:off x="6505169" y="5900601"/>
            <a:ext cx="543528" cy="30813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삭제</a:t>
            </a:r>
            <a:endParaRPr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695611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>
            <a:extLst>
              <a:ext uri="{FF2B5EF4-FFF2-40B4-BE49-F238E27FC236}">
                <a16:creationId xmlns:a16="http://schemas.microsoft.com/office/drawing/2014/main" id="{7AE03FD5-378F-43E4-BDA9-190C54698058}"/>
              </a:ext>
            </a:extLst>
          </p:cNvPr>
          <p:cNvGrpSpPr/>
          <p:nvPr/>
        </p:nvGrpSpPr>
        <p:grpSpPr>
          <a:xfrm>
            <a:off x="308536" y="970723"/>
            <a:ext cx="8829438" cy="5369115"/>
            <a:chOff x="838199" y="1495019"/>
            <a:chExt cx="11353803" cy="6904165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0FCE985-C6DC-4976-BD20-89E8A9CADCF2}"/>
                </a:ext>
              </a:extLst>
            </p:cNvPr>
            <p:cNvSpPr txBox="1"/>
            <p:nvPr/>
          </p:nvSpPr>
          <p:spPr>
            <a:xfrm>
              <a:off x="838199" y="1495019"/>
              <a:ext cx="9636890" cy="454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ko-KR" altLang="en-US" b="1" dirty="0"/>
                <a:t>이용권 마감일 표시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인재검색권 남은 건수 표시</a:t>
              </a:r>
              <a:endParaRPr lang="ko-KR" altLang="en-US" sz="1600" b="1" dirty="0"/>
            </a:p>
          </p:txBody>
        </p:sp>
        <p:grpSp>
          <p:nvGrpSpPr>
            <p:cNvPr id="2" name="그룹 1">
              <a:extLst>
                <a:ext uri="{FF2B5EF4-FFF2-40B4-BE49-F238E27FC236}">
                  <a16:creationId xmlns:a16="http://schemas.microsoft.com/office/drawing/2014/main" id="{ED18F770-5248-4349-8D44-3A343CEC246F}"/>
                </a:ext>
              </a:extLst>
            </p:cNvPr>
            <p:cNvGrpSpPr/>
            <p:nvPr/>
          </p:nvGrpSpPr>
          <p:grpSpPr>
            <a:xfrm>
              <a:off x="885130" y="1515484"/>
              <a:ext cx="11306872" cy="6883700"/>
              <a:chOff x="936728" y="1978507"/>
              <a:chExt cx="9364806" cy="5701358"/>
            </a:xfrm>
          </p:grpSpPr>
          <p:grpSp>
            <p:nvGrpSpPr>
              <p:cNvPr id="5" name="그룹 4">
                <a:extLst>
                  <a:ext uri="{FF2B5EF4-FFF2-40B4-BE49-F238E27FC236}">
                    <a16:creationId xmlns:a16="http://schemas.microsoft.com/office/drawing/2014/main" id="{A3EEFC2D-9250-4FB6-B6DC-5A9CDADFB3AE}"/>
                  </a:ext>
                </a:extLst>
              </p:cNvPr>
              <p:cNvGrpSpPr/>
              <p:nvPr/>
            </p:nvGrpSpPr>
            <p:grpSpPr>
              <a:xfrm>
                <a:off x="936728" y="1978507"/>
                <a:ext cx="9364806" cy="5602488"/>
                <a:chOff x="936728" y="1978507"/>
                <a:chExt cx="10332957" cy="6181683"/>
              </a:xfrm>
            </p:grpSpPr>
            <p:pic>
              <p:nvPicPr>
                <p:cNvPr id="3" name="그림 2">
                  <a:extLst>
                    <a:ext uri="{FF2B5EF4-FFF2-40B4-BE49-F238E27FC236}">
                      <a16:creationId xmlns:a16="http://schemas.microsoft.com/office/drawing/2014/main" id="{E6BB2BE8-7924-4024-8809-AA2BF93702C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/>
                <a:srcRect b="79403"/>
                <a:stretch/>
              </p:blipFill>
              <p:spPr>
                <a:xfrm>
                  <a:off x="936728" y="1978507"/>
                  <a:ext cx="10332956" cy="942973"/>
                </a:xfrm>
                <a:prstGeom prst="rect">
                  <a:avLst/>
                </a:prstGeom>
              </p:spPr>
            </p:pic>
            <p:sp>
              <p:nvSpPr>
                <p:cNvPr id="10" name="직사각형 9">
                  <a:extLst>
                    <a:ext uri="{FF2B5EF4-FFF2-40B4-BE49-F238E27FC236}">
                      <a16:creationId xmlns:a16="http://schemas.microsoft.com/office/drawing/2014/main" id="{5F7B1E8B-FBEC-448A-978C-125F6FA6955D}"/>
                    </a:ext>
                  </a:extLst>
                </p:cNvPr>
                <p:cNvSpPr/>
                <p:nvPr/>
              </p:nvSpPr>
              <p:spPr>
                <a:xfrm>
                  <a:off x="3588449" y="2461995"/>
                  <a:ext cx="740780" cy="349992"/>
                </a:xfrm>
                <a:prstGeom prst="rect">
                  <a:avLst/>
                </a:prstGeom>
                <a:noFill/>
                <a:ln w="38100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pic>
              <p:nvPicPr>
                <p:cNvPr id="16" name="그림 15">
                  <a:extLst>
                    <a:ext uri="{FF2B5EF4-FFF2-40B4-BE49-F238E27FC236}">
                      <a16:creationId xmlns:a16="http://schemas.microsoft.com/office/drawing/2014/main" id="{7C31D4EB-2365-4AF5-B243-98DB94B2594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/>
                <a:srcRect t="30404"/>
                <a:stretch/>
              </p:blipFill>
              <p:spPr>
                <a:xfrm>
                  <a:off x="936729" y="4973994"/>
                  <a:ext cx="10332956" cy="3186196"/>
                </a:xfrm>
                <a:prstGeom prst="rect">
                  <a:avLst/>
                </a:prstGeom>
              </p:spPr>
            </p:pic>
          </p:grpSp>
          <p:sp>
            <p:nvSpPr>
              <p:cNvPr id="11" name="직사각형 10">
                <a:extLst>
                  <a:ext uri="{FF2B5EF4-FFF2-40B4-BE49-F238E27FC236}">
                    <a16:creationId xmlns:a16="http://schemas.microsoft.com/office/drawing/2014/main" id="{06BA9D4B-E457-405A-9DB6-4DA588B66E74}"/>
                  </a:ext>
                </a:extLst>
              </p:cNvPr>
              <p:cNvSpPr/>
              <p:nvPr/>
            </p:nvSpPr>
            <p:spPr>
              <a:xfrm>
                <a:off x="947927" y="4943008"/>
                <a:ext cx="643129" cy="2736857"/>
              </a:xfrm>
              <a:prstGeom prst="rect">
                <a:avLst/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2D424A4-B0F5-4923-8E55-0BB6593C008A}"/>
                </a:ext>
              </a:extLst>
            </p:cNvPr>
            <p:cNvSpPr txBox="1"/>
            <p:nvPr/>
          </p:nvSpPr>
          <p:spPr>
            <a:xfrm>
              <a:off x="874904" y="4406047"/>
              <a:ext cx="11306868" cy="384392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050" b="1" dirty="0">
                  <a:solidFill>
                    <a:srgbClr val="C00000"/>
                  </a:solidFill>
                </a:rPr>
                <a:t>No     </a:t>
              </a:r>
              <a:r>
                <a:rPr lang="ko-KR" altLang="en-US" sz="1050" b="1" dirty="0" err="1" smtClean="0">
                  <a:solidFill>
                    <a:srgbClr val="C00000"/>
                  </a:solidFill>
                </a:rPr>
                <a:t>이용권명</a:t>
              </a:r>
              <a:r>
                <a:rPr lang="ko-KR" altLang="en-US" sz="1050" b="1" dirty="0" smtClean="0">
                  <a:solidFill>
                    <a:srgbClr val="C00000"/>
                  </a:solidFill>
                </a:rPr>
                <a:t>                    </a:t>
              </a:r>
              <a:r>
                <a:rPr lang="ko-KR" altLang="en-US" sz="1050" b="1" dirty="0" err="1" smtClean="0">
                  <a:solidFill>
                    <a:srgbClr val="C00000"/>
                  </a:solidFill>
                </a:rPr>
                <a:t>사용권명</a:t>
              </a:r>
              <a:r>
                <a:rPr lang="ko-KR" altLang="en-US" sz="1050" b="1" dirty="0" smtClean="0">
                  <a:solidFill>
                    <a:srgbClr val="C00000"/>
                  </a:solidFill>
                </a:rPr>
                <a:t>             아이디                   </a:t>
              </a:r>
              <a:r>
                <a:rPr lang="ko-KR" altLang="en-US" sz="1050" b="1" dirty="0" err="1" smtClean="0">
                  <a:solidFill>
                    <a:srgbClr val="C00000"/>
                  </a:solidFill>
                </a:rPr>
                <a:t>사용일시</a:t>
              </a:r>
              <a:r>
                <a:rPr lang="en-US" altLang="ko-KR" sz="1050" b="1" dirty="0" smtClean="0">
                  <a:solidFill>
                    <a:srgbClr val="C00000"/>
                  </a:solidFill>
                </a:rPr>
                <a:t>                  </a:t>
              </a:r>
              <a:r>
                <a:rPr lang="ko-KR" altLang="en-US" sz="1050" b="1" dirty="0" err="1" smtClean="0">
                  <a:solidFill>
                    <a:srgbClr val="C00000"/>
                  </a:solidFill>
                </a:rPr>
                <a:t>마감일시</a:t>
              </a:r>
              <a:r>
                <a:rPr lang="en-US" altLang="ko-KR" sz="1050" b="1" dirty="0" smtClean="0">
                  <a:solidFill>
                    <a:srgbClr val="C00000"/>
                  </a:solidFill>
                </a:rPr>
                <a:t>              </a:t>
              </a:r>
              <a:r>
                <a:rPr lang="ko-KR" altLang="en-US" sz="1050" b="1" dirty="0" err="1" smtClean="0">
                  <a:solidFill>
                    <a:srgbClr val="C00000"/>
                  </a:solidFill>
                </a:rPr>
                <a:t>남은수량</a:t>
              </a:r>
              <a:r>
                <a:rPr lang="en-US" altLang="ko-KR" sz="1050" b="1" dirty="0" smtClean="0">
                  <a:solidFill>
                    <a:srgbClr val="C00000"/>
                  </a:solidFill>
                </a:rPr>
                <a:t>(</a:t>
              </a:r>
              <a:r>
                <a:rPr lang="ko-KR" altLang="en-US" sz="1050" b="1" dirty="0" smtClean="0">
                  <a:solidFill>
                    <a:srgbClr val="C00000"/>
                  </a:solidFill>
                </a:rPr>
                <a:t>공고</a:t>
              </a:r>
              <a:r>
                <a:rPr lang="en-US" altLang="ko-KR" sz="1050" b="1" dirty="0" smtClean="0">
                  <a:solidFill>
                    <a:srgbClr val="C00000"/>
                  </a:solidFill>
                </a:rPr>
                <a:t>/</a:t>
              </a:r>
              <a:r>
                <a:rPr lang="ko-KR" altLang="en-US" sz="1050" b="1" dirty="0" smtClean="0">
                  <a:solidFill>
                    <a:srgbClr val="C00000"/>
                  </a:solidFill>
                </a:rPr>
                <a:t>폭탄</a:t>
              </a:r>
              <a:r>
                <a:rPr lang="en-US" altLang="ko-KR" sz="1050" b="1" dirty="0" smtClean="0">
                  <a:solidFill>
                    <a:srgbClr val="C00000"/>
                  </a:solidFill>
                </a:rPr>
                <a:t>/</a:t>
              </a:r>
              <a:r>
                <a:rPr lang="ko-KR" altLang="en-US" sz="1050" b="1" dirty="0" smtClean="0">
                  <a:solidFill>
                    <a:srgbClr val="C00000"/>
                  </a:solidFill>
                </a:rPr>
                <a:t>인재</a:t>
              </a:r>
              <a:r>
                <a:rPr lang="en-US" altLang="ko-KR" sz="1050" b="1" dirty="0" smtClean="0">
                  <a:solidFill>
                    <a:srgbClr val="C00000"/>
                  </a:solidFill>
                </a:rPr>
                <a:t>)</a:t>
              </a:r>
            </a:p>
            <a:p>
              <a:pPr marL="228600" indent="-228600">
                <a:lnSpc>
                  <a:spcPct val="150000"/>
                </a:lnSpc>
                <a:buAutoNum type="arabicPlain"/>
              </a:pPr>
              <a:r>
                <a:rPr lang="ko-KR" altLang="en-US" sz="1050" b="1" dirty="0" smtClean="0"/>
                <a:t>  공고 </a:t>
              </a:r>
              <a:r>
                <a:rPr lang="ko-KR" altLang="en-US" sz="1050" b="1" dirty="0"/>
                <a:t>등록 </a:t>
              </a:r>
              <a:r>
                <a:rPr lang="en-US" altLang="ko-KR" sz="1050" b="1" dirty="0"/>
                <a:t>1</a:t>
              </a:r>
              <a:r>
                <a:rPr lang="ko-KR" altLang="en-US" sz="1050" b="1" dirty="0"/>
                <a:t>건         </a:t>
              </a:r>
              <a:r>
                <a:rPr lang="ko-KR" altLang="en-US" sz="1050" b="1" dirty="0" smtClean="0"/>
                <a:t>      </a:t>
              </a:r>
              <a:r>
                <a:rPr lang="ko-KR" altLang="en-US" sz="1050" b="1" dirty="0" err="1" smtClean="0"/>
                <a:t>공고등록</a:t>
              </a:r>
              <a:r>
                <a:rPr lang="en-US" altLang="ko-KR" sz="1050" b="1" dirty="0" smtClean="0"/>
                <a:t>1</a:t>
              </a:r>
              <a:r>
                <a:rPr lang="ko-KR" altLang="en-US" sz="1050" b="1" dirty="0" smtClean="0"/>
                <a:t>건   </a:t>
              </a:r>
              <a:r>
                <a:rPr lang="en-US" altLang="ko-KR" sz="1050" b="1" dirty="0">
                  <a:hlinkClick r:id="rId3"/>
                </a:rPr>
                <a:t>cs@dforte.co.kr</a:t>
              </a:r>
              <a:r>
                <a:rPr lang="en-US" altLang="ko-KR" sz="1050" b="1" dirty="0"/>
                <a:t>   </a:t>
              </a:r>
              <a:r>
                <a:rPr lang="en-US" altLang="ko-KR" sz="1050" b="1" dirty="0" smtClean="0"/>
                <a:t>   </a:t>
              </a:r>
              <a:r>
                <a:rPr lang="en-US" altLang="ko-KR" sz="1050" b="1" dirty="0"/>
                <a:t>2020-04-05 </a:t>
              </a:r>
              <a:r>
                <a:rPr lang="en-US" altLang="ko-KR" sz="1050" b="1" dirty="0" smtClean="0"/>
                <a:t>16:44:44    </a:t>
              </a:r>
              <a:r>
                <a:rPr lang="en-US" altLang="ko-KR" sz="1050" b="1" dirty="0"/>
                <a:t>2020-04-05 16:44:44</a:t>
              </a:r>
              <a:r>
                <a:rPr lang="en-US" altLang="ko-KR" sz="1050" b="1" dirty="0" smtClean="0"/>
                <a:t>                                 </a:t>
              </a:r>
            </a:p>
            <a:p>
              <a:pPr marL="228600" indent="-228600">
                <a:lnSpc>
                  <a:spcPct val="150000"/>
                </a:lnSpc>
                <a:buFontTx/>
                <a:buAutoNum type="arabicPlain"/>
              </a:pPr>
              <a:r>
                <a:rPr lang="en-US" altLang="ko-KR" sz="1050" b="1" dirty="0" smtClean="0"/>
                <a:t>  </a:t>
              </a:r>
              <a:r>
                <a:rPr lang="ko-KR" altLang="en-US" sz="1050" b="1" dirty="0" err="1" smtClean="0"/>
                <a:t>인재검색</a:t>
              </a:r>
              <a:r>
                <a:rPr lang="ko-KR" altLang="en-US" sz="1050" b="1" dirty="0" smtClean="0"/>
                <a:t> </a:t>
              </a:r>
              <a:r>
                <a:rPr lang="en-US" altLang="ko-KR" sz="1050" b="1" dirty="0" smtClean="0"/>
                <a:t>100</a:t>
              </a:r>
              <a:r>
                <a:rPr lang="ko-KR" altLang="en-US" sz="1050" b="1" dirty="0" smtClean="0"/>
                <a:t>건 </a:t>
              </a:r>
              <a:r>
                <a:rPr lang="en-US" altLang="ko-KR" sz="1050" b="1" dirty="0" smtClean="0"/>
                <a:t>120</a:t>
              </a:r>
              <a:r>
                <a:rPr lang="ko-KR" altLang="en-US" sz="1050" b="1" dirty="0" smtClean="0"/>
                <a:t>일    </a:t>
              </a:r>
              <a:r>
                <a:rPr lang="ko-KR" altLang="en-US" sz="1050" b="1" dirty="0" err="1" smtClean="0"/>
                <a:t>인재검색</a:t>
              </a:r>
              <a:r>
                <a:rPr lang="en-US" altLang="ko-KR" sz="1050" b="1" dirty="0" smtClean="0"/>
                <a:t>1</a:t>
              </a:r>
              <a:r>
                <a:rPr lang="ko-KR" altLang="en-US" sz="1050" b="1" dirty="0" smtClean="0"/>
                <a:t>건   </a:t>
              </a:r>
              <a:r>
                <a:rPr lang="en-US" altLang="ko-KR" sz="1050" b="1" dirty="0">
                  <a:hlinkClick r:id="rId3"/>
                </a:rPr>
                <a:t>cs@dforte.co.kr</a:t>
              </a:r>
              <a:r>
                <a:rPr lang="en-US" altLang="ko-KR" sz="1050" b="1" dirty="0"/>
                <a:t>      2020-04-05 16:44:44 </a:t>
              </a:r>
              <a:r>
                <a:rPr lang="en-US" altLang="ko-KR" sz="1050" b="1" dirty="0" smtClean="0"/>
                <a:t>   2020-04-05 </a:t>
              </a:r>
              <a:r>
                <a:rPr lang="en-US" altLang="ko-KR" sz="1050" b="1" dirty="0"/>
                <a:t>16:44:44  </a:t>
              </a:r>
              <a:r>
                <a:rPr lang="en-US" altLang="ko-KR" sz="1050" b="1" dirty="0" smtClean="0"/>
                <a:t>     90</a:t>
              </a:r>
              <a:r>
                <a:rPr lang="ko-KR" altLang="en-US" sz="1050" b="1" dirty="0" smtClean="0"/>
                <a:t>일</a:t>
              </a:r>
              <a:r>
                <a:rPr lang="en-US" altLang="ko-KR" sz="1050" b="1" dirty="0" smtClean="0"/>
                <a:t>, 0</a:t>
              </a:r>
              <a:r>
                <a:rPr lang="ko-KR" altLang="en-US" sz="1050" b="1" dirty="0" smtClean="0"/>
                <a:t>건</a:t>
              </a:r>
              <a:r>
                <a:rPr lang="en-US" altLang="ko-KR" sz="1050" b="1" dirty="0" smtClean="0"/>
                <a:t>, 50</a:t>
              </a:r>
              <a:r>
                <a:rPr lang="ko-KR" altLang="en-US" sz="1050" b="1" dirty="0" smtClean="0"/>
                <a:t>건</a:t>
              </a:r>
              <a:endParaRPr lang="en-US" altLang="ko-KR" sz="1050" b="1" dirty="0" smtClean="0"/>
            </a:p>
            <a:p>
              <a:pPr marL="228600" indent="-228600">
                <a:lnSpc>
                  <a:spcPct val="150000"/>
                </a:lnSpc>
                <a:buFontTx/>
                <a:buAutoNum type="arabicPlain"/>
              </a:pPr>
              <a:r>
                <a:rPr lang="en-US" altLang="ko-KR" sz="1050" b="1" dirty="0"/>
                <a:t> </a:t>
              </a:r>
              <a:r>
                <a:rPr lang="en-US" altLang="ko-KR" sz="1050" b="1" dirty="0" smtClean="0"/>
                <a:t> </a:t>
              </a:r>
              <a:r>
                <a:rPr lang="ko-KR" altLang="en-US" sz="1050" b="1" dirty="0" err="1" smtClean="0"/>
                <a:t>폭탄등록</a:t>
              </a:r>
              <a:r>
                <a:rPr lang="ko-KR" altLang="en-US" sz="1050" b="1" dirty="0" smtClean="0"/>
                <a:t> </a:t>
              </a:r>
              <a:r>
                <a:rPr lang="en-US" altLang="ko-KR" sz="1050" b="1" dirty="0" smtClean="0"/>
                <a:t>1</a:t>
              </a:r>
              <a:r>
                <a:rPr lang="ko-KR" altLang="en-US" sz="1050" b="1" dirty="0" smtClean="0"/>
                <a:t>건                </a:t>
              </a:r>
              <a:r>
                <a:rPr lang="ko-KR" altLang="en-US" sz="1050" b="1" dirty="0" err="1" smtClean="0"/>
                <a:t>폭탄등록</a:t>
              </a:r>
              <a:r>
                <a:rPr lang="en-US" altLang="ko-KR" sz="1050" b="1" dirty="0" smtClean="0"/>
                <a:t>1</a:t>
              </a:r>
              <a:r>
                <a:rPr lang="ko-KR" altLang="en-US" sz="1050" b="1" dirty="0" smtClean="0"/>
                <a:t>건   </a:t>
              </a:r>
              <a:r>
                <a:rPr lang="en-US" altLang="ko-KR" sz="1050" b="1" dirty="0">
                  <a:hlinkClick r:id="rId3"/>
                </a:rPr>
                <a:t>cs@dforte.co.kr</a:t>
              </a:r>
              <a:r>
                <a:rPr lang="en-US" altLang="ko-KR" sz="1050" b="1" dirty="0"/>
                <a:t>      2020-04-05 16:44:44    2020-04-05 16:44:44       </a:t>
              </a:r>
              <a:endParaRPr lang="en-US" altLang="ko-KR" sz="1050" b="1" dirty="0" smtClean="0"/>
            </a:p>
            <a:p>
              <a:pPr marL="228600" indent="-228600">
                <a:lnSpc>
                  <a:spcPct val="150000"/>
                </a:lnSpc>
                <a:buFontTx/>
                <a:buAutoNum type="arabicPlain"/>
              </a:pPr>
              <a:r>
                <a:rPr lang="en-US" altLang="ko-KR" sz="1050" b="1" dirty="0" smtClean="0"/>
                <a:t>  </a:t>
              </a:r>
              <a:r>
                <a:rPr lang="ko-KR" altLang="en-US" sz="1050" b="1" dirty="0" err="1"/>
                <a:t>인재검색</a:t>
              </a:r>
              <a:r>
                <a:rPr lang="ko-KR" altLang="en-US" sz="1050" b="1" dirty="0"/>
                <a:t> </a:t>
              </a:r>
              <a:r>
                <a:rPr lang="en-US" altLang="ko-KR" sz="1050" b="1" dirty="0"/>
                <a:t>100</a:t>
              </a:r>
              <a:r>
                <a:rPr lang="ko-KR" altLang="en-US" sz="1050" b="1" dirty="0"/>
                <a:t>건 </a:t>
              </a:r>
              <a:r>
                <a:rPr lang="en-US" altLang="ko-KR" sz="1050" b="1" dirty="0"/>
                <a:t>120</a:t>
              </a:r>
              <a:r>
                <a:rPr lang="ko-KR" altLang="en-US" sz="1050" b="1" dirty="0"/>
                <a:t>일    </a:t>
              </a:r>
              <a:r>
                <a:rPr lang="ko-KR" altLang="en-US" sz="1050" b="1" dirty="0" err="1" smtClean="0"/>
                <a:t>공고등록</a:t>
              </a:r>
              <a:r>
                <a:rPr lang="en-US" altLang="ko-KR" sz="1050" b="1" dirty="0" smtClean="0"/>
                <a:t>1</a:t>
              </a:r>
              <a:r>
                <a:rPr lang="ko-KR" altLang="en-US" sz="1050" b="1" dirty="0" smtClean="0"/>
                <a:t>건   </a:t>
              </a:r>
              <a:r>
                <a:rPr lang="en-US" altLang="ko-KR" sz="1050" b="1" dirty="0"/>
                <a:t>cs@dforte.co.kr      2020-04-05 16:44:44    2020-04-05 16:44:44       90</a:t>
              </a:r>
              <a:r>
                <a:rPr lang="ko-KR" altLang="en-US" sz="1050" b="1" dirty="0"/>
                <a:t>일</a:t>
              </a:r>
              <a:r>
                <a:rPr lang="en-US" altLang="ko-KR" sz="1050" b="1" dirty="0"/>
                <a:t>, 0</a:t>
              </a:r>
              <a:r>
                <a:rPr lang="ko-KR" altLang="en-US" sz="1050" b="1" dirty="0"/>
                <a:t>건</a:t>
              </a:r>
              <a:r>
                <a:rPr lang="en-US" altLang="ko-KR" sz="1050" b="1" dirty="0"/>
                <a:t>, 50</a:t>
              </a:r>
              <a:r>
                <a:rPr lang="ko-KR" altLang="en-US" sz="1050" b="1" dirty="0" smtClean="0"/>
                <a:t>건</a:t>
              </a:r>
              <a:endParaRPr lang="en-US" altLang="ko-KR" sz="1050" b="1" dirty="0" smtClean="0"/>
            </a:p>
            <a:p>
              <a:pPr marL="228600" indent="-228600">
                <a:lnSpc>
                  <a:spcPct val="150000"/>
                </a:lnSpc>
                <a:buFontTx/>
                <a:buAutoNum type="arabicPlain"/>
              </a:pPr>
              <a:endParaRPr lang="en-US" altLang="ko-KR" sz="1050" b="1" dirty="0">
                <a:solidFill>
                  <a:srgbClr val="C00000"/>
                </a:solidFill>
              </a:endParaRPr>
            </a:p>
            <a:p>
              <a:pPr marL="228600" indent="-228600">
                <a:lnSpc>
                  <a:spcPct val="150000"/>
                </a:lnSpc>
                <a:buFontTx/>
                <a:buAutoNum type="arabicPlain"/>
              </a:pPr>
              <a:endParaRPr lang="en-US" altLang="ko-KR" sz="1050" b="1" dirty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</a:pPr>
              <a:endParaRPr lang="en-US" altLang="ko-KR" sz="1050" b="1" dirty="0" smtClean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</a:pPr>
              <a:endParaRPr lang="en-US" altLang="ko-KR" sz="1050" b="1" dirty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</a:pPr>
              <a:endParaRPr lang="en-US" altLang="ko-KR" sz="1050" b="1" dirty="0" smtClean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</a:pPr>
              <a:endParaRPr lang="en-US" altLang="ko-KR" sz="1050" b="1" dirty="0">
                <a:solidFill>
                  <a:srgbClr val="C00000"/>
                </a:solidFill>
              </a:endParaRPr>
            </a:p>
            <a:p>
              <a:pPr>
                <a:lnSpc>
                  <a:spcPct val="150000"/>
                </a:lnSpc>
              </a:pPr>
              <a:endParaRPr lang="ko-KR" altLang="en-US" sz="10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14" name="제목 1">
            <a:extLst>
              <a:ext uri="{FF2B5EF4-FFF2-40B4-BE49-F238E27FC236}">
                <a16:creationId xmlns:a16="http://schemas.microsoft.com/office/drawing/2014/main" id="{7262705D-13F7-4BE8-A786-109D1FD13678}"/>
              </a:ext>
            </a:extLst>
          </p:cNvPr>
          <p:cNvSpPr txBox="1">
            <a:spLocks/>
          </p:cNvSpPr>
          <p:nvPr/>
        </p:nvSpPr>
        <p:spPr>
          <a:xfrm>
            <a:off x="256842" y="205275"/>
            <a:ext cx="11096957" cy="8024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50000"/>
              </a:lnSpc>
            </a:pPr>
            <a:r>
              <a:rPr lang="ko-KR" altLang="en-US" sz="1800" b="1" dirty="0"/>
              <a:t>운영툴 </a:t>
            </a:r>
            <a:r>
              <a:rPr lang="en-US" altLang="ko-KR" sz="1800" b="1" dirty="0"/>
              <a:t>_ </a:t>
            </a:r>
            <a:r>
              <a:rPr lang="ko-KR" altLang="en-US" sz="1800" b="1" dirty="0"/>
              <a:t>사용내역</a:t>
            </a:r>
          </a:p>
        </p:txBody>
      </p:sp>
      <p:graphicFrame>
        <p:nvGraphicFramePr>
          <p:cNvPr id="15" name="표 12">
            <a:extLst>
              <a:ext uri="{FF2B5EF4-FFF2-40B4-BE49-F238E27FC236}">
                <a16:creationId xmlns:a16="http://schemas.microsoft.com/office/drawing/2014/main" id="{9D23D53B-4701-487B-B186-A722AD6128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819415"/>
              </p:ext>
            </p:extLst>
          </p:nvPr>
        </p:nvGraphicFramePr>
        <p:xfrm>
          <a:off x="9311585" y="985964"/>
          <a:ext cx="2734609" cy="450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609">
                  <a:extLst>
                    <a:ext uri="{9D8B030D-6E8A-4147-A177-3AD203B41FA5}">
                      <a16:colId xmlns:a16="http://schemas.microsoft.com/office/drawing/2014/main" val="711066638"/>
                    </a:ext>
                  </a:extLst>
                </a:gridCol>
              </a:tblGrid>
              <a:tr h="400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/>
                        <a:t>사용내역페이지 수정사항</a:t>
                      </a:r>
                      <a:endParaRPr lang="en-US" altLang="ko-KR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5649"/>
                  </a:ext>
                </a:extLst>
              </a:tr>
              <a:tr h="410282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err="1"/>
                        <a:t>드롭박스형</a:t>
                      </a:r>
                      <a:r>
                        <a:rPr lang="ko-KR" altLang="en-US" sz="1000" dirty="0"/>
                        <a:t> 이용권 필터링 추가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전체</a:t>
                      </a:r>
                      <a:r>
                        <a:rPr lang="en-US" altLang="ko-KR" sz="1000" dirty="0"/>
                        <a:t>/</a:t>
                      </a:r>
                      <a:r>
                        <a:rPr lang="ko-KR" altLang="en-US" sz="1000" dirty="0"/>
                        <a:t>이용권별 필터 적용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기간 검색기능 추가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err="1"/>
                        <a:t>검색창</a:t>
                      </a:r>
                      <a:r>
                        <a:rPr lang="ko-KR" altLang="en-US" sz="1000" dirty="0"/>
                        <a:t> 추가 </a:t>
                      </a:r>
                      <a:r>
                        <a:rPr lang="en-US" altLang="ko-KR" sz="1000" dirty="0" smtClean="0"/>
                        <a:t>(</a:t>
                      </a:r>
                      <a:r>
                        <a:rPr lang="ko-KR" altLang="en-US" sz="1000" dirty="0" smtClean="0"/>
                        <a:t>전체 리스트의 아이디 검색 기능으로 단일화</a:t>
                      </a:r>
                      <a:r>
                        <a:rPr lang="en-US" altLang="ko-KR" sz="1000" dirty="0" smtClean="0"/>
                        <a:t>)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리스트 테이블헤드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좌측 예시 </a:t>
                      </a:r>
                      <a:r>
                        <a:rPr lang="ko-KR" altLang="en-US" sz="1000" dirty="0" smtClean="0"/>
                        <a:t>참조</a:t>
                      </a:r>
                      <a:endParaRPr lang="en-US" altLang="ko-KR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33834"/>
                  </a:ext>
                </a:extLst>
              </a:tr>
            </a:tbl>
          </a:graphicData>
        </a:graphic>
      </p:graphicFrame>
      <p:sp>
        <p:nvSpPr>
          <p:cNvPr id="9" name="직사각형 8">
            <a:extLst>
              <a:ext uri="{FF2B5EF4-FFF2-40B4-BE49-F238E27FC236}">
                <a16:creationId xmlns:a16="http://schemas.microsoft.com/office/drawing/2014/main" id="{EF88E56F-DD9B-4DA0-9A40-E7A0B60603A8}"/>
              </a:ext>
            </a:extLst>
          </p:cNvPr>
          <p:cNvSpPr/>
          <p:nvPr/>
        </p:nvSpPr>
        <p:spPr>
          <a:xfrm>
            <a:off x="2072639" y="1798806"/>
            <a:ext cx="1959865" cy="290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기간검색</a:t>
            </a:r>
            <a:r>
              <a:rPr lang="ko-KR" altLang="en-US" sz="1100" dirty="0"/>
              <a:t> 시작일</a:t>
            </a:r>
            <a:r>
              <a:rPr lang="en-US" altLang="ko-KR" sz="1100" dirty="0"/>
              <a:t>(</a:t>
            </a:r>
            <a:r>
              <a:rPr lang="ko-KR" altLang="en-US" sz="1100" dirty="0"/>
              <a:t>달력</a:t>
            </a:r>
            <a:r>
              <a:rPr lang="en-US" altLang="ko-KR" sz="1100" dirty="0"/>
              <a:t>)</a:t>
            </a:r>
            <a:r>
              <a:rPr lang="ko-KR" altLang="en-US" sz="1100" dirty="0"/>
              <a:t> ▼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9A352DD5-692F-4CDD-B788-65C2F0990BB4}"/>
              </a:ext>
            </a:extLst>
          </p:cNvPr>
          <p:cNvSpPr/>
          <p:nvPr/>
        </p:nvSpPr>
        <p:spPr>
          <a:xfrm>
            <a:off x="355548" y="1797866"/>
            <a:ext cx="1648512" cy="2664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이용권 ▼ 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C8DE9843-00C6-4F98-BC7C-7C53D78414DE}"/>
              </a:ext>
            </a:extLst>
          </p:cNvPr>
          <p:cNvSpPr/>
          <p:nvPr/>
        </p:nvSpPr>
        <p:spPr>
          <a:xfrm>
            <a:off x="355548" y="2105374"/>
            <a:ext cx="1648512" cy="759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/>
              <a:t>전체</a:t>
            </a:r>
            <a:endParaRPr lang="en-US" altLang="ko-KR" sz="1100" dirty="0"/>
          </a:p>
          <a:p>
            <a:pPr algn="ctr"/>
            <a:r>
              <a:rPr lang="ko-KR" altLang="en-US" sz="1100" dirty="0"/>
              <a:t>공고등록</a:t>
            </a:r>
            <a:r>
              <a:rPr lang="en-US" altLang="ko-KR" sz="1100" dirty="0"/>
              <a:t>1</a:t>
            </a:r>
            <a:r>
              <a:rPr lang="ko-KR" altLang="en-US" sz="1100" dirty="0"/>
              <a:t>건</a:t>
            </a:r>
            <a:endParaRPr lang="en-US" altLang="ko-KR" sz="1100" dirty="0"/>
          </a:p>
          <a:p>
            <a:pPr algn="ctr"/>
            <a:r>
              <a:rPr lang="ko-KR" altLang="en-US" sz="1100" dirty="0"/>
              <a:t>인재검색 </a:t>
            </a:r>
            <a:r>
              <a:rPr lang="en-US" altLang="ko-KR" sz="1100" dirty="0"/>
              <a:t>100</a:t>
            </a:r>
            <a:r>
              <a:rPr lang="ko-KR" altLang="en-US" sz="1100" dirty="0"/>
              <a:t>건 </a:t>
            </a:r>
            <a:r>
              <a:rPr lang="en-US" altLang="ko-KR" sz="1100" dirty="0"/>
              <a:t>120</a:t>
            </a:r>
            <a:r>
              <a:rPr lang="ko-KR" altLang="en-US" sz="1100" dirty="0"/>
              <a:t>일</a:t>
            </a:r>
            <a:endParaRPr lang="en-US" altLang="ko-KR" sz="1100" dirty="0"/>
          </a:p>
          <a:p>
            <a:pPr algn="ctr"/>
            <a:r>
              <a:rPr lang="en-US" altLang="ko-KR" sz="1100" dirty="0"/>
              <a:t>…</a:t>
            </a:r>
            <a:endParaRPr lang="ko-KR" altLang="en-US" sz="1100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EF88E56F-DD9B-4DA0-9A40-E7A0B60603A8}"/>
              </a:ext>
            </a:extLst>
          </p:cNvPr>
          <p:cNvSpPr/>
          <p:nvPr/>
        </p:nvSpPr>
        <p:spPr>
          <a:xfrm>
            <a:off x="4130879" y="1798806"/>
            <a:ext cx="1675165" cy="290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기간검색일</a:t>
            </a:r>
            <a:r>
              <a:rPr lang="ko-KR" altLang="en-US" sz="1100" dirty="0"/>
              <a:t> 마감일 ▼</a:t>
            </a:r>
          </a:p>
        </p:txBody>
      </p:sp>
      <p:pic>
        <p:nvPicPr>
          <p:cNvPr id="24" name="그림 23">
            <a:extLst>
              <a:ext uri="{FF2B5EF4-FFF2-40B4-BE49-F238E27FC236}">
                <a16:creationId xmlns:a16="http://schemas.microsoft.com/office/drawing/2014/main" id="{51AB8163-ECB5-4CA4-9B2F-4F805A40B35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7904" t="18470" r="61360" b="72402"/>
          <a:stretch/>
        </p:blipFill>
        <p:spPr>
          <a:xfrm>
            <a:off x="5860842" y="1751990"/>
            <a:ext cx="1819656" cy="4572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CC693B6F-61B3-46E1-A18E-A5363770D46C}"/>
              </a:ext>
            </a:extLst>
          </p:cNvPr>
          <p:cNvSpPr txBox="1"/>
          <p:nvPr/>
        </p:nvSpPr>
        <p:spPr>
          <a:xfrm>
            <a:off x="7594819" y="1762496"/>
            <a:ext cx="153519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00" b="1" dirty="0" err="1" smtClean="0">
                <a:solidFill>
                  <a:srgbClr val="FF0000"/>
                </a:solidFill>
              </a:rPr>
              <a:t>리스트중</a:t>
            </a:r>
            <a:r>
              <a:rPr lang="ko-KR" altLang="en-US" sz="1000" b="1" dirty="0" smtClean="0">
                <a:solidFill>
                  <a:srgbClr val="FF0000"/>
                </a:solidFill>
              </a:rPr>
              <a:t> 아이디 검색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104513" y="1838734"/>
            <a:ext cx="97654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800" dirty="0" smtClean="0"/>
              <a:t>검색 아이디 입력</a:t>
            </a:r>
            <a:endParaRPr lang="ko-KR" altLang="en-US" sz="800" dirty="0"/>
          </a:p>
        </p:txBody>
      </p:sp>
    </p:spTree>
    <p:extLst>
      <p:ext uri="{BB962C8B-B14F-4D97-AF65-F5344CB8AC3E}">
        <p14:creationId xmlns:p14="http://schemas.microsoft.com/office/powerpoint/2010/main" val="3804542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BC23864E-D20E-40F2-8C49-C03ADC0D76B6}"/>
              </a:ext>
            </a:extLst>
          </p:cNvPr>
          <p:cNvGrpSpPr/>
          <p:nvPr/>
        </p:nvGrpSpPr>
        <p:grpSpPr>
          <a:xfrm>
            <a:off x="342897" y="985965"/>
            <a:ext cx="8773621" cy="4109716"/>
            <a:chOff x="610385" y="2194195"/>
            <a:chExt cx="9366994" cy="4387663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6BAB99D6-DE13-4859-A3C7-22E50F36541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79848"/>
            <a:stretch/>
          </p:blipFill>
          <p:spPr>
            <a:xfrm>
              <a:off x="610385" y="2194195"/>
              <a:ext cx="9366994" cy="856702"/>
            </a:xfrm>
            <a:prstGeom prst="rect">
              <a:avLst/>
            </a:prstGeom>
          </p:spPr>
        </p:pic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3EE16878-E741-417F-A152-A2A19D4CE966}"/>
                </a:ext>
              </a:extLst>
            </p:cNvPr>
            <p:cNvSpPr/>
            <p:nvPr/>
          </p:nvSpPr>
          <p:spPr>
            <a:xfrm>
              <a:off x="3784921" y="2601552"/>
              <a:ext cx="520861" cy="349992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38" name="그림 37">
              <a:extLst>
                <a:ext uri="{FF2B5EF4-FFF2-40B4-BE49-F238E27FC236}">
                  <a16:creationId xmlns:a16="http://schemas.microsoft.com/office/drawing/2014/main" id="{E7C26E2B-7734-4619-8CEE-80A3EBBE7B1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29491"/>
            <a:stretch/>
          </p:blipFill>
          <p:spPr>
            <a:xfrm>
              <a:off x="610385" y="3584336"/>
              <a:ext cx="9366994" cy="2997522"/>
            </a:xfrm>
            <a:prstGeom prst="rect">
              <a:avLst/>
            </a:prstGeom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0D6FC4AC-587D-4DFE-B5D5-FAA3B972BEF1}"/>
              </a:ext>
            </a:extLst>
          </p:cNvPr>
          <p:cNvSpPr txBox="1"/>
          <p:nvPr/>
        </p:nvSpPr>
        <p:spPr>
          <a:xfrm>
            <a:off x="394854" y="2221727"/>
            <a:ext cx="870391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 smtClean="0">
                <a:solidFill>
                  <a:srgbClr val="C00000"/>
                </a:solidFill>
              </a:rPr>
              <a:t>No        </a:t>
            </a:r>
            <a:r>
              <a:rPr lang="ko-KR" altLang="en-US" sz="1200" b="1" dirty="0" smtClean="0">
                <a:solidFill>
                  <a:srgbClr val="C00000"/>
                </a:solidFill>
              </a:rPr>
              <a:t>상품명             </a:t>
            </a:r>
            <a:r>
              <a:rPr lang="ko-KR" altLang="en-US" sz="1200" b="1" dirty="0">
                <a:solidFill>
                  <a:srgbClr val="C00000"/>
                </a:solidFill>
              </a:rPr>
              <a:t>가격    </a:t>
            </a:r>
            <a:r>
              <a:rPr lang="ko-KR" altLang="en-US" sz="1200" b="1" dirty="0" smtClean="0">
                <a:solidFill>
                  <a:srgbClr val="C00000"/>
                </a:solidFill>
              </a:rPr>
              <a:t>          수량</a:t>
            </a:r>
            <a:r>
              <a:rPr lang="en-US" altLang="ko-KR" sz="1200" b="1" dirty="0" smtClean="0">
                <a:solidFill>
                  <a:srgbClr val="C00000"/>
                </a:solidFill>
              </a:rPr>
              <a:t>1</a:t>
            </a:r>
            <a:r>
              <a:rPr lang="ko-KR" altLang="en-US" sz="1200" b="1" dirty="0" smtClean="0">
                <a:solidFill>
                  <a:srgbClr val="C00000"/>
                </a:solidFill>
              </a:rPr>
              <a:t> </a:t>
            </a:r>
            <a:r>
              <a:rPr lang="en-US" altLang="ko-KR" sz="1200" b="1" dirty="0" smtClean="0">
                <a:solidFill>
                  <a:srgbClr val="C00000"/>
                </a:solidFill>
              </a:rPr>
              <a:t>(??)</a:t>
            </a:r>
            <a:r>
              <a:rPr lang="ko-KR" altLang="en-US" sz="1200" b="1" dirty="0" smtClean="0">
                <a:solidFill>
                  <a:srgbClr val="C00000"/>
                </a:solidFill>
              </a:rPr>
              <a:t>                       상세                          수량</a:t>
            </a:r>
            <a:r>
              <a:rPr lang="en-US" altLang="ko-KR" sz="1200" b="1" dirty="0" smtClean="0">
                <a:solidFill>
                  <a:srgbClr val="C00000"/>
                </a:solidFill>
              </a:rPr>
              <a:t>2</a:t>
            </a:r>
            <a:r>
              <a:rPr lang="ko-KR" altLang="en-US" sz="1200" b="1" dirty="0" smtClean="0">
                <a:solidFill>
                  <a:srgbClr val="C00000"/>
                </a:solidFill>
              </a:rPr>
              <a:t> </a:t>
            </a:r>
            <a:r>
              <a:rPr lang="en-US" altLang="ko-KR" sz="1200" b="1" dirty="0" smtClean="0">
                <a:solidFill>
                  <a:srgbClr val="C00000"/>
                </a:solidFill>
              </a:rPr>
              <a:t>(??)</a:t>
            </a:r>
            <a:r>
              <a:rPr lang="ko-KR" altLang="en-US" sz="1200" b="1" dirty="0" smtClean="0">
                <a:solidFill>
                  <a:srgbClr val="C00000"/>
                </a:solidFill>
              </a:rPr>
              <a:t>       </a:t>
            </a:r>
            <a:r>
              <a:rPr lang="en-US" altLang="ko-KR" sz="1200" b="1" dirty="0" smtClean="0">
                <a:solidFill>
                  <a:srgbClr val="C00000"/>
                </a:solidFill>
              </a:rPr>
              <a:t>[</a:t>
            </a:r>
            <a:r>
              <a:rPr lang="ko-KR" altLang="en-US" sz="1200" b="1" dirty="0">
                <a:solidFill>
                  <a:srgbClr val="C00000"/>
                </a:solidFill>
              </a:rPr>
              <a:t>숨김</a:t>
            </a:r>
            <a:r>
              <a:rPr lang="en-US" altLang="ko-KR" sz="1200" b="1" dirty="0">
                <a:solidFill>
                  <a:srgbClr val="C00000"/>
                </a:solidFill>
              </a:rPr>
              <a:t>] [</a:t>
            </a:r>
            <a:r>
              <a:rPr lang="ko-KR" altLang="en-US" sz="1200" b="1" dirty="0">
                <a:solidFill>
                  <a:srgbClr val="C00000"/>
                </a:solidFill>
              </a:rPr>
              <a:t>삭제</a:t>
            </a:r>
            <a:r>
              <a:rPr lang="en-US" altLang="ko-KR" sz="1200" b="1" dirty="0">
                <a:solidFill>
                  <a:srgbClr val="C00000"/>
                </a:solidFill>
              </a:rPr>
              <a:t>]</a:t>
            </a:r>
            <a:endParaRPr lang="ko-KR" altLang="en-US" sz="1100" b="1" dirty="0">
              <a:solidFill>
                <a:srgbClr val="C00000"/>
              </a:solidFill>
            </a:endParaRPr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20F1EA31-5099-4D28-9CE1-D46DFD026ED3}"/>
              </a:ext>
            </a:extLst>
          </p:cNvPr>
          <p:cNvGrpSpPr/>
          <p:nvPr/>
        </p:nvGrpSpPr>
        <p:grpSpPr>
          <a:xfrm>
            <a:off x="8116140" y="1714114"/>
            <a:ext cx="950403" cy="412980"/>
            <a:chOff x="10619752" y="3843414"/>
            <a:chExt cx="1031148" cy="484216"/>
          </a:xfrm>
        </p:grpSpPr>
        <p:sp>
          <p:nvSpPr>
            <p:cNvPr id="15" name="사각형: 둥근 모서리 14">
              <a:extLst>
                <a:ext uri="{FF2B5EF4-FFF2-40B4-BE49-F238E27FC236}">
                  <a16:creationId xmlns:a16="http://schemas.microsoft.com/office/drawing/2014/main" id="{D3AE0EBB-3625-421A-86FA-E919330CF04F}"/>
                </a:ext>
              </a:extLst>
            </p:cNvPr>
            <p:cNvSpPr/>
            <p:nvPr/>
          </p:nvSpPr>
          <p:spPr>
            <a:xfrm>
              <a:off x="10781363" y="3950125"/>
              <a:ext cx="736073" cy="243281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000" dirty="0"/>
                <a:t>추가</a:t>
              </a:r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09E3968A-F089-4EBB-956F-8391C31E5E52}"/>
                </a:ext>
              </a:extLst>
            </p:cNvPr>
            <p:cNvSpPr/>
            <p:nvPr/>
          </p:nvSpPr>
          <p:spPr>
            <a:xfrm>
              <a:off x="10619752" y="3843414"/>
              <a:ext cx="1031148" cy="484216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5298C62B-3DE4-4034-ABFA-576454620C04}"/>
              </a:ext>
            </a:extLst>
          </p:cNvPr>
          <p:cNvSpPr/>
          <p:nvPr/>
        </p:nvSpPr>
        <p:spPr>
          <a:xfrm>
            <a:off x="8116140" y="2612379"/>
            <a:ext cx="1001392" cy="33612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29" name="사각형: 둥근 모서리 28">
            <a:extLst>
              <a:ext uri="{FF2B5EF4-FFF2-40B4-BE49-F238E27FC236}">
                <a16:creationId xmlns:a16="http://schemas.microsoft.com/office/drawing/2014/main" id="{3F2C96F6-C7F5-4026-8C98-3BF4CD3DC879}"/>
              </a:ext>
            </a:extLst>
          </p:cNvPr>
          <p:cNvSpPr/>
          <p:nvPr/>
        </p:nvSpPr>
        <p:spPr>
          <a:xfrm>
            <a:off x="8187997" y="2679304"/>
            <a:ext cx="442215" cy="2022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/>
              <a:t>숨김</a:t>
            </a:r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11B7EAB0-4F6D-43A0-9425-F73C1FFD6853}"/>
              </a:ext>
            </a:extLst>
          </p:cNvPr>
          <p:cNvSpPr/>
          <p:nvPr/>
        </p:nvSpPr>
        <p:spPr>
          <a:xfrm>
            <a:off x="8656549" y="2679304"/>
            <a:ext cx="442215" cy="20227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 dirty="0"/>
              <a:t>삭제</a:t>
            </a:r>
          </a:p>
        </p:txBody>
      </p:sp>
      <p:sp>
        <p:nvSpPr>
          <p:cNvPr id="31" name="제목 1">
            <a:extLst>
              <a:ext uri="{FF2B5EF4-FFF2-40B4-BE49-F238E27FC236}">
                <a16:creationId xmlns:a16="http://schemas.microsoft.com/office/drawing/2014/main" id="{27E7E032-AE18-4D7E-A94C-2E2960DDB695}"/>
              </a:ext>
            </a:extLst>
          </p:cNvPr>
          <p:cNvSpPr txBox="1">
            <a:spLocks/>
          </p:cNvSpPr>
          <p:nvPr/>
        </p:nvSpPr>
        <p:spPr>
          <a:xfrm>
            <a:off x="256842" y="205275"/>
            <a:ext cx="11096957" cy="8024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50000"/>
              </a:lnSpc>
            </a:pPr>
            <a:r>
              <a:rPr lang="ko-KR" altLang="en-US" sz="1800" b="1" dirty="0"/>
              <a:t>운영툴 </a:t>
            </a:r>
            <a:r>
              <a:rPr lang="en-US" altLang="ko-KR" sz="1800" b="1" dirty="0"/>
              <a:t>_ </a:t>
            </a:r>
            <a:r>
              <a:rPr lang="ko-KR" altLang="en-US" sz="1800" b="1" dirty="0"/>
              <a:t>상점</a:t>
            </a:r>
          </a:p>
        </p:txBody>
      </p:sp>
      <p:graphicFrame>
        <p:nvGraphicFramePr>
          <p:cNvPr id="32" name="표 12">
            <a:extLst>
              <a:ext uri="{FF2B5EF4-FFF2-40B4-BE49-F238E27FC236}">
                <a16:creationId xmlns:a16="http://schemas.microsoft.com/office/drawing/2014/main" id="{CC684F78-1F8A-4000-81A1-E6FA209FE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287681"/>
              </p:ext>
            </p:extLst>
          </p:nvPr>
        </p:nvGraphicFramePr>
        <p:xfrm>
          <a:off x="9311585" y="985964"/>
          <a:ext cx="2734609" cy="450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609">
                  <a:extLst>
                    <a:ext uri="{9D8B030D-6E8A-4147-A177-3AD203B41FA5}">
                      <a16:colId xmlns:a16="http://schemas.microsoft.com/office/drawing/2014/main" val="711066638"/>
                    </a:ext>
                  </a:extLst>
                </a:gridCol>
              </a:tblGrid>
              <a:tr h="400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/>
                        <a:t>상점페이지 수정사항</a:t>
                      </a:r>
                      <a:endParaRPr lang="en-US" altLang="ko-KR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5649"/>
                  </a:ext>
                </a:extLst>
              </a:tr>
              <a:tr h="410282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상품 추가 </a:t>
                      </a:r>
                      <a:r>
                        <a:rPr lang="ko-KR" altLang="en-US" sz="1000" dirty="0" smtClean="0"/>
                        <a:t>기능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상품 숨김</a:t>
                      </a:r>
                      <a:r>
                        <a:rPr lang="en-US" altLang="ko-KR" sz="1000" dirty="0"/>
                        <a:t>, </a:t>
                      </a:r>
                      <a:r>
                        <a:rPr lang="ko-KR" altLang="en-US" sz="1000" dirty="0"/>
                        <a:t>삭제 </a:t>
                      </a:r>
                      <a:r>
                        <a:rPr lang="ko-KR" altLang="en-US" sz="1000" dirty="0" smtClean="0"/>
                        <a:t>기능 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/>
                        <a:t>기능리스트 테이블헤드 </a:t>
                      </a:r>
                      <a:r>
                        <a:rPr lang="en-US" altLang="ko-KR" sz="1000" dirty="0"/>
                        <a:t>: </a:t>
                      </a:r>
                      <a:r>
                        <a:rPr lang="ko-KR" altLang="en-US" sz="1000" dirty="0"/>
                        <a:t>좌측 예시 </a:t>
                      </a:r>
                      <a:r>
                        <a:rPr lang="ko-KR" altLang="en-US" sz="1000" dirty="0" smtClean="0"/>
                        <a:t>참조</a:t>
                      </a:r>
                      <a:endParaRPr lang="en-US" altLang="ko-KR" sz="1000" dirty="0" smtClean="0"/>
                    </a:p>
                    <a:p>
                      <a:pPr marL="358775" lvl="1" indent="-176213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541338" algn="l"/>
                        </a:tabLst>
                      </a:pPr>
                      <a:r>
                        <a:rPr lang="ko-KR" altLang="en-US" sz="1000" dirty="0" smtClean="0"/>
                        <a:t>숨김</a:t>
                      </a:r>
                      <a:r>
                        <a:rPr lang="en-US" altLang="ko-KR" sz="1000" dirty="0" smtClean="0"/>
                        <a:t>, </a:t>
                      </a:r>
                      <a:r>
                        <a:rPr lang="ko-KR" altLang="en-US" sz="1000" dirty="0" smtClean="0"/>
                        <a:t>삭제 버튼 추가</a:t>
                      </a:r>
                      <a:endParaRPr lang="en-US" altLang="ko-KR" sz="1000" dirty="0" smtClean="0"/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endParaRPr lang="en-US" altLang="ko-KR" sz="1000" dirty="0" smtClean="0"/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US" altLang="ko-KR" sz="1000" dirty="0" smtClean="0"/>
                        <a:t>4.  </a:t>
                      </a:r>
                      <a:r>
                        <a:rPr lang="ko-KR" altLang="en-US" sz="1000" dirty="0" smtClean="0"/>
                        <a:t>상품 수량에 대한 설명 필요</a:t>
                      </a:r>
                      <a:endParaRPr lang="en-US" altLang="ko-KR" sz="1000" dirty="0" smtClean="0"/>
                    </a:p>
                    <a:p>
                      <a:pPr marL="358775" lvl="1" indent="-176213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541338" algn="l"/>
                        </a:tabLst>
                      </a:pPr>
                      <a:endParaRPr lang="en-US" altLang="ko-KR" sz="1000" dirty="0" smtClean="0"/>
                    </a:p>
                    <a:p>
                      <a:pPr marL="358775" lvl="1" indent="-176213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  <a:tabLst>
                          <a:tab pos="541338" algn="l"/>
                        </a:tabLst>
                      </a:pPr>
                      <a:endParaRPr lang="en-US" altLang="ko-KR" sz="1000" dirty="0" smtClean="0"/>
                    </a:p>
                    <a:p>
                      <a:pPr marL="182562" lvl="1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  <a:tabLst>
                          <a:tab pos="541338" algn="l"/>
                        </a:tabLst>
                      </a:pPr>
                      <a:endParaRPr lang="en-US" altLang="ko-KR" sz="1000" dirty="0"/>
                    </a:p>
                    <a:p>
                      <a:pPr marL="182562" lvl="1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  <a:tabLst>
                          <a:tab pos="541338" algn="l"/>
                        </a:tabLst>
                      </a:pPr>
                      <a:endParaRPr lang="en-US" altLang="ko-KR" sz="1000" dirty="0" smtClean="0"/>
                    </a:p>
                    <a:p>
                      <a:pPr marL="182562" lvl="1" indent="0">
                        <a:lnSpc>
                          <a:spcPct val="150000"/>
                        </a:lnSpc>
                        <a:buFont typeface="Arial" panose="020B0604020202020204" pitchFamily="34" charset="0"/>
                        <a:buNone/>
                        <a:tabLst>
                          <a:tab pos="541338" algn="l"/>
                        </a:tabLst>
                      </a:pPr>
                      <a:endParaRPr lang="en-US" altLang="ko-KR" sz="10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33834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F57C8123-09F0-4F60-96B6-956051C20230}"/>
              </a:ext>
            </a:extLst>
          </p:cNvPr>
          <p:cNvSpPr txBox="1"/>
          <p:nvPr/>
        </p:nvSpPr>
        <p:spPr>
          <a:xfrm>
            <a:off x="6601991" y="5587220"/>
            <a:ext cx="2684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b="1" dirty="0">
                <a:solidFill>
                  <a:srgbClr val="C00000"/>
                </a:solidFill>
              </a:rPr>
              <a:t>팝업으로 한번 더 확인 후 </a:t>
            </a:r>
            <a:r>
              <a:rPr lang="ko-KR" altLang="en-US" sz="1200" b="1" dirty="0" smtClean="0">
                <a:solidFill>
                  <a:srgbClr val="C00000"/>
                </a:solidFill>
              </a:rPr>
              <a:t>숨김</a:t>
            </a:r>
            <a:r>
              <a:rPr lang="en-US" altLang="ko-KR" sz="1200" b="1" dirty="0" smtClean="0">
                <a:solidFill>
                  <a:srgbClr val="C00000"/>
                </a:solidFill>
              </a:rPr>
              <a:t>, </a:t>
            </a:r>
            <a:r>
              <a:rPr lang="ko-KR" altLang="en-US" sz="1200" b="1" dirty="0">
                <a:solidFill>
                  <a:srgbClr val="C00000"/>
                </a:solidFill>
              </a:rPr>
              <a:t>삭제</a:t>
            </a:r>
            <a:endParaRPr lang="ko-KR" altLang="en-US" sz="1100" b="1" dirty="0">
              <a:solidFill>
                <a:srgbClr val="C00000"/>
              </a:solidFill>
            </a:endParaRPr>
          </a:p>
        </p:txBody>
      </p:sp>
      <p:cxnSp>
        <p:nvCxnSpPr>
          <p:cNvPr id="4" name="직선 화살표 연결선 3">
            <a:extLst>
              <a:ext uri="{FF2B5EF4-FFF2-40B4-BE49-F238E27FC236}">
                <a16:creationId xmlns:a16="http://schemas.microsoft.com/office/drawing/2014/main" id="{3F42E7CC-F486-4E3A-9B2B-50838FD6E68A}"/>
              </a:ext>
            </a:extLst>
          </p:cNvPr>
          <p:cNvCxnSpPr>
            <a:stCxn id="19" idx="0"/>
            <a:endCxn id="28" idx="2"/>
          </p:cNvCxnSpPr>
          <p:nvPr/>
        </p:nvCxnSpPr>
        <p:spPr>
          <a:xfrm flipV="1">
            <a:off x="7944414" y="2948508"/>
            <a:ext cx="672422" cy="2638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57C8123-09F0-4F60-96B6-956051C20230}"/>
              </a:ext>
            </a:extLst>
          </p:cNvPr>
          <p:cNvSpPr txBox="1"/>
          <p:nvPr/>
        </p:nvSpPr>
        <p:spPr>
          <a:xfrm>
            <a:off x="1734716" y="5771886"/>
            <a:ext cx="2684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b="1" dirty="0" smtClean="0">
                <a:solidFill>
                  <a:srgbClr val="C00000"/>
                </a:solidFill>
              </a:rPr>
              <a:t>수량</a:t>
            </a:r>
            <a:r>
              <a:rPr lang="en-US" altLang="ko-KR" sz="1200" b="1" dirty="0" smtClean="0">
                <a:solidFill>
                  <a:srgbClr val="C00000"/>
                </a:solidFill>
              </a:rPr>
              <a:t>1, </a:t>
            </a:r>
            <a:r>
              <a:rPr lang="ko-KR" altLang="en-US" sz="1200" b="1" dirty="0" smtClean="0">
                <a:solidFill>
                  <a:srgbClr val="C00000"/>
                </a:solidFill>
              </a:rPr>
              <a:t>수량</a:t>
            </a:r>
            <a:r>
              <a:rPr lang="en-US" altLang="ko-KR" sz="1200" b="1" dirty="0" smtClean="0">
                <a:solidFill>
                  <a:srgbClr val="C00000"/>
                </a:solidFill>
              </a:rPr>
              <a:t>2 </a:t>
            </a:r>
            <a:r>
              <a:rPr lang="ko-KR" altLang="en-US" sz="1200" b="1" dirty="0" smtClean="0">
                <a:solidFill>
                  <a:srgbClr val="C00000"/>
                </a:solidFill>
              </a:rPr>
              <a:t>에 대한 설명</a:t>
            </a:r>
            <a:endParaRPr lang="ko-KR" altLang="en-US" sz="1100" b="1" dirty="0">
              <a:solidFill>
                <a:srgbClr val="C00000"/>
              </a:solidFill>
            </a:endParaRPr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3F42E7CC-F486-4E3A-9B2B-50838FD6E68A}"/>
              </a:ext>
            </a:extLst>
          </p:cNvPr>
          <p:cNvCxnSpPr>
            <a:stCxn id="22" idx="0"/>
          </p:cNvCxnSpPr>
          <p:nvPr/>
        </p:nvCxnSpPr>
        <p:spPr>
          <a:xfrm flipV="1">
            <a:off x="3077139" y="2657376"/>
            <a:ext cx="628086" cy="3114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3F42E7CC-F486-4E3A-9B2B-50838FD6E68A}"/>
              </a:ext>
            </a:extLst>
          </p:cNvPr>
          <p:cNvCxnSpPr/>
          <p:nvPr/>
        </p:nvCxnSpPr>
        <p:spPr>
          <a:xfrm flipV="1">
            <a:off x="3077138" y="2657376"/>
            <a:ext cx="4367594" cy="3071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3204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AA05942C-291E-4151-AD3C-E28534938D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390" y="985964"/>
            <a:ext cx="8816988" cy="3136456"/>
          </a:xfrm>
          <a:prstGeom prst="rect">
            <a:avLst/>
          </a:prstGeom>
        </p:spPr>
      </p:pic>
      <p:sp>
        <p:nvSpPr>
          <p:cNvPr id="15" name="직사각형 14">
            <a:extLst>
              <a:ext uri="{FF2B5EF4-FFF2-40B4-BE49-F238E27FC236}">
                <a16:creationId xmlns:a16="http://schemas.microsoft.com/office/drawing/2014/main" id="{64278F1E-8DC0-459B-B84E-129E829E5954}"/>
              </a:ext>
            </a:extLst>
          </p:cNvPr>
          <p:cNvSpPr/>
          <p:nvPr/>
        </p:nvSpPr>
        <p:spPr>
          <a:xfrm>
            <a:off x="2816671" y="1269508"/>
            <a:ext cx="402451" cy="22007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4DF58B-EDCD-4444-956A-FFF339D1C1CC}"/>
              </a:ext>
            </a:extLst>
          </p:cNvPr>
          <p:cNvSpPr txBox="1"/>
          <p:nvPr/>
        </p:nvSpPr>
        <p:spPr>
          <a:xfrm>
            <a:off x="3052251" y="1556540"/>
            <a:ext cx="141096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50" dirty="0" err="1" smtClean="0"/>
              <a:t>유료운영</a:t>
            </a:r>
            <a:r>
              <a:rPr lang="ko-KR" altLang="en-US" sz="1050" dirty="0" smtClean="0"/>
              <a:t> </a:t>
            </a:r>
            <a:r>
              <a:rPr lang="en-US" altLang="ko-KR" sz="1050" dirty="0" smtClean="0"/>
              <a:t>/ </a:t>
            </a:r>
            <a:r>
              <a:rPr lang="ko-KR" altLang="en-US" sz="1050" dirty="0" err="1" smtClean="0"/>
              <a:t>무료운영</a:t>
            </a:r>
            <a:endParaRPr lang="ko-KR" altLang="en-US" sz="1050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FAB03476-E3FD-4D91-8A9C-4766FCD571FE}"/>
              </a:ext>
            </a:extLst>
          </p:cNvPr>
          <p:cNvSpPr/>
          <p:nvPr/>
        </p:nvSpPr>
        <p:spPr>
          <a:xfrm>
            <a:off x="2849775" y="1542301"/>
            <a:ext cx="1801409" cy="27577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AD12284-6855-4FE0-BE29-92B1746F4CDF}"/>
              </a:ext>
            </a:extLst>
          </p:cNvPr>
          <p:cNvSpPr txBox="1"/>
          <p:nvPr/>
        </p:nvSpPr>
        <p:spPr>
          <a:xfrm>
            <a:off x="3411461" y="5251982"/>
            <a:ext cx="2684845" cy="333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b="1" dirty="0">
                <a:solidFill>
                  <a:srgbClr val="C00000"/>
                </a:solidFill>
              </a:rPr>
              <a:t>팝업으로 한번 더 확인 후 설정</a:t>
            </a:r>
            <a:endParaRPr lang="ko-KR" altLang="en-US" sz="1100" b="1" dirty="0">
              <a:solidFill>
                <a:srgbClr val="C00000"/>
              </a:solidFill>
            </a:endParaRPr>
          </a:p>
        </p:txBody>
      </p:sp>
      <p:sp>
        <p:nvSpPr>
          <p:cNvPr id="13" name="제목 1">
            <a:extLst>
              <a:ext uri="{FF2B5EF4-FFF2-40B4-BE49-F238E27FC236}">
                <a16:creationId xmlns:a16="http://schemas.microsoft.com/office/drawing/2014/main" id="{41B273B1-9018-4D8F-9422-84478A480800}"/>
              </a:ext>
            </a:extLst>
          </p:cNvPr>
          <p:cNvSpPr txBox="1">
            <a:spLocks/>
          </p:cNvSpPr>
          <p:nvPr/>
        </p:nvSpPr>
        <p:spPr>
          <a:xfrm>
            <a:off x="256842" y="205275"/>
            <a:ext cx="11096957" cy="8024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50000"/>
              </a:lnSpc>
            </a:pPr>
            <a:r>
              <a:rPr lang="ko-KR" altLang="en-US" sz="1800" b="1" dirty="0"/>
              <a:t>운영툴 </a:t>
            </a:r>
            <a:r>
              <a:rPr lang="en-US" altLang="ko-KR" sz="1800" b="1" dirty="0"/>
              <a:t>_ </a:t>
            </a:r>
            <a:r>
              <a:rPr lang="ko-KR" altLang="en-US" sz="1800" b="1" dirty="0"/>
              <a:t>점검</a:t>
            </a:r>
          </a:p>
        </p:txBody>
      </p:sp>
      <p:graphicFrame>
        <p:nvGraphicFramePr>
          <p:cNvPr id="14" name="표 12">
            <a:extLst>
              <a:ext uri="{FF2B5EF4-FFF2-40B4-BE49-F238E27FC236}">
                <a16:creationId xmlns:a16="http://schemas.microsoft.com/office/drawing/2014/main" id="{C0834310-7529-4874-9588-7EA1B21445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945911"/>
              </p:ext>
            </p:extLst>
          </p:nvPr>
        </p:nvGraphicFramePr>
        <p:xfrm>
          <a:off x="9311585" y="985964"/>
          <a:ext cx="2734609" cy="450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4609">
                  <a:extLst>
                    <a:ext uri="{9D8B030D-6E8A-4147-A177-3AD203B41FA5}">
                      <a16:colId xmlns:a16="http://schemas.microsoft.com/office/drawing/2014/main" val="711066638"/>
                    </a:ext>
                  </a:extLst>
                </a:gridCol>
              </a:tblGrid>
              <a:tr h="4008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b="1" dirty="0"/>
                        <a:t>점검페이지 수정사항</a:t>
                      </a:r>
                      <a:endParaRPr lang="en-US" altLang="ko-KR" sz="12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22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5649"/>
                  </a:ext>
                </a:extLst>
              </a:tr>
              <a:tr h="4102824">
                <a:tc>
                  <a:txBody>
                    <a:bodyPr/>
                    <a:lstStyle/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smtClean="0"/>
                        <a:t>서비스 상태 설정 </a:t>
                      </a:r>
                      <a:r>
                        <a:rPr lang="en-US" altLang="ko-KR" sz="1000" dirty="0" smtClean="0"/>
                        <a:t>(</a:t>
                      </a:r>
                      <a:r>
                        <a:rPr lang="ko-KR" altLang="en-US" sz="1000" dirty="0" err="1" smtClean="0"/>
                        <a:t>서비스중</a:t>
                      </a:r>
                      <a:r>
                        <a:rPr lang="ko-KR" altLang="en-US" sz="1000" dirty="0" smtClean="0"/>
                        <a:t> </a:t>
                      </a:r>
                      <a:r>
                        <a:rPr lang="en-US" altLang="ko-KR" sz="1000" dirty="0" smtClean="0"/>
                        <a:t>/ </a:t>
                      </a:r>
                      <a:r>
                        <a:rPr lang="ko-KR" altLang="en-US" sz="1000" dirty="0" err="1" smtClean="0"/>
                        <a:t>점검중</a:t>
                      </a:r>
                      <a:r>
                        <a:rPr lang="en-US" altLang="ko-KR" sz="1000" dirty="0" smtClean="0"/>
                        <a:t>)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smtClean="0"/>
                        <a:t>유 무료 운영 설정 </a:t>
                      </a:r>
                      <a:r>
                        <a:rPr lang="en-US" altLang="ko-KR" sz="1000" dirty="0" smtClean="0"/>
                        <a:t>(</a:t>
                      </a:r>
                      <a:r>
                        <a:rPr lang="ko-KR" altLang="en-US" sz="1000" dirty="0" err="1" smtClean="0"/>
                        <a:t>유료운영</a:t>
                      </a:r>
                      <a:r>
                        <a:rPr lang="ko-KR" altLang="en-US" sz="1000" dirty="0" smtClean="0"/>
                        <a:t> </a:t>
                      </a:r>
                      <a:r>
                        <a:rPr lang="en-US" altLang="ko-KR" sz="1000" dirty="0" smtClean="0"/>
                        <a:t>/ </a:t>
                      </a:r>
                      <a:r>
                        <a:rPr lang="ko-KR" altLang="en-US" sz="1000" dirty="0" err="1" smtClean="0"/>
                        <a:t>무료운영</a:t>
                      </a:r>
                      <a:r>
                        <a:rPr lang="en-US" altLang="ko-KR" sz="1000" dirty="0" smtClean="0"/>
                        <a:t>)</a:t>
                      </a:r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err="1" smtClean="0"/>
                        <a:t>서비스상태</a:t>
                      </a:r>
                      <a:r>
                        <a:rPr lang="ko-KR" altLang="en-US" sz="1000" dirty="0" smtClean="0"/>
                        <a:t> 및 </a:t>
                      </a:r>
                      <a:r>
                        <a:rPr lang="ko-KR" altLang="en-US" sz="1000" dirty="0" err="1" smtClean="0"/>
                        <a:t>유무료운영</a:t>
                      </a:r>
                      <a:r>
                        <a:rPr lang="ko-KR" altLang="en-US" sz="1000" dirty="0" smtClean="0"/>
                        <a:t> 설정 </a:t>
                      </a:r>
                      <a:r>
                        <a:rPr lang="ko-KR" altLang="en-US" sz="1000" dirty="0" err="1" smtClean="0"/>
                        <a:t>변경시</a:t>
                      </a:r>
                      <a:r>
                        <a:rPr lang="ko-KR" altLang="en-US" sz="1000" dirty="0" smtClean="0"/>
                        <a:t> 로그 남김</a:t>
                      </a:r>
                      <a:endParaRPr lang="en-US" altLang="ko-KR" sz="1000" dirty="0"/>
                    </a:p>
                    <a:p>
                      <a:pPr marL="228600" indent="-228600">
                        <a:lnSpc>
                          <a:spcPct val="150000"/>
                        </a:lnSpc>
                        <a:buFont typeface="+mj-lt"/>
                        <a:buAutoNum type="arabicPeriod"/>
                      </a:pPr>
                      <a:r>
                        <a:rPr lang="ko-KR" altLang="en-US" sz="1000" dirty="0" err="1" smtClean="0"/>
                        <a:t>서비스상태</a:t>
                      </a:r>
                      <a:r>
                        <a:rPr lang="ko-KR" altLang="en-US" sz="1000" dirty="0" smtClean="0"/>
                        <a:t> 및 </a:t>
                      </a:r>
                      <a:r>
                        <a:rPr lang="ko-KR" altLang="en-US" sz="1000" dirty="0" err="1" smtClean="0"/>
                        <a:t>유무료운영</a:t>
                      </a:r>
                      <a:r>
                        <a:rPr lang="ko-KR" altLang="en-US" sz="1000" dirty="0" smtClean="0"/>
                        <a:t> 상태 리턴 </a:t>
                      </a:r>
                      <a:r>
                        <a:rPr lang="en-US" altLang="ko-KR" sz="1000" dirty="0" err="1" smtClean="0"/>
                        <a:t>Api</a:t>
                      </a:r>
                      <a:r>
                        <a:rPr lang="en-US" altLang="ko-KR" sz="1000" dirty="0" smtClean="0"/>
                        <a:t> </a:t>
                      </a:r>
                      <a:r>
                        <a:rPr lang="ko-KR" altLang="en-US" sz="1000" dirty="0" smtClean="0"/>
                        <a:t>구현</a:t>
                      </a:r>
                      <a:endParaRPr lang="en-US" altLang="ko-KR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33834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2EA5D1A-559F-4EF1-8024-6492ABD9F857}"/>
              </a:ext>
            </a:extLst>
          </p:cNvPr>
          <p:cNvSpPr txBox="1"/>
          <p:nvPr/>
        </p:nvSpPr>
        <p:spPr>
          <a:xfrm>
            <a:off x="345390" y="5909671"/>
            <a:ext cx="796632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400" b="1" dirty="0"/>
              <a:t>- </a:t>
            </a:r>
            <a:r>
              <a:rPr lang="ko-KR" altLang="en-US" sz="1400" b="1" dirty="0"/>
              <a:t>상품 결제 없이 공고 등록 가능하도록 설정할 수 있는 기능 필요 </a:t>
            </a:r>
            <a:r>
              <a:rPr lang="en-US" altLang="ko-KR" sz="1400" b="1" dirty="0"/>
              <a:t>(</a:t>
            </a:r>
            <a:r>
              <a:rPr lang="ko-KR" altLang="en-US" sz="1400" b="1" dirty="0"/>
              <a:t>무료운영기간에 필요</a:t>
            </a:r>
            <a:r>
              <a:rPr lang="en-US" altLang="ko-KR" sz="1400" b="1" dirty="0"/>
              <a:t>)</a:t>
            </a:r>
            <a:endParaRPr lang="ko-KR" altLang="en-US" sz="1400" b="1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FAB03476-E3FD-4D91-8A9C-4766FCD571FE}"/>
              </a:ext>
            </a:extLst>
          </p:cNvPr>
          <p:cNvSpPr/>
          <p:nvPr/>
        </p:nvSpPr>
        <p:spPr>
          <a:xfrm>
            <a:off x="899160" y="1560645"/>
            <a:ext cx="1801409" cy="275774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44DF58B-EDCD-4444-956A-FFF339D1C1CC}"/>
              </a:ext>
            </a:extLst>
          </p:cNvPr>
          <p:cNvSpPr txBox="1"/>
          <p:nvPr/>
        </p:nvSpPr>
        <p:spPr>
          <a:xfrm>
            <a:off x="1011828" y="1572153"/>
            <a:ext cx="12763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50" dirty="0" err="1" smtClean="0"/>
              <a:t>서비스중</a:t>
            </a:r>
            <a:r>
              <a:rPr lang="ko-KR" altLang="en-US" sz="1050" dirty="0" smtClean="0"/>
              <a:t> </a:t>
            </a:r>
            <a:r>
              <a:rPr lang="en-US" altLang="ko-KR" sz="1050" dirty="0" smtClean="0"/>
              <a:t>/ </a:t>
            </a:r>
            <a:r>
              <a:rPr lang="ko-KR" altLang="en-US" sz="1050" dirty="0" err="1" smtClean="0"/>
              <a:t>점검중</a:t>
            </a:r>
            <a:endParaRPr lang="ko-KR" altLang="en-US" sz="105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51BD069-5E2E-4C4B-B1CC-09C83AEA0C91}"/>
              </a:ext>
            </a:extLst>
          </p:cNvPr>
          <p:cNvSpPr txBox="1"/>
          <p:nvPr/>
        </p:nvSpPr>
        <p:spPr>
          <a:xfrm>
            <a:off x="345390" y="1901700"/>
            <a:ext cx="8678604" cy="7463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1100" b="1" dirty="0">
                <a:solidFill>
                  <a:srgbClr val="C00000"/>
                </a:solidFill>
              </a:rPr>
              <a:t>No     </a:t>
            </a:r>
            <a:r>
              <a:rPr lang="ko-KR" altLang="en-US" sz="1100" b="1" dirty="0" err="1" smtClean="0">
                <a:solidFill>
                  <a:srgbClr val="C00000"/>
                </a:solidFill>
              </a:rPr>
              <a:t>서비스상태</a:t>
            </a:r>
            <a:r>
              <a:rPr lang="ko-KR" altLang="en-US" sz="1100" b="1" dirty="0" smtClean="0">
                <a:solidFill>
                  <a:srgbClr val="C00000"/>
                </a:solidFill>
              </a:rPr>
              <a:t>     과금운영상태      </a:t>
            </a:r>
            <a:r>
              <a:rPr lang="ko-KR" altLang="en-US" sz="1100" b="1" dirty="0" err="1" smtClean="0">
                <a:solidFill>
                  <a:srgbClr val="C00000"/>
                </a:solidFill>
              </a:rPr>
              <a:t>설정시각</a:t>
            </a:r>
            <a:endParaRPr lang="en-US" altLang="ko-KR" sz="1100" b="1" dirty="0" smtClean="0">
              <a:solidFill>
                <a:srgbClr val="C00000"/>
              </a:solidFill>
            </a:endParaRPr>
          </a:p>
          <a:p>
            <a:endParaRPr lang="en-US" altLang="ko-KR" sz="1050" b="1" dirty="0" smtClean="0">
              <a:solidFill>
                <a:srgbClr val="C00000"/>
              </a:solidFill>
            </a:endParaRPr>
          </a:p>
          <a:p>
            <a:r>
              <a:rPr lang="en-US" altLang="ko-KR" sz="1050" b="1" dirty="0" smtClean="0">
                <a:solidFill>
                  <a:srgbClr val="C00000"/>
                </a:solidFill>
              </a:rPr>
              <a:t>  1         </a:t>
            </a:r>
            <a:r>
              <a:rPr lang="ko-KR" altLang="en-US" sz="1050" b="1" dirty="0" err="1" smtClean="0">
                <a:solidFill>
                  <a:srgbClr val="C00000"/>
                </a:solidFill>
              </a:rPr>
              <a:t>점검중</a:t>
            </a:r>
            <a:r>
              <a:rPr lang="ko-KR" altLang="en-US" sz="1050" b="1" dirty="0" smtClean="0">
                <a:solidFill>
                  <a:srgbClr val="C00000"/>
                </a:solidFill>
              </a:rPr>
              <a:t>        </a:t>
            </a:r>
            <a:r>
              <a:rPr lang="ko-KR" altLang="en-US" sz="1050" b="1" dirty="0" err="1" smtClean="0">
                <a:solidFill>
                  <a:srgbClr val="C00000"/>
                </a:solidFill>
              </a:rPr>
              <a:t>유료운영</a:t>
            </a:r>
            <a:r>
              <a:rPr lang="ko-KR" altLang="en-US" sz="1050" b="1" dirty="0" smtClean="0">
                <a:solidFill>
                  <a:srgbClr val="C00000"/>
                </a:solidFill>
              </a:rPr>
              <a:t>          </a:t>
            </a:r>
            <a:r>
              <a:rPr lang="en-US" altLang="ko-KR" sz="1050" b="1" dirty="0" smtClean="0">
                <a:solidFill>
                  <a:srgbClr val="C00000"/>
                </a:solidFill>
              </a:rPr>
              <a:t>2021-04-20 18:25:44</a:t>
            </a:r>
          </a:p>
          <a:p>
            <a:r>
              <a:rPr lang="en-US" altLang="ko-KR" sz="1050" b="1" dirty="0" smtClean="0">
                <a:solidFill>
                  <a:srgbClr val="C00000"/>
                </a:solidFill>
              </a:rPr>
              <a:t>  2         </a:t>
            </a:r>
            <a:r>
              <a:rPr lang="ko-KR" altLang="en-US" sz="1050" b="1" dirty="0" err="1" smtClean="0">
                <a:solidFill>
                  <a:srgbClr val="C00000"/>
                </a:solidFill>
              </a:rPr>
              <a:t>서비스중</a:t>
            </a:r>
            <a:r>
              <a:rPr lang="ko-KR" altLang="en-US" sz="1050" b="1" dirty="0" smtClean="0">
                <a:solidFill>
                  <a:srgbClr val="C00000"/>
                </a:solidFill>
              </a:rPr>
              <a:t>     </a:t>
            </a:r>
            <a:r>
              <a:rPr lang="ko-KR" altLang="en-US" sz="1050" b="1" dirty="0" err="1">
                <a:solidFill>
                  <a:srgbClr val="C00000"/>
                </a:solidFill>
              </a:rPr>
              <a:t>유료운영</a:t>
            </a:r>
            <a:r>
              <a:rPr lang="ko-KR" altLang="en-US" sz="1050" b="1" dirty="0">
                <a:solidFill>
                  <a:srgbClr val="C00000"/>
                </a:solidFill>
              </a:rPr>
              <a:t>      </a:t>
            </a:r>
            <a:r>
              <a:rPr lang="ko-KR" altLang="en-US" sz="1050" b="1" dirty="0" smtClean="0">
                <a:solidFill>
                  <a:srgbClr val="C00000"/>
                </a:solidFill>
              </a:rPr>
              <a:t>    </a:t>
            </a:r>
            <a:r>
              <a:rPr lang="en-US" altLang="ko-KR" sz="1050" b="1" dirty="0">
                <a:solidFill>
                  <a:srgbClr val="C00000"/>
                </a:solidFill>
              </a:rPr>
              <a:t>2021-04-20 18:25:44</a:t>
            </a:r>
            <a:endParaRPr lang="ko-KR" altLang="en-US" sz="1050" b="1" dirty="0">
              <a:solidFill>
                <a:srgbClr val="C00000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846939" y="3417092"/>
            <a:ext cx="2111191" cy="17347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err="1" smtClean="0"/>
              <a:t>서비스중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으로</a:t>
            </a:r>
            <a:endParaRPr lang="en-US" altLang="ko-KR" sz="1200" dirty="0" smtClean="0"/>
          </a:p>
          <a:p>
            <a:pPr algn="ctr"/>
            <a:r>
              <a:rPr lang="ko-KR" altLang="en-US" sz="1200" dirty="0" smtClean="0"/>
              <a:t>변경하시겠습니까</a:t>
            </a:r>
            <a:r>
              <a:rPr lang="en-US" altLang="ko-KR" sz="1200" dirty="0" smtClean="0"/>
              <a:t>?</a:t>
            </a:r>
          </a:p>
          <a:p>
            <a:pPr algn="ctr"/>
            <a:endParaRPr lang="ko-KR" altLang="en-US" sz="1200" dirty="0"/>
          </a:p>
        </p:txBody>
      </p:sp>
      <p:sp>
        <p:nvSpPr>
          <p:cNvPr id="24" name="모서리가 둥근 직사각형 23"/>
          <p:cNvSpPr/>
          <p:nvPr/>
        </p:nvSpPr>
        <p:spPr>
          <a:xfrm>
            <a:off x="5086957" y="4718977"/>
            <a:ext cx="676275" cy="27395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smtClean="0"/>
              <a:t>아니오</a:t>
            </a:r>
            <a:endParaRPr lang="ko-KR" altLang="en-US" sz="1050"/>
          </a:p>
        </p:txBody>
      </p:sp>
      <p:sp>
        <p:nvSpPr>
          <p:cNvPr id="28" name="모서리가 둥근 직사각형 27"/>
          <p:cNvSpPr/>
          <p:nvPr/>
        </p:nvSpPr>
        <p:spPr>
          <a:xfrm>
            <a:off x="6028225" y="4718977"/>
            <a:ext cx="676275" cy="27395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변경</a:t>
            </a:r>
            <a:endParaRPr lang="ko-KR" altLang="en-US" sz="1050" dirty="0"/>
          </a:p>
        </p:txBody>
      </p:sp>
      <p:cxnSp>
        <p:nvCxnSpPr>
          <p:cNvPr id="21" name="직선 화살표 연결선 20">
            <a:extLst>
              <a:ext uri="{FF2B5EF4-FFF2-40B4-BE49-F238E27FC236}">
                <a16:creationId xmlns:a16="http://schemas.microsoft.com/office/drawing/2014/main" id="{16CEA569-F688-463B-A027-FD73393622BD}"/>
              </a:ext>
            </a:extLst>
          </p:cNvPr>
          <p:cNvCxnSpPr>
            <a:cxnSpLocks/>
            <a:stCxn id="26" idx="0"/>
            <a:endCxn id="17" idx="2"/>
          </p:cNvCxnSpPr>
          <p:nvPr/>
        </p:nvCxnSpPr>
        <p:spPr>
          <a:xfrm flipH="1" flipV="1">
            <a:off x="1799865" y="1836419"/>
            <a:ext cx="2954019" cy="34155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16CEA569-F688-463B-A027-FD73393622BD}"/>
              </a:ext>
            </a:extLst>
          </p:cNvPr>
          <p:cNvCxnSpPr>
            <a:cxnSpLocks/>
            <a:stCxn id="26" idx="0"/>
          </p:cNvCxnSpPr>
          <p:nvPr/>
        </p:nvCxnSpPr>
        <p:spPr>
          <a:xfrm flipH="1" flipV="1">
            <a:off x="3750479" y="1832315"/>
            <a:ext cx="1003405" cy="34196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0" name="직사각형 29"/>
          <p:cNvSpPr/>
          <p:nvPr/>
        </p:nvSpPr>
        <p:spPr>
          <a:xfrm>
            <a:off x="7125790" y="3405908"/>
            <a:ext cx="2111191" cy="17347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err="1" smtClean="0"/>
              <a:t>무료운영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으로</a:t>
            </a:r>
            <a:endParaRPr lang="en-US" altLang="ko-KR" sz="1200" dirty="0" smtClean="0"/>
          </a:p>
          <a:p>
            <a:pPr algn="ctr"/>
            <a:r>
              <a:rPr lang="ko-KR" altLang="en-US" sz="1200" dirty="0" smtClean="0"/>
              <a:t>변경하시겠습니까</a:t>
            </a:r>
            <a:r>
              <a:rPr lang="en-US" altLang="ko-KR" sz="1200" dirty="0" smtClean="0"/>
              <a:t>?</a:t>
            </a:r>
          </a:p>
          <a:p>
            <a:pPr algn="ctr"/>
            <a:endParaRPr lang="ko-KR" altLang="en-US" sz="1200" dirty="0"/>
          </a:p>
        </p:txBody>
      </p:sp>
      <p:sp>
        <p:nvSpPr>
          <p:cNvPr id="31" name="모서리가 둥근 직사각형 30"/>
          <p:cNvSpPr/>
          <p:nvPr/>
        </p:nvSpPr>
        <p:spPr>
          <a:xfrm>
            <a:off x="7365808" y="4707793"/>
            <a:ext cx="676275" cy="27395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smtClean="0"/>
              <a:t>아니오</a:t>
            </a:r>
            <a:endParaRPr lang="ko-KR" altLang="en-US" sz="1050"/>
          </a:p>
        </p:txBody>
      </p:sp>
      <p:sp>
        <p:nvSpPr>
          <p:cNvPr id="32" name="모서리가 둥근 직사각형 31"/>
          <p:cNvSpPr/>
          <p:nvPr/>
        </p:nvSpPr>
        <p:spPr>
          <a:xfrm>
            <a:off x="8307076" y="4707793"/>
            <a:ext cx="676275" cy="27395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smtClean="0"/>
              <a:t>변경</a:t>
            </a:r>
            <a:endParaRPr lang="ko-KR" altLang="en-US" sz="105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AD12284-6855-4FE0-BE29-92B1746F4CDF}"/>
              </a:ext>
            </a:extLst>
          </p:cNvPr>
          <p:cNvSpPr txBox="1"/>
          <p:nvPr/>
        </p:nvSpPr>
        <p:spPr>
          <a:xfrm>
            <a:off x="4680963" y="1489580"/>
            <a:ext cx="44814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b="1" dirty="0" err="1" smtClean="0">
                <a:solidFill>
                  <a:srgbClr val="C00000"/>
                </a:solidFill>
              </a:rPr>
              <a:t>드롭박스</a:t>
            </a:r>
            <a:r>
              <a:rPr lang="ko-KR" altLang="en-US" sz="1200" b="1" dirty="0" smtClean="0">
                <a:solidFill>
                  <a:srgbClr val="C00000"/>
                </a:solidFill>
              </a:rPr>
              <a:t> 형태 나 체크박스 형태 등 알기 쉽게 표기해주시면 됩니다</a:t>
            </a:r>
            <a:r>
              <a:rPr lang="en-US" altLang="ko-KR" sz="1200" b="1" dirty="0" smtClean="0">
                <a:solidFill>
                  <a:srgbClr val="C00000"/>
                </a:solidFill>
              </a:rPr>
              <a:t>.</a:t>
            </a:r>
            <a:endParaRPr lang="ko-KR" altLang="en-US" sz="11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971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4917</TotalTime>
  <Words>1216</Words>
  <Application>Microsoft Office PowerPoint</Application>
  <PresentationFormat>와이드스크린</PresentationFormat>
  <Paragraphs>315</Paragraphs>
  <Slides>14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7" baseType="lpstr">
      <vt:lpstr>맑은 고딕</vt:lpstr>
      <vt:lpstr>Arial</vt:lpstr>
      <vt:lpstr>Office 테마</vt:lpstr>
      <vt:lpstr>운영툴 보완 사항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noname</cp:lastModifiedBy>
  <cp:revision>141</cp:revision>
  <dcterms:created xsi:type="dcterms:W3CDTF">2021-01-29T01:55:58Z</dcterms:created>
  <dcterms:modified xsi:type="dcterms:W3CDTF">2021-04-20T08:17:45Z</dcterms:modified>
</cp:coreProperties>
</file>