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  <p:sldId id="291" r:id="rId4"/>
    <p:sldId id="290" r:id="rId5"/>
    <p:sldId id="292" r:id="rId6"/>
    <p:sldId id="293" r:id="rId7"/>
    <p:sldId id="289" r:id="rId8"/>
    <p:sldId id="299" r:id="rId9"/>
    <p:sldId id="295" r:id="rId10"/>
    <p:sldId id="288" r:id="rId11"/>
    <p:sldId id="300" r:id="rId12"/>
    <p:sldId id="301" r:id="rId13"/>
    <p:sldId id="302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22"/>
    <a:srgbClr val="FE5002"/>
    <a:srgbClr val="2F637E"/>
    <a:srgbClr val="FFA2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0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2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D10466-4999-4EF1-9F0B-D40653467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F3A79BC-661A-4959-BAF6-928D72731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ED6BBE-F6A7-4BB3-8122-4558659E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2A6FA4-CC41-4ED7-B303-B788B0B9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5AFA1-E499-47C2-BF2E-DF479FB7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29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B7AAA6-3894-4E04-9490-E1B469EF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2E7B01-12CB-42C8-9CD9-BF1ADC7C9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7ACE34-018A-44E5-A20A-1C710D3B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B47D5C-99F9-4DB8-AF9D-F63ECB44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EF3EC4-7C25-4500-8686-5905B268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170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D775F32-BDA5-40EB-A699-331533436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6CE9D2C-3A91-4707-BC83-4F0C5D475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683100-F4E7-4359-AEC3-E7171FE51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7A7D60-A7FA-47C2-9644-76C91FBF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7C2A97-BFB6-4509-803A-CC8662F5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557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64FF16-4C4C-486A-80CF-CC3409E64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ADC67B-C776-4AA3-8DA3-1C10131A1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F861E9-299C-4E0F-BC1E-92B5C64B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64A5F2-BC56-4863-BF6D-752E01FC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470E3-3C5A-4F03-868F-F06E77FC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63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77D2A-71AA-475B-A2DE-6D56C9A0C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5982A2-2F57-415D-9D7C-4B3DF5EE1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9857A3-BED0-47EE-8C95-3B22B8FF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5E9B0C-987F-4800-95BC-BCF392716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82E582-8AB0-4626-9D3C-8FC90248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33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8A9046-630F-410A-BBEA-5D4A69A7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6056BCC-1847-42A5-B09C-65D3EE522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43210F1-344C-439E-996A-DB44BFEE7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5022253-9672-4416-8C5C-A351FF86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8BF985-32D6-4009-BBB8-061699CF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7B276D-1590-4908-A2A0-50192BF2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3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6F3A9A-5655-4E81-BDFD-5B27B76F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0FF3BC-0592-4828-885C-61981A96A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EFD36E3-C45C-4186-AFC1-1827D489F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2DF6317-46D1-431D-8AE6-96A2003EC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F644351-33B5-4827-BCBB-B090D5954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2EF5DEA-9FBA-491A-802E-CD2EE94A6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0B9442-04B6-4652-B2E0-358DC490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8998EB3-9DFF-454B-A305-DFFA60CB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04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9B83F9-CC64-4925-BB68-73080B70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4B30F9-A23A-4A63-8108-D4EACDF9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CFF0333-4F4D-46E8-86EC-21194AF2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3A25739-2A4F-432A-AA03-320659B59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19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5541EAB-2529-4BDE-8494-D7238A90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628F31-7C66-492E-84BA-1014E5F2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E1EDFFA-C972-46AF-A99D-C47AE301A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31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7C96D4-2357-4E00-BCEC-83DCEE9D7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787D8A-4AF9-4D0F-AA78-AB5EF15C2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887D35D-E4A8-4174-8EEE-5A89CBBC8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5CB5B9-A847-4BC0-95A7-8C677D92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6CAFFE4-02B3-4BE6-B488-D1715F8F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A941C8-97B2-40C7-A1F3-B774AAA6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60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DBC95F-4322-46E3-9D20-DD3BCEC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ACD5886-5070-4203-A46E-7BA10A2C9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F62D223-6BF6-4A98-BF08-6B5943D90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8ADF00-7681-46BE-9A5C-7B5F5D2D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C5582AB-BD44-47CA-BA11-C25EEFA5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0A5264-E4F7-4F86-AAA3-276065BF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35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0AC1A66-1752-443A-B86C-4C2FBE04B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166207-68EE-46E9-B9B7-686DDAF2F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1F32A6-52AC-4578-857E-64F543390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7880B-E0A9-4053-A662-DF0BE4E9E8FC}" type="datetimeFigureOut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BF132C-0534-4DA3-8A01-A1CE3A798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380371-5942-49E2-8143-19FC27E96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068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2E9607-F379-42B4-AB40-51A0B147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4258"/>
            <a:ext cx="10515600" cy="1325563"/>
          </a:xfrm>
        </p:spPr>
        <p:txBody>
          <a:bodyPr/>
          <a:lstStyle/>
          <a:p>
            <a:pPr algn="ctr"/>
            <a:r>
              <a:rPr lang="ko-KR" altLang="en-US" b="1" dirty="0"/>
              <a:t>운영툴 보완 사항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ABD841-536B-4956-8C64-D355FC2CF92A}"/>
              </a:ext>
            </a:extLst>
          </p:cNvPr>
          <p:cNvSpPr txBox="1"/>
          <p:nvPr/>
        </p:nvSpPr>
        <p:spPr>
          <a:xfrm>
            <a:off x="3048000" y="35262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dirty="0"/>
              <a:t>http://182.162.62.209:3000/admin/public/Store</a:t>
            </a:r>
          </a:p>
        </p:txBody>
      </p:sp>
    </p:spTree>
    <p:extLst>
      <p:ext uri="{BB962C8B-B14F-4D97-AF65-F5344CB8AC3E}">
        <p14:creationId xmlns:p14="http://schemas.microsoft.com/office/powerpoint/2010/main" val="244533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A66B817-B10A-4A94-A134-CB9FD19AEAE6}"/>
              </a:ext>
            </a:extLst>
          </p:cNvPr>
          <p:cNvGrpSpPr/>
          <p:nvPr/>
        </p:nvGrpSpPr>
        <p:grpSpPr>
          <a:xfrm>
            <a:off x="394157" y="1231572"/>
            <a:ext cx="2278250" cy="4680000"/>
            <a:chOff x="922174" y="1673532"/>
            <a:chExt cx="2278250" cy="4680000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71D4B237-EB07-4BE5-A860-E9CDA7A45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174" y="1673532"/>
              <a:ext cx="2278250" cy="4680000"/>
            </a:xfrm>
            <a:prstGeom prst="rect">
              <a:avLst/>
            </a:prstGeom>
          </p:spPr>
        </p:pic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BA09E210-3CC7-4745-B711-463FA6D08F60}"/>
                </a:ext>
              </a:extLst>
            </p:cNvPr>
            <p:cNvSpPr/>
            <p:nvPr/>
          </p:nvSpPr>
          <p:spPr>
            <a:xfrm>
              <a:off x="2061300" y="2388599"/>
              <a:ext cx="1040716" cy="827448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73388EC-A1CE-4647-8A0B-0557E92F510B}"/>
              </a:ext>
            </a:extLst>
          </p:cNvPr>
          <p:cNvSpPr txBox="1"/>
          <p:nvPr/>
        </p:nvSpPr>
        <p:spPr>
          <a:xfrm>
            <a:off x="3235770" y="1946639"/>
            <a:ext cx="3096888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/>
              <a:t>알바 키워드 추가</a:t>
            </a:r>
            <a:r>
              <a:rPr lang="en-US" altLang="ko-KR" sz="1200" b="1" dirty="0"/>
              <a:t>/</a:t>
            </a:r>
            <a:r>
              <a:rPr lang="ko-KR" altLang="en-US" sz="1200" b="1" dirty="0"/>
              <a:t>등록</a:t>
            </a:r>
            <a:r>
              <a:rPr lang="en-US" altLang="ko-KR" sz="1200" b="1" dirty="0"/>
              <a:t>/</a:t>
            </a:r>
            <a:r>
              <a:rPr lang="ko-KR" altLang="en-US" sz="1200" b="1" dirty="0"/>
              <a:t>삭제 기능</a:t>
            </a:r>
            <a:endParaRPr lang="en-US" altLang="ko-KR" sz="1200" b="1" dirty="0"/>
          </a:p>
        </p:txBody>
      </p:sp>
      <p:sp>
        <p:nvSpPr>
          <p:cNvPr id="14" name="제목 1">
            <a:extLst>
              <a:ext uri="{FF2B5EF4-FFF2-40B4-BE49-F238E27FC236}">
                <a16:creationId xmlns:a16="http://schemas.microsoft.com/office/drawing/2014/main" id="{064A41E1-CD56-4B99-9517-6B6B4986E647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추가 페이지</a:t>
            </a:r>
          </a:p>
        </p:txBody>
      </p:sp>
      <p:graphicFrame>
        <p:nvGraphicFramePr>
          <p:cNvPr id="15" name="표 12">
            <a:extLst>
              <a:ext uri="{FF2B5EF4-FFF2-40B4-BE49-F238E27FC236}">
                <a16:creationId xmlns:a16="http://schemas.microsoft.com/office/drawing/2014/main" id="{B0DC4225-2AB8-4D77-8732-94D9BDFC5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99856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추가 페이지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알바 키워드 추가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등록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삭제 할 수 있는 페이지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관리자 로그인 기능 추가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AD9BCA50-40E9-4AD9-A4E0-ABE985C86859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 flipV="1">
            <a:off x="2573999" y="2113448"/>
            <a:ext cx="661771" cy="246915"/>
          </a:xfrm>
          <a:prstGeom prst="lin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그림 15">
            <a:extLst>
              <a:ext uri="{FF2B5EF4-FFF2-40B4-BE49-F238E27FC236}">
                <a16:creationId xmlns:a16="http://schemas.microsoft.com/office/drawing/2014/main" id="{53F77743-080E-44DC-809B-6080189505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8019" b="76335"/>
          <a:stretch/>
        </p:blipFill>
        <p:spPr>
          <a:xfrm>
            <a:off x="6592824" y="1234641"/>
            <a:ext cx="1039799" cy="711998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BA09E210-3CC7-4745-B711-463FA6D08F60}"/>
              </a:ext>
            </a:extLst>
          </p:cNvPr>
          <p:cNvSpPr/>
          <p:nvPr/>
        </p:nvSpPr>
        <p:spPr>
          <a:xfrm>
            <a:off x="6938105" y="1231572"/>
            <a:ext cx="694518" cy="35906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694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FF16E900-ACB1-4064-B9B8-13F5E9F55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427" y="1754971"/>
            <a:ext cx="3780473" cy="8264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13" name="그룹 12">
            <a:extLst>
              <a:ext uri="{FF2B5EF4-FFF2-40B4-BE49-F238E27FC236}">
                <a16:creationId xmlns:a16="http://schemas.microsoft.com/office/drawing/2014/main" id="{47B8F0F7-D250-493D-81CB-D1F89ECAE097}"/>
              </a:ext>
            </a:extLst>
          </p:cNvPr>
          <p:cNvGrpSpPr/>
          <p:nvPr/>
        </p:nvGrpSpPr>
        <p:grpSpPr>
          <a:xfrm>
            <a:off x="335280" y="1007707"/>
            <a:ext cx="4419600" cy="2023161"/>
            <a:chOff x="685800" y="355282"/>
            <a:chExt cx="5638800" cy="2581275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841AB33D-8586-4F80-88B3-06D8E6C1B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800" y="355282"/>
              <a:ext cx="5638800" cy="2581275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6D56403B-4E15-44CC-9B5F-D7196B6B01F1}"/>
                </a:ext>
              </a:extLst>
            </p:cNvPr>
            <p:cNvSpPr/>
            <p:nvPr/>
          </p:nvSpPr>
          <p:spPr>
            <a:xfrm>
              <a:off x="5719743" y="355283"/>
              <a:ext cx="604857" cy="513398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137B0DE8-B0CD-4F80-9CF7-BCCF2782A43F}"/>
              </a:ext>
            </a:extLst>
          </p:cNvPr>
          <p:cNvCxnSpPr>
            <a:cxnSpLocks/>
            <a:stCxn id="8" idx="3"/>
            <a:endCxn id="7" idx="0"/>
          </p:cNvCxnSpPr>
          <p:nvPr/>
        </p:nvCxnSpPr>
        <p:spPr>
          <a:xfrm>
            <a:off x="4754880" y="1208905"/>
            <a:ext cx="2079784" cy="546066"/>
          </a:xfrm>
          <a:prstGeom prst="bentConnector2">
            <a:avLst/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제목 1">
            <a:extLst>
              <a:ext uri="{FF2B5EF4-FFF2-40B4-BE49-F238E27FC236}">
                <a16:creationId xmlns:a16="http://schemas.microsoft.com/office/drawing/2014/main" id="{DA1AD1E4-DB32-42C9-9E7E-1BCE152CC9CA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오류</a:t>
            </a:r>
          </a:p>
        </p:txBody>
      </p:sp>
      <p:graphicFrame>
        <p:nvGraphicFramePr>
          <p:cNvPr id="18" name="표 12">
            <a:extLst>
              <a:ext uri="{FF2B5EF4-FFF2-40B4-BE49-F238E27FC236}">
                <a16:creationId xmlns:a16="http://schemas.microsoft.com/office/drawing/2014/main" id="{7CE3AC88-48EA-4F18-A474-6A0A86A3A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87920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오류 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창을 줄인 상테에서 메뉴버튼을 누르면 </a:t>
                      </a:r>
                      <a:r>
                        <a:rPr lang="en-US" altLang="ko-KR" sz="1000" dirty="0"/>
                        <a:t>404 </a:t>
                      </a:r>
                      <a:r>
                        <a:rPr lang="ko-KR" altLang="en-US" sz="1000" dirty="0"/>
                        <a:t>페이지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640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AA117CDB-1BA5-4FA3-8616-10C0D8AFD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842" y="969607"/>
            <a:ext cx="4646424" cy="200065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6D56403B-4E15-44CC-9B5F-D7196B6B01F1}"/>
              </a:ext>
            </a:extLst>
          </p:cNvPr>
          <p:cNvSpPr/>
          <p:nvPr/>
        </p:nvSpPr>
        <p:spPr>
          <a:xfrm>
            <a:off x="1935481" y="1048754"/>
            <a:ext cx="2042159" cy="40239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137B0DE8-B0CD-4F80-9CF7-BCCF2782A43F}"/>
              </a:ext>
            </a:extLst>
          </p:cNvPr>
          <p:cNvCxnSpPr>
            <a:cxnSpLocks/>
            <a:stCxn id="8" idx="3"/>
            <a:endCxn id="22" idx="0"/>
          </p:cNvCxnSpPr>
          <p:nvPr/>
        </p:nvCxnSpPr>
        <p:spPr>
          <a:xfrm>
            <a:off x="3977640" y="1249951"/>
            <a:ext cx="3123995" cy="645255"/>
          </a:xfrm>
          <a:prstGeom prst="bentConnector2">
            <a:avLst/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제목 1">
            <a:extLst>
              <a:ext uri="{FF2B5EF4-FFF2-40B4-BE49-F238E27FC236}">
                <a16:creationId xmlns:a16="http://schemas.microsoft.com/office/drawing/2014/main" id="{DA1AD1E4-DB32-42C9-9E7E-1BCE152CC9CA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오류</a:t>
            </a:r>
          </a:p>
        </p:txBody>
      </p:sp>
      <p:graphicFrame>
        <p:nvGraphicFramePr>
          <p:cNvPr id="18" name="표 12">
            <a:extLst>
              <a:ext uri="{FF2B5EF4-FFF2-40B4-BE49-F238E27FC236}">
                <a16:creationId xmlns:a16="http://schemas.microsoft.com/office/drawing/2014/main" id="{7CE3AC88-48EA-4F18-A474-6A0A86A3A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993874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오류 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전체에서 검색 </a:t>
                      </a:r>
                      <a:r>
                        <a:rPr lang="en-US" altLang="ko-KR" sz="1000" dirty="0"/>
                        <a:t>-&gt; </a:t>
                      </a:r>
                      <a:r>
                        <a:rPr lang="ko-KR" altLang="en-US" sz="1000" dirty="0"/>
                        <a:t>검색 안됨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이름에서 검색 </a:t>
                      </a:r>
                      <a:r>
                        <a:rPr lang="en-US" altLang="ko-KR" sz="1000" dirty="0"/>
                        <a:t>-&gt; </a:t>
                      </a:r>
                      <a:r>
                        <a:rPr lang="ko-KR" altLang="en-US" sz="1000" dirty="0"/>
                        <a:t>검색 안됨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다시 </a:t>
                      </a:r>
                      <a:r>
                        <a:rPr lang="en-US" altLang="ko-KR" sz="1000" dirty="0"/>
                        <a:t>‘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’ </a:t>
                      </a:r>
                      <a:r>
                        <a:rPr lang="ko-KR" altLang="en-US" sz="1000" dirty="0"/>
                        <a:t>선택 </a:t>
                      </a:r>
                      <a:r>
                        <a:rPr lang="en-US" altLang="ko-KR" sz="1000" dirty="0"/>
                        <a:t>-&gt; </a:t>
                      </a:r>
                      <a:r>
                        <a:rPr lang="ko-KR" altLang="en-US" sz="1000" dirty="0"/>
                        <a:t>리스트 안 나옴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뒤로가기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크롬</a:t>
                      </a:r>
                      <a:r>
                        <a:rPr lang="en-US" altLang="ko-KR" sz="1000" dirty="0"/>
                        <a:t>)</a:t>
                      </a:r>
                      <a:r>
                        <a:rPr lang="ko-KR" altLang="en-US" sz="1000" dirty="0"/>
                        <a:t> 버튼 누르면 양식 다시 제출 확인 페이지 나옴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다른 페이지를 이동했다가 다시 기업페이지로 돌아가야 전체 리스트 나옴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pic>
        <p:nvPicPr>
          <p:cNvPr id="22" name="그림 21">
            <a:extLst>
              <a:ext uri="{FF2B5EF4-FFF2-40B4-BE49-F238E27FC236}">
                <a16:creationId xmlns:a16="http://schemas.microsoft.com/office/drawing/2014/main" id="{E93199FA-02E5-43B5-9A9E-FBC4D0796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242" y="1895206"/>
            <a:ext cx="3222785" cy="200498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A2FCEEFD-77E2-47C5-9ACE-178870F10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828" y="3519195"/>
            <a:ext cx="4418082" cy="258317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50321CF1-8819-4A95-A6D5-039D71B62B23}"/>
              </a:ext>
            </a:extLst>
          </p:cNvPr>
          <p:cNvCxnSpPr>
            <a:cxnSpLocks/>
            <a:stCxn id="22" idx="2"/>
            <a:endCxn id="24" idx="3"/>
          </p:cNvCxnSpPr>
          <p:nvPr/>
        </p:nvCxnSpPr>
        <p:spPr>
          <a:xfrm rot="5400000">
            <a:off x="5430978" y="3140128"/>
            <a:ext cx="910590" cy="2430725"/>
          </a:xfrm>
          <a:prstGeom prst="bentConnector2">
            <a:avLst/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389E70D-8D9E-4101-9AA1-FC5A856B34E3}"/>
              </a:ext>
            </a:extLst>
          </p:cNvPr>
          <p:cNvSpPr txBox="1"/>
          <p:nvPr/>
        </p:nvSpPr>
        <p:spPr>
          <a:xfrm>
            <a:off x="5335304" y="4845366"/>
            <a:ext cx="11171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/>
              <a:t>뒤로가기</a:t>
            </a:r>
            <a:endParaRPr lang="ko-KR" altLang="en-US" sz="800" dirty="0"/>
          </a:p>
        </p:txBody>
      </p:sp>
    </p:spTree>
    <p:extLst>
      <p:ext uri="{BB962C8B-B14F-4D97-AF65-F5344CB8AC3E}">
        <p14:creationId xmlns:p14="http://schemas.microsoft.com/office/powerpoint/2010/main" val="2668519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F737E636-81E6-4CC2-BDBC-0042C6079507}"/>
              </a:ext>
            </a:extLst>
          </p:cNvPr>
          <p:cNvGrpSpPr/>
          <p:nvPr/>
        </p:nvGrpSpPr>
        <p:grpSpPr>
          <a:xfrm>
            <a:off x="334327" y="1332385"/>
            <a:ext cx="3498533" cy="2702158"/>
            <a:chOff x="334327" y="1332385"/>
            <a:chExt cx="3498533" cy="2702158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95B3CB18-72EF-4D8F-9D52-9EE2984D6B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4327" y="1366965"/>
              <a:ext cx="3498533" cy="2667578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6D56403B-4E15-44CC-9B5F-D7196B6B01F1}"/>
                </a:ext>
              </a:extLst>
            </p:cNvPr>
            <p:cNvSpPr/>
            <p:nvPr/>
          </p:nvSpPr>
          <p:spPr>
            <a:xfrm>
              <a:off x="372427" y="1332385"/>
              <a:ext cx="610553" cy="237335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137B0DE8-B0CD-4F80-9CF7-BCCF2782A43F}"/>
              </a:ext>
            </a:extLst>
          </p:cNvPr>
          <p:cNvCxnSpPr>
            <a:cxnSpLocks/>
            <a:stCxn id="8" idx="0"/>
            <a:endCxn id="5" idx="0"/>
          </p:cNvCxnSpPr>
          <p:nvPr/>
        </p:nvCxnSpPr>
        <p:spPr>
          <a:xfrm rot="16200000" flipH="1">
            <a:off x="3522500" y="-1512411"/>
            <a:ext cx="30110" cy="5719703"/>
          </a:xfrm>
          <a:prstGeom prst="bentConnector3">
            <a:avLst>
              <a:gd name="adj1" fmla="val -759216"/>
            </a:avLst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제목 1">
            <a:extLst>
              <a:ext uri="{FF2B5EF4-FFF2-40B4-BE49-F238E27FC236}">
                <a16:creationId xmlns:a16="http://schemas.microsoft.com/office/drawing/2014/main" id="{DA1AD1E4-DB32-42C9-9E7E-1BCE152CC9CA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오류</a:t>
            </a:r>
          </a:p>
        </p:txBody>
      </p:sp>
      <p:graphicFrame>
        <p:nvGraphicFramePr>
          <p:cNvPr id="18" name="표 12">
            <a:extLst>
              <a:ext uri="{FF2B5EF4-FFF2-40B4-BE49-F238E27FC236}">
                <a16:creationId xmlns:a16="http://schemas.microsoft.com/office/drawing/2014/main" id="{7CE3AC88-48EA-4F18-A474-6A0A86A3A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037258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오류 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altLang="ko-KR" sz="1000" dirty="0"/>
                        <a:t>‘</a:t>
                      </a:r>
                      <a:r>
                        <a:rPr lang="ko-KR" altLang="en-US" sz="1000" dirty="0"/>
                        <a:t>알바펑 운영툴</a:t>
                      </a:r>
                      <a:r>
                        <a:rPr lang="en-US" altLang="ko-KR" sz="1000" dirty="0"/>
                        <a:t>‘ </a:t>
                      </a:r>
                      <a:r>
                        <a:rPr lang="ko-KR" altLang="en-US" sz="1000" dirty="0"/>
                        <a:t>클릭 시 빈페이지로 이동</a:t>
                      </a:r>
                      <a:r>
                        <a:rPr lang="en-US" altLang="ko-KR" sz="1000" dirty="0"/>
                        <a:t> -&gt; </a:t>
                      </a:r>
                      <a:r>
                        <a:rPr lang="ko-KR" altLang="en-US" sz="1000" dirty="0"/>
                        <a:t>첫번째 메뉴 페이지로 연결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6221D6EB-93D7-4120-8EB0-DE30F828E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581" y="1362495"/>
            <a:ext cx="3395652" cy="260752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272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6D38B169-16A2-490B-A7FD-B5DBC0987C4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780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기업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6B15EBD-798F-4617-BB6B-25185055A8C6}"/>
              </a:ext>
            </a:extLst>
          </p:cNvPr>
          <p:cNvGrpSpPr/>
          <p:nvPr/>
        </p:nvGrpSpPr>
        <p:grpSpPr>
          <a:xfrm>
            <a:off x="327601" y="985964"/>
            <a:ext cx="8943705" cy="5088841"/>
            <a:chOff x="822263" y="1315118"/>
            <a:chExt cx="10621733" cy="6043616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C5238A5B-A099-42D0-ABB1-4BFF0F0265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2806"/>
            <a:stretch/>
          </p:blipFill>
          <p:spPr>
            <a:xfrm>
              <a:off x="838198" y="1315118"/>
              <a:ext cx="10389393" cy="4879493"/>
            </a:xfrm>
            <a:prstGeom prst="rect">
              <a:avLst/>
            </a:prstGeom>
          </p:spPr>
        </p:pic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C1A89257-C871-46B5-9AAC-30894FE0A324}"/>
                </a:ext>
              </a:extLst>
            </p:cNvPr>
            <p:cNvSpPr/>
            <p:nvPr/>
          </p:nvSpPr>
          <p:spPr>
            <a:xfrm>
              <a:off x="10574459" y="3950125"/>
              <a:ext cx="736073" cy="2432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700" dirty="0"/>
                <a:t>상품지급</a:t>
              </a: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D6F4B49B-EB57-42BD-8B25-B619818126CE}"/>
                </a:ext>
              </a:extLst>
            </p:cNvPr>
            <p:cNvSpPr/>
            <p:nvPr/>
          </p:nvSpPr>
          <p:spPr>
            <a:xfrm>
              <a:off x="10412848" y="3843414"/>
              <a:ext cx="1031148" cy="484216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1507A7B4-BC5A-4E69-804D-3DB747A04AFC}"/>
                </a:ext>
              </a:extLst>
            </p:cNvPr>
            <p:cNvSpPr/>
            <p:nvPr/>
          </p:nvSpPr>
          <p:spPr>
            <a:xfrm>
              <a:off x="1843390" y="3953189"/>
              <a:ext cx="285226" cy="2432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2213903" y="3953189"/>
              <a:ext cx="285226" cy="2432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" name="사각형: 둥근 모서리 22">
              <a:extLst>
                <a:ext uri="{FF2B5EF4-FFF2-40B4-BE49-F238E27FC236}">
                  <a16:creationId xmlns:a16="http://schemas.microsoft.com/office/drawing/2014/main" id="{21233043-4DF1-45DC-8DC2-6DB4816F1C5B}"/>
                </a:ext>
              </a:extLst>
            </p:cNvPr>
            <p:cNvSpPr/>
            <p:nvPr/>
          </p:nvSpPr>
          <p:spPr>
            <a:xfrm>
              <a:off x="4343929" y="3957183"/>
              <a:ext cx="948943" cy="2432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700" dirty="0"/>
                <a:t>차단</a:t>
              </a:r>
              <a:r>
                <a:rPr lang="en-US" altLang="ko-KR" sz="700" dirty="0"/>
                <a:t>/</a:t>
              </a:r>
              <a:r>
                <a:rPr lang="ko-KR" altLang="en-US" sz="700" dirty="0"/>
                <a:t>차단해제</a:t>
              </a:r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2430308" y="3928021"/>
              <a:ext cx="88705" cy="12164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232C1C39-6406-404E-B3DC-114AE9A6DCC5}"/>
                </a:ext>
              </a:extLst>
            </p:cNvPr>
            <p:cNvSpPr/>
            <p:nvPr/>
          </p:nvSpPr>
          <p:spPr>
            <a:xfrm>
              <a:off x="2049853" y="3928021"/>
              <a:ext cx="88705" cy="12164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9135393-9B66-4716-9859-0C8031480252}"/>
                </a:ext>
              </a:extLst>
            </p:cNvPr>
            <p:cNvSpPr txBox="1"/>
            <p:nvPr/>
          </p:nvSpPr>
          <p:spPr>
            <a:xfrm>
              <a:off x="1572248" y="4196470"/>
              <a:ext cx="1768020" cy="1042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100" b="1" dirty="0">
                  <a:solidFill>
                    <a:srgbClr val="C00000"/>
                  </a:solidFill>
                </a:rPr>
                <a:t>등록된 사진 노출</a:t>
              </a:r>
              <a:endParaRPr lang="en-US" altLang="ko-KR" sz="110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100" b="1" dirty="0">
                  <a:solidFill>
                    <a:srgbClr val="C00000"/>
                  </a:solidFill>
                </a:rPr>
                <a:t>사진 삭제 또는</a:t>
              </a:r>
              <a:endParaRPr lang="en-US" altLang="ko-KR" sz="110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100" b="1" dirty="0">
                  <a:solidFill>
                    <a:srgbClr val="C00000"/>
                  </a:solidFill>
                </a:rPr>
                <a:t>업체 차단</a:t>
              </a:r>
              <a:endParaRPr lang="ko-KR" altLang="en-US" sz="1050" b="1" dirty="0">
                <a:solidFill>
                  <a:srgbClr val="C00000"/>
                </a:solidFill>
              </a:endParaRPr>
            </a:p>
          </p:txBody>
        </p:sp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6C67232A-4AD8-4190-9C15-6E7D927F901D}"/>
                </a:ext>
              </a:extLst>
            </p:cNvPr>
            <p:cNvSpPr/>
            <p:nvPr/>
          </p:nvSpPr>
          <p:spPr>
            <a:xfrm>
              <a:off x="955444" y="3961946"/>
              <a:ext cx="193524" cy="193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v</a:t>
              </a:r>
              <a:endParaRPr lang="ko-KR" altLang="en-US" sz="1200" dirty="0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2FB9E3D9-D9B1-4E14-852B-BB55454B2AD0}"/>
                </a:ext>
              </a:extLst>
            </p:cNvPr>
            <p:cNvSpPr/>
            <p:nvPr/>
          </p:nvSpPr>
          <p:spPr>
            <a:xfrm>
              <a:off x="955444" y="4277084"/>
              <a:ext cx="193524" cy="193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v</a:t>
              </a:r>
              <a:endParaRPr lang="ko-KR" altLang="en-US" sz="1200" dirty="0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F90BC08B-5A30-4CB3-BABE-D9863D995184}"/>
                </a:ext>
              </a:extLst>
            </p:cNvPr>
            <p:cNvSpPr/>
            <p:nvPr/>
          </p:nvSpPr>
          <p:spPr>
            <a:xfrm>
              <a:off x="955444" y="4576510"/>
              <a:ext cx="193524" cy="193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v</a:t>
              </a:r>
              <a:endParaRPr lang="ko-KR" altLang="en-US" sz="1200" dirty="0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1AE24EDF-F719-45CE-AD39-589876D190D9}"/>
                </a:ext>
              </a:extLst>
            </p:cNvPr>
            <p:cNvSpPr/>
            <p:nvPr/>
          </p:nvSpPr>
          <p:spPr>
            <a:xfrm>
              <a:off x="955444" y="4888799"/>
              <a:ext cx="193524" cy="19352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CB57F37E-326F-404C-8383-43060103F97F}"/>
                </a:ext>
              </a:extLst>
            </p:cNvPr>
            <p:cNvSpPr/>
            <p:nvPr/>
          </p:nvSpPr>
          <p:spPr>
            <a:xfrm>
              <a:off x="955444" y="5203937"/>
              <a:ext cx="193524" cy="19352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4278F8FB-54D5-4017-8B7A-B6E6D44DAE98}"/>
                </a:ext>
              </a:extLst>
            </p:cNvPr>
            <p:cNvSpPr/>
            <p:nvPr/>
          </p:nvSpPr>
          <p:spPr>
            <a:xfrm>
              <a:off x="955444" y="5503363"/>
              <a:ext cx="193524" cy="19352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F9961E76-E645-4BC6-8DFF-C44A5DC55520}"/>
                </a:ext>
              </a:extLst>
            </p:cNvPr>
            <p:cNvSpPr/>
            <p:nvPr/>
          </p:nvSpPr>
          <p:spPr>
            <a:xfrm>
              <a:off x="822263" y="3885770"/>
              <a:ext cx="432064" cy="2030935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cxnSp>
          <p:nvCxnSpPr>
            <p:cNvPr id="5" name="연결선: 꺾임 4">
              <a:extLst>
                <a:ext uri="{FF2B5EF4-FFF2-40B4-BE49-F238E27FC236}">
                  <a16:creationId xmlns:a16="http://schemas.microsoft.com/office/drawing/2014/main" id="{4AC42C2D-8B32-41BA-BEB3-CD1F4EC2A956}"/>
                </a:ext>
              </a:extLst>
            </p:cNvPr>
            <p:cNvCxnSpPr>
              <a:cxnSpLocks/>
              <a:stCxn id="36" idx="3"/>
              <a:endCxn id="15" idx="2"/>
            </p:cNvCxnSpPr>
            <p:nvPr/>
          </p:nvCxnSpPr>
          <p:spPr>
            <a:xfrm flipV="1">
              <a:off x="10288291" y="4327630"/>
              <a:ext cx="640131" cy="2275640"/>
            </a:xfrm>
            <a:prstGeom prst="bentConnector2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2A32C0E-B05B-44F1-926F-6B611D1D47D0}"/>
                </a:ext>
              </a:extLst>
            </p:cNvPr>
            <p:cNvSpPr txBox="1"/>
            <p:nvPr/>
          </p:nvSpPr>
          <p:spPr>
            <a:xfrm>
              <a:off x="2568355" y="6417082"/>
              <a:ext cx="7719936" cy="37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100" b="1" dirty="0">
                  <a:solidFill>
                    <a:srgbClr val="C00000"/>
                  </a:solidFill>
                </a:rPr>
                <a:t>일괄</a:t>
              </a:r>
              <a:r>
                <a:rPr lang="en-US" altLang="ko-KR" sz="1100" b="1" dirty="0">
                  <a:solidFill>
                    <a:srgbClr val="C00000"/>
                  </a:solidFill>
                </a:rPr>
                <a:t>/</a:t>
              </a:r>
              <a:r>
                <a:rPr lang="ko-KR" altLang="en-US" sz="1100" b="1" dirty="0">
                  <a:solidFill>
                    <a:srgbClr val="C00000"/>
                  </a:solidFill>
                </a:rPr>
                <a:t>부분 상품지급을 위한 체크박스 </a:t>
              </a:r>
              <a:r>
                <a:rPr lang="en-US" altLang="ko-KR" sz="1100" b="1" dirty="0">
                  <a:solidFill>
                    <a:srgbClr val="C00000"/>
                  </a:solidFill>
                </a:rPr>
                <a:t>: </a:t>
              </a:r>
              <a:r>
                <a:rPr lang="ko-KR" altLang="en-US" sz="1050" b="1" dirty="0">
                  <a:solidFill>
                    <a:srgbClr val="C00000"/>
                  </a:solidFill>
                </a:rPr>
                <a:t>현재 판매되고 있는 상품 중 운영자가 선택해서 지급할 수 있음</a:t>
              </a: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C6E56557-D917-4E86-BCD8-B89E7248FD3C}"/>
                </a:ext>
              </a:extLst>
            </p:cNvPr>
            <p:cNvSpPr/>
            <p:nvPr/>
          </p:nvSpPr>
          <p:spPr>
            <a:xfrm>
              <a:off x="1029329" y="1729714"/>
              <a:ext cx="407895" cy="349992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C693B6F-61B3-46E1-A18E-A5363770D46C}"/>
                </a:ext>
              </a:extLst>
            </p:cNvPr>
            <p:cNvSpPr txBox="1"/>
            <p:nvPr/>
          </p:nvSpPr>
          <p:spPr>
            <a:xfrm>
              <a:off x="8474188" y="2665358"/>
              <a:ext cx="2801238" cy="622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00" b="1" dirty="0" err="1">
                  <a:solidFill>
                    <a:srgbClr val="FF0000"/>
                  </a:solidFill>
                </a:rPr>
                <a:t>검색창</a:t>
              </a:r>
              <a:r>
                <a:rPr lang="ko-KR" altLang="en-US" sz="1000" b="1" dirty="0">
                  <a:solidFill>
                    <a:srgbClr val="FF0000"/>
                  </a:solidFill>
                </a:rPr>
                <a:t> 우측 배치 </a:t>
              </a:r>
              <a:r>
                <a:rPr lang="en-US" altLang="ko-KR" sz="1000" b="1" dirty="0">
                  <a:solidFill>
                    <a:srgbClr val="FF0000"/>
                  </a:solidFill>
                </a:rPr>
                <a:t>(</a:t>
              </a:r>
              <a:r>
                <a:rPr lang="ko-KR" altLang="en-US" sz="1000" b="1" dirty="0">
                  <a:solidFill>
                    <a:srgbClr val="FF0000"/>
                  </a:solidFill>
                </a:rPr>
                <a:t>필터링 된 리스트의 전체 검색으로 단일화</a:t>
              </a:r>
              <a:r>
                <a:rPr lang="en-US" altLang="ko-KR" sz="1000" b="1" dirty="0">
                  <a:solidFill>
                    <a:srgbClr val="FF0000"/>
                  </a:solidFill>
                </a:rPr>
                <a:t>)</a:t>
              </a:r>
              <a:endParaRPr lang="ko-KR" alt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사각형: 둥근 모서리 41">
              <a:extLst>
                <a:ext uri="{FF2B5EF4-FFF2-40B4-BE49-F238E27FC236}">
                  <a16:creationId xmlns:a16="http://schemas.microsoft.com/office/drawing/2014/main" id="{F38FB207-06EA-4C5C-BBED-B0AD9752F4F1}"/>
                </a:ext>
              </a:extLst>
            </p:cNvPr>
            <p:cNvSpPr/>
            <p:nvPr/>
          </p:nvSpPr>
          <p:spPr>
            <a:xfrm>
              <a:off x="5783431" y="7074568"/>
              <a:ext cx="1289783" cy="2841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dirty="0"/>
                <a:t>선택 기업상품지급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B3C469C-6E32-4F78-9178-1789D2D55EBC}"/>
              </a:ext>
            </a:extLst>
          </p:cNvPr>
          <p:cNvSpPr txBox="1"/>
          <p:nvPr/>
        </p:nvSpPr>
        <p:spPr>
          <a:xfrm>
            <a:off x="341934" y="2678809"/>
            <a:ext cx="8509574" cy="3347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b="1" dirty="0">
                <a:solidFill>
                  <a:srgbClr val="C00000"/>
                </a:solidFill>
              </a:rPr>
              <a:t>No     </a:t>
            </a:r>
            <a:r>
              <a:rPr lang="ko-KR" altLang="en-US" sz="1050" b="1" dirty="0">
                <a:solidFill>
                  <a:srgbClr val="C00000"/>
                </a:solidFill>
              </a:rPr>
              <a:t>가입일     업체명</a:t>
            </a:r>
            <a:r>
              <a:rPr lang="en-US" altLang="ko-KR" sz="1050" b="1" dirty="0">
                <a:solidFill>
                  <a:srgbClr val="C00000"/>
                </a:solidFill>
              </a:rPr>
              <a:t> [</a:t>
            </a:r>
            <a:r>
              <a:rPr lang="ko-KR" altLang="en-US" sz="1050" b="1" dirty="0">
                <a:solidFill>
                  <a:srgbClr val="C00000"/>
                </a:solidFill>
              </a:rPr>
              <a:t>차단</a:t>
            </a:r>
            <a:r>
              <a:rPr lang="en-US" altLang="ko-KR" sz="1050" b="1" dirty="0">
                <a:solidFill>
                  <a:srgbClr val="C00000"/>
                </a:solidFill>
              </a:rPr>
              <a:t>/</a:t>
            </a:r>
            <a:r>
              <a:rPr lang="ko-KR" altLang="en-US" sz="1050" b="1" dirty="0">
                <a:solidFill>
                  <a:srgbClr val="C00000"/>
                </a:solidFill>
              </a:rPr>
              <a:t>해제 버튼</a:t>
            </a:r>
            <a:r>
              <a:rPr lang="en-US" altLang="ko-KR" sz="1050" b="1" dirty="0">
                <a:solidFill>
                  <a:srgbClr val="C00000"/>
                </a:solidFill>
              </a:rPr>
              <a:t>]</a:t>
            </a:r>
            <a:r>
              <a:rPr lang="ko-KR" altLang="en-US" sz="1050" b="1" dirty="0">
                <a:solidFill>
                  <a:srgbClr val="C00000"/>
                </a:solidFill>
              </a:rPr>
              <a:t>     연락처</a:t>
            </a:r>
            <a:r>
              <a:rPr lang="en-US" altLang="ko-KR" sz="1050" b="1" dirty="0">
                <a:solidFill>
                  <a:srgbClr val="C00000"/>
                </a:solidFill>
              </a:rPr>
              <a:t>1(</a:t>
            </a:r>
            <a:r>
              <a:rPr lang="ko-KR" altLang="en-US" sz="1050" b="1" dirty="0" err="1">
                <a:solidFill>
                  <a:srgbClr val="C00000"/>
                </a:solidFill>
              </a:rPr>
              <a:t>업장</a:t>
            </a:r>
            <a:r>
              <a:rPr lang="en-US" altLang="ko-KR" sz="1050" b="1" dirty="0">
                <a:solidFill>
                  <a:srgbClr val="C00000"/>
                </a:solidFill>
              </a:rPr>
              <a:t>)     </a:t>
            </a:r>
            <a:r>
              <a:rPr lang="ko-KR" altLang="en-US" sz="1050" b="1" dirty="0">
                <a:solidFill>
                  <a:srgbClr val="C00000"/>
                </a:solidFill>
              </a:rPr>
              <a:t>연락처</a:t>
            </a:r>
            <a:r>
              <a:rPr lang="en-US" altLang="ko-KR" sz="1050" b="1" dirty="0">
                <a:solidFill>
                  <a:srgbClr val="C00000"/>
                </a:solidFill>
              </a:rPr>
              <a:t>2(</a:t>
            </a:r>
            <a:r>
              <a:rPr lang="ko-KR" altLang="en-US" sz="1050" b="1" dirty="0">
                <a:solidFill>
                  <a:srgbClr val="C00000"/>
                </a:solidFill>
              </a:rPr>
              <a:t>휴대폰</a:t>
            </a:r>
            <a:r>
              <a:rPr lang="en-US" altLang="ko-KR" sz="1050" b="1" dirty="0">
                <a:solidFill>
                  <a:srgbClr val="C00000"/>
                </a:solidFill>
              </a:rPr>
              <a:t>)      </a:t>
            </a:r>
            <a:r>
              <a:rPr lang="ko-KR" altLang="en-US" sz="1050" b="1" dirty="0">
                <a:solidFill>
                  <a:srgbClr val="C00000"/>
                </a:solidFill>
              </a:rPr>
              <a:t>아이디</a:t>
            </a:r>
            <a:r>
              <a:rPr lang="en-US" altLang="ko-KR" sz="1050" b="1" dirty="0">
                <a:solidFill>
                  <a:srgbClr val="C00000"/>
                </a:solidFill>
              </a:rPr>
              <a:t>(</a:t>
            </a:r>
            <a:r>
              <a:rPr lang="ko-KR" altLang="en-US" sz="1050" b="1" dirty="0">
                <a:solidFill>
                  <a:srgbClr val="C00000"/>
                </a:solidFill>
              </a:rPr>
              <a:t>이메일</a:t>
            </a:r>
            <a:r>
              <a:rPr lang="en-US" altLang="ko-KR" sz="1050" b="1" dirty="0">
                <a:solidFill>
                  <a:srgbClr val="C00000"/>
                </a:solidFill>
              </a:rPr>
              <a:t>)</a:t>
            </a:r>
            <a:r>
              <a:rPr lang="ko-KR" altLang="en-US" sz="1050" b="1" dirty="0">
                <a:solidFill>
                  <a:srgbClr val="C00000"/>
                </a:solidFill>
              </a:rPr>
              <a:t>     주소     등급</a:t>
            </a:r>
            <a:endParaRPr lang="ko-KR" altLang="en-US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1B4B3DEE-4997-4400-ADCD-309A747B9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283142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기업페이지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등록구분별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일반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워크넷</a:t>
                      </a:r>
                      <a:r>
                        <a:rPr lang="ko-KR" altLang="en-US" sz="1000" dirty="0"/>
                        <a:t> 으로 적용</a:t>
                      </a:r>
                      <a:endParaRPr lang="en-US" altLang="ko-KR" sz="1000" dirty="0"/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지역별 필터링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위치 변경 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 err="1"/>
                        <a:t>필터링된</a:t>
                      </a:r>
                      <a:r>
                        <a:rPr lang="ko-KR" altLang="en-US" sz="1000" dirty="0"/>
                        <a:t> 리스트의 전체 검색 기능으로 단일화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기업 사진 미리보기 및 삭제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기업 차단 기능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차단된 기업 폰트 컬러 다르게 표시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상품지급 기능 추가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쿠폰 지급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dirty="0"/>
                        <a:t>기업 리스트에 체크박스 삽입하여 선택 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체크 기업들 상품 지급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수정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  <a:p>
                      <a:pPr latinLnBrk="1"/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cxnSp>
        <p:nvCxnSpPr>
          <p:cNvPr id="44" name="연결선: 꺾임 43">
            <a:extLst>
              <a:ext uri="{FF2B5EF4-FFF2-40B4-BE49-F238E27FC236}">
                <a16:creationId xmlns:a16="http://schemas.microsoft.com/office/drawing/2014/main" id="{0583E9DE-AC83-479E-A162-F85E03C3A18C}"/>
              </a:ext>
            </a:extLst>
          </p:cNvPr>
          <p:cNvCxnSpPr>
            <a:cxnSpLocks/>
            <a:stCxn id="33" idx="2"/>
            <a:endCxn id="42" idx="1"/>
          </p:cNvCxnSpPr>
          <p:nvPr/>
        </p:nvCxnSpPr>
        <p:spPr>
          <a:xfrm rot="16200000" flipH="1">
            <a:off x="1959962" y="3410129"/>
            <a:ext cx="1094581" cy="3995497"/>
          </a:xfrm>
          <a:prstGeom prst="bentConnector2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연결선: 꺾임 50">
            <a:extLst>
              <a:ext uri="{FF2B5EF4-FFF2-40B4-BE49-F238E27FC236}">
                <a16:creationId xmlns:a16="http://schemas.microsoft.com/office/drawing/2014/main" id="{BE79DCFF-EEF0-4113-A5F9-04E235D8CAC8}"/>
              </a:ext>
            </a:extLst>
          </p:cNvPr>
          <p:cNvCxnSpPr>
            <a:cxnSpLocks/>
            <a:stCxn id="42" idx="0"/>
            <a:endCxn id="36" idx="2"/>
          </p:cNvCxnSpPr>
          <p:nvPr/>
        </p:nvCxnSpPr>
        <p:spPr>
          <a:xfrm rot="5400000" flipH="1" flipV="1">
            <a:off x="4927978" y="5715498"/>
            <a:ext cx="240069" cy="12700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9A352DD5-692F-4CDD-B788-65C2F0990BB4}"/>
              </a:ext>
            </a:extLst>
          </p:cNvPr>
          <p:cNvSpPr/>
          <p:nvPr/>
        </p:nvSpPr>
        <p:spPr>
          <a:xfrm>
            <a:off x="2066662" y="1711384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지역별 ▼ 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8DE9843-00C6-4F98-BC7C-7C53D78414DE}"/>
              </a:ext>
            </a:extLst>
          </p:cNvPr>
          <p:cNvSpPr/>
          <p:nvPr/>
        </p:nvSpPr>
        <p:spPr>
          <a:xfrm>
            <a:off x="2066662" y="1973172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서울시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경기도</a:t>
            </a:r>
            <a:endParaRPr lang="en-US" altLang="ko-KR" sz="1100" dirty="0"/>
          </a:p>
          <a:p>
            <a:pPr algn="ctr"/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E1FC1BB-33C2-4769-B59D-6C7AC1B07BFF}"/>
              </a:ext>
            </a:extLst>
          </p:cNvPr>
          <p:cNvSpPr/>
          <p:nvPr/>
        </p:nvSpPr>
        <p:spPr>
          <a:xfrm>
            <a:off x="363154" y="1705396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등록구분 ▼ 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DE901A7-D68B-4DDA-903C-0D50D1B8ED71}"/>
              </a:ext>
            </a:extLst>
          </p:cNvPr>
          <p:cNvSpPr/>
          <p:nvPr/>
        </p:nvSpPr>
        <p:spPr>
          <a:xfrm>
            <a:off x="363154" y="1967184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일반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워크넷</a:t>
            </a:r>
            <a:endParaRPr lang="ko-KR" altLang="en-US" sz="1100" dirty="0"/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7404A308-38BE-455B-8608-177EAFB8B6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04" t="18470" r="61360" b="72402"/>
          <a:stretch/>
        </p:blipFill>
        <p:spPr>
          <a:xfrm>
            <a:off x="7339271" y="1766653"/>
            <a:ext cx="1819656" cy="457200"/>
          </a:xfrm>
          <a:prstGeom prst="rect">
            <a:avLst/>
          </a:prstGeom>
        </p:spPr>
      </p:pic>
      <p:sp>
        <p:nvSpPr>
          <p:cNvPr id="34" name="직사각형 33">
            <a:extLst>
              <a:ext uri="{FF2B5EF4-FFF2-40B4-BE49-F238E27FC236}">
                <a16:creationId xmlns:a16="http://schemas.microsoft.com/office/drawing/2014/main" id="{E1AC1697-BFB5-4E1A-A6F8-9C620C24BE4B}"/>
              </a:ext>
            </a:extLst>
          </p:cNvPr>
          <p:cNvSpPr/>
          <p:nvPr/>
        </p:nvSpPr>
        <p:spPr>
          <a:xfrm>
            <a:off x="3748398" y="1711384"/>
            <a:ext cx="551296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[</a:t>
            </a:r>
            <a:r>
              <a:rPr lang="ko-KR" altLang="en-US" sz="1100" dirty="0"/>
              <a:t>검색</a:t>
            </a:r>
            <a:r>
              <a:rPr lang="en-US" altLang="ko-KR" sz="1100" dirty="0"/>
              <a:t>]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79773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6167A5E-23F1-4B55-A54C-419FF45B40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461"/>
          <a:stretch/>
        </p:blipFill>
        <p:spPr>
          <a:xfrm>
            <a:off x="340662" y="985964"/>
            <a:ext cx="8882678" cy="1020258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F485D408-6E84-40C0-A82C-F22671F2026C}"/>
              </a:ext>
            </a:extLst>
          </p:cNvPr>
          <p:cNvSpPr/>
          <p:nvPr/>
        </p:nvSpPr>
        <p:spPr>
          <a:xfrm>
            <a:off x="835088" y="1285641"/>
            <a:ext cx="326035" cy="27975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0C8476-7AF3-4F71-9650-2B5D59CFCD24}"/>
              </a:ext>
            </a:extLst>
          </p:cNvPr>
          <p:cNvSpPr txBox="1"/>
          <p:nvPr/>
        </p:nvSpPr>
        <p:spPr>
          <a:xfrm>
            <a:off x="340662" y="3271009"/>
            <a:ext cx="9075214" cy="3462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b="1" dirty="0">
                <a:solidFill>
                  <a:srgbClr val="C00000"/>
                </a:solidFill>
              </a:rPr>
              <a:t>일반 </a:t>
            </a:r>
            <a:r>
              <a:rPr lang="en-US" altLang="ko-KR" sz="1100" b="1" dirty="0">
                <a:solidFill>
                  <a:srgbClr val="C00000"/>
                </a:solidFill>
              </a:rPr>
              <a:t>:     No     </a:t>
            </a:r>
            <a:r>
              <a:rPr lang="ko-KR" altLang="en-US" sz="1100" b="1" dirty="0">
                <a:solidFill>
                  <a:srgbClr val="C00000"/>
                </a:solidFill>
              </a:rPr>
              <a:t>가입일     이름</a:t>
            </a:r>
            <a:r>
              <a:rPr lang="en-US" altLang="ko-KR" sz="1100" b="1" dirty="0">
                <a:solidFill>
                  <a:srgbClr val="C00000"/>
                </a:solidFill>
              </a:rPr>
              <a:t> [</a:t>
            </a:r>
            <a:r>
              <a:rPr lang="ko-KR" altLang="en-US" sz="1100" b="1" dirty="0">
                <a:solidFill>
                  <a:srgbClr val="C00000"/>
                </a:solidFill>
              </a:rPr>
              <a:t>차단</a:t>
            </a:r>
            <a:r>
              <a:rPr lang="en-US" altLang="ko-KR" sz="1100" b="1" dirty="0">
                <a:solidFill>
                  <a:srgbClr val="C00000"/>
                </a:solidFill>
              </a:rPr>
              <a:t>/</a:t>
            </a:r>
            <a:r>
              <a:rPr lang="ko-KR" altLang="en-US" sz="1100" b="1" dirty="0">
                <a:solidFill>
                  <a:srgbClr val="C00000"/>
                </a:solidFill>
              </a:rPr>
              <a:t>해제 버튼</a:t>
            </a:r>
            <a:r>
              <a:rPr lang="en-US" altLang="ko-KR" sz="1100" b="1" dirty="0">
                <a:solidFill>
                  <a:srgbClr val="C00000"/>
                </a:solidFill>
              </a:rPr>
              <a:t>]</a:t>
            </a:r>
            <a:r>
              <a:rPr lang="ko-KR" altLang="en-US" sz="1100" b="1" dirty="0">
                <a:solidFill>
                  <a:srgbClr val="C00000"/>
                </a:solidFill>
              </a:rPr>
              <a:t>        연락처     아이디</a:t>
            </a:r>
            <a:r>
              <a:rPr lang="en-US" altLang="ko-KR" sz="1100" b="1" dirty="0">
                <a:solidFill>
                  <a:srgbClr val="C00000"/>
                </a:solidFill>
              </a:rPr>
              <a:t>(</a:t>
            </a:r>
            <a:r>
              <a:rPr lang="ko-KR" altLang="en-US" sz="1100" b="1" dirty="0">
                <a:solidFill>
                  <a:srgbClr val="C00000"/>
                </a:solidFill>
              </a:rPr>
              <a:t>이메일</a:t>
            </a:r>
            <a:r>
              <a:rPr lang="en-US" altLang="ko-KR" sz="1100" b="1" dirty="0">
                <a:solidFill>
                  <a:srgbClr val="C00000"/>
                </a:solidFill>
              </a:rPr>
              <a:t>)</a:t>
            </a:r>
            <a:r>
              <a:rPr lang="ko-KR" altLang="en-US" sz="1100" b="1" dirty="0">
                <a:solidFill>
                  <a:srgbClr val="C00000"/>
                </a:solidFill>
              </a:rPr>
              <a:t>     주소     등급</a:t>
            </a:r>
            <a:endParaRPr lang="ko-KR" altLang="en-US" sz="1050" b="1" dirty="0">
              <a:solidFill>
                <a:srgbClr val="C00000"/>
              </a:solidFill>
            </a:endParaRPr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id="{5F67C9D5-962E-4802-9FB9-F6659ADE43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399"/>
          <a:stretch/>
        </p:blipFill>
        <p:spPr>
          <a:xfrm>
            <a:off x="340662" y="3639264"/>
            <a:ext cx="8882678" cy="2291240"/>
          </a:xfrm>
          <a:prstGeom prst="rect">
            <a:avLst/>
          </a:prstGeom>
        </p:spPr>
      </p:pic>
      <p:sp>
        <p:nvSpPr>
          <p:cNvPr id="33" name="제목 1">
            <a:extLst>
              <a:ext uri="{FF2B5EF4-FFF2-40B4-BE49-F238E27FC236}">
                <a16:creationId xmlns:a16="http://schemas.microsoft.com/office/drawing/2014/main" id="{8D0124C9-F961-4491-B5BA-EBF076279E5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일반</a:t>
            </a:r>
          </a:p>
        </p:txBody>
      </p:sp>
      <p:graphicFrame>
        <p:nvGraphicFramePr>
          <p:cNvPr id="35" name="표 12">
            <a:extLst>
              <a:ext uri="{FF2B5EF4-FFF2-40B4-BE49-F238E27FC236}">
                <a16:creationId xmlns:a16="http://schemas.microsoft.com/office/drawing/2014/main" id="{0B1F5E69-F0A4-41F6-9E06-843310752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36755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일반페이지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위치 변경 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리스트의 전체 검색 기능으로 단일화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dirty="0"/>
                        <a:t>회원 사진 미리보기 및 삭제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회원 차단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수정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>
                        <a:solidFill>
                          <a:srgbClr val="00B050"/>
                        </a:solidFill>
                      </a:endParaRPr>
                    </a:p>
                    <a:p>
                      <a:pPr latinLnBrk="1"/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D6A63C4F-FCFD-472D-9102-EBE4E862C8BB}"/>
              </a:ext>
            </a:extLst>
          </p:cNvPr>
          <p:cNvSpPr/>
          <p:nvPr/>
        </p:nvSpPr>
        <p:spPr>
          <a:xfrm>
            <a:off x="1667211" y="3967328"/>
            <a:ext cx="227984" cy="194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5305152E-6ADA-44D3-9B5E-D45312C1E143}"/>
              </a:ext>
            </a:extLst>
          </p:cNvPr>
          <p:cNvSpPr/>
          <p:nvPr/>
        </p:nvSpPr>
        <p:spPr>
          <a:xfrm>
            <a:off x="1963366" y="3967328"/>
            <a:ext cx="227984" cy="194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1CCD9125-6601-41F3-BA05-1D14A7105762}"/>
              </a:ext>
            </a:extLst>
          </p:cNvPr>
          <p:cNvSpPr/>
          <p:nvPr/>
        </p:nvSpPr>
        <p:spPr>
          <a:xfrm>
            <a:off x="3603165" y="3956054"/>
            <a:ext cx="588351" cy="194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차단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BE21661-1D2D-4249-99F5-AEB987A93CF0}"/>
              </a:ext>
            </a:extLst>
          </p:cNvPr>
          <p:cNvSpPr/>
          <p:nvPr/>
        </p:nvSpPr>
        <p:spPr>
          <a:xfrm>
            <a:off x="2136341" y="3947211"/>
            <a:ext cx="70903" cy="9722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x</a:t>
            </a:r>
            <a:endParaRPr lang="ko-KR" altLang="en-US" sz="5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58A88800-2CAC-49DC-9F54-CED405A7D487}"/>
              </a:ext>
            </a:extLst>
          </p:cNvPr>
          <p:cNvSpPr/>
          <p:nvPr/>
        </p:nvSpPr>
        <p:spPr>
          <a:xfrm>
            <a:off x="1832239" y="3947211"/>
            <a:ext cx="70903" cy="9722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x</a:t>
            </a:r>
            <a:endParaRPr lang="ko-KR" altLang="en-US" sz="5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0DA2CD-3E33-4EE2-9A2D-2F290884CBE5}"/>
              </a:ext>
            </a:extLst>
          </p:cNvPr>
          <p:cNvSpPr txBox="1"/>
          <p:nvPr/>
        </p:nvSpPr>
        <p:spPr>
          <a:xfrm>
            <a:off x="1450484" y="4161785"/>
            <a:ext cx="1742296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b="1" dirty="0">
                <a:solidFill>
                  <a:srgbClr val="C00000"/>
                </a:solidFill>
              </a:rPr>
              <a:t>등록된 사진 노출</a:t>
            </a:r>
            <a:endParaRPr lang="en-US" altLang="ko-KR" sz="11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100" b="1" dirty="0">
                <a:solidFill>
                  <a:srgbClr val="C00000"/>
                </a:solidFill>
              </a:rPr>
              <a:t>사진 삭제 또는</a:t>
            </a:r>
            <a:r>
              <a:rPr lang="en-US" altLang="ko-KR" sz="1100" b="1" dirty="0">
                <a:solidFill>
                  <a:srgbClr val="C00000"/>
                </a:solidFill>
              </a:rPr>
              <a:t> </a:t>
            </a:r>
            <a:r>
              <a:rPr lang="ko-KR" altLang="en-US" sz="1100" b="1" dirty="0">
                <a:solidFill>
                  <a:srgbClr val="C00000"/>
                </a:solidFill>
              </a:rPr>
              <a:t>차단</a:t>
            </a:r>
            <a:endParaRPr lang="ko-KR" altLang="en-US" sz="1050" b="1" dirty="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739211-A4D2-40C8-8BCE-830D41C0C2CE}"/>
              </a:ext>
            </a:extLst>
          </p:cNvPr>
          <p:cNvSpPr txBox="1"/>
          <p:nvPr/>
        </p:nvSpPr>
        <p:spPr>
          <a:xfrm>
            <a:off x="373456" y="1896610"/>
            <a:ext cx="7047770" cy="304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>
                <a:solidFill>
                  <a:srgbClr val="2F637E"/>
                </a:solidFill>
              </a:rPr>
              <a:t>○ 전체 ○ 아이디  ○ 이름  </a:t>
            </a:r>
            <a:r>
              <a:rPr lang="en-US" altLang="ko-KR" sz="1000" b="1" dirty="0">
                <a:solidFill>
                  <a:srgbClr val="2F637E"/>
                </a:solidFill>
              </a:rPr>
              <a:t> </a:t>
            </a:r>
            <a:r>
              <a:rPr lang="ko-KR" altLang="en-US" sz="1000" b="1" dirty="0">
                <a:solidFill>
                  <a:srgbClr val="2F637E"/>
                </a:solidFill>
              </a:rPr>
              <a:t>○ 연락처</a:t>
            </a:r>
            <a:endParaRPr lang="en-US" altLang="ko-KR" sz="1050" b="1" dirty="0">
              <a:solidFill>
                <a:srgbClr val="2F637E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4F834F2-9FD8-4C0E-B0E9-697AE524D9EB}"/>
              </a:ext>
            </a:extLst>
          </p:cNvPr>
          <p:cNvSpPr txBox="1"/>
          <p:nvPr/>
        </p:nvSpPr>
        <p:spPr>
          <a:xfrm>
            <a:off x="6770670" y="2122892"/>
            <a:ext cx="2358697" cy="52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FF0000"/>
                </a:solidFill>
              </a:rPr>
              <a:t>검색창</a:t>
            </a:r>
            <a:r>
              <a:rPr lang="ko-KR" altLang="en-US" sz="1000" b="1" dirty="0">
                <a:solidFill>
                  <a:srgbClr val="FF0000"/>
                </a:solidFill>
              </a:rPr>
              <a:t> 우측 배치 </a:t>
            </a:r>
            <a:r>
              <a:rPr lang="en-US" altLang="ko-KR" sz="1000" b="1" dirty="0">
                <a:solidFill>
                  <a:srgbClr val="FF0000"/>
                </a:solidFill>
              </a:rPr>
              <a:t>(</a:t>
            </a:r>
            <a:r>
              <a:rPr lang="ko-KR" altLang="en-US" sz="1000" b="1" dirty="0">
                <a:solidFill>
                  <a:srgbClr val="FF0000"/>
                </a:solidFill>
              </a:rPr>
              <a:t>리스트의 전체 검색으로 단일화</a:t>
            </a:r>
            <a:r>
              <a:rPr lang="en-US" altLang="ko-KR" sz="1000" b="1" dirty="0">
                <a:solidFill>
                  <a:srgbClr val="FF0000"/>
                </a:solidFill>
              </a:rPr>
              <a:t>)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pic>
        <p:nvPicPr>
          <p:cNvPr id="49" name="그림 48">
            <a:extLst>
              <a:ext uri="{FF2B5EF4-FFF2-40B4-BE49-F238E27FC236}">
                <a16:creationId xmlns:a16="http://schemas.microsoft.com/office/drawing/2014/main" id="{195F4ED0-0B23-4962-8035-9D2D514B54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04" t="18470" r="61360" b="72402"/>
          <a:stretch/>
        </p:blipFill>
        <p:spPr>
          <a:xfrm>
            <a:off x="7339271" y="1766653"/>
            <a:ext cx="1819656" cy="4572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5E7D0C40-CD72-4867-8B92-B78537F502FB}"/>
              </a:ext>
            </a:extLst>
          </p:cNvPr>
          <p:cNvSpPr/>
          <p:nvPr/>
        </p:nvSpPr>
        <p:spPr>
          <a:xfrm>
            <a:off x="373456" y="1715283"/>
            <a:ext cx="3229709" cy="671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54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4B1A0459-B117-4254-8509-BA7AD8FDD8B8}"/>
              </a:ext>
            </a:extLst>
          </p:cNvPr>
          <p:cNvGrpSpPr/>
          <p:nvPr/>
        </p:nvGrpSpPr>
        <p:grpSpPr>
          <a:xfrm>
            <a:off x="340034" y="985964"/>
            <a:ext cx="8839201" cy="4295813"/>
            <a:chOff x="838200" y="1978507"/>
            <a:chExt cx="8936129" cy="4123438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3A7266C5-2855-4488-84F0-0B385B2E8FC0}"/>
                </a:ext>
              </a:extLst>
            </p:cNvPr>
            <p:cNvGrpSpPr/>
            <p:nvPr/>
          </p:nvGrpSpPr>
          <p:grpSpPr>
            <a:xfrm>
              <a:off x="838200" y="1978507"/>
              <a:ext cx="8871492" cy="4123438"/>
              <a:chOff x="838199" y="1978507"/>
              <a:chExt cx="8629892" cy="4011144"/>
            </a:xfrm>
          </p:grpSpPr>
          <p:pic>
            <p:nvPicPr>
              <p:cNvPr id="3" name="그림 2">
                <a:extLst>
                  <a:ext uri="{FF2B5EF4-FFF2-40B4-BE49-F238E27FC236}">
                    <a16:creationId xmlns:a16="http://schemas.microsoft.com/office/drawing/2014/main" id="{51AB8163-ECB5-4CA4-9B2F-4F805A40B35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14234"/>
              <a:stretch/>
            </p:blipFill>
            <p:spPr>
              <a:xfrm>
                <a:off x="838199" y="1978507"/>
                <a:ext cx="8629892" cy="4011144"/>
              </a:xfrm>
              <a:prstGeom prst="rect">
                <a:avLst/>
              </a:prstGeom>
            </p:spPr>
          </p:pic>
          <p:sp>
            <p:nvSpPr>
              <p:cNvPr id="10" name="직사각형 9">
                <a:extLst>
                  <a:ext uri="{FF2B5EF4-FFF2-40B4-BE49-F238E27FC236}">
                    <a16:creationId xmlns:a16="http://schemas.microsoft.com/office/drawing/2014/main" id="{5F7B1E8B-FBEC-448A-978C-125F6FA6955D}"/>
                  </a:ext>
                </a:extLst>
              </p:cNvPr>
              <p:cNvSpPr/>
              <p:nvPr/>
            </p:nvSpPr>
            <p:spPr>
              <a:xfrm>
                <a:off x="1805650" y="2357819"/>
                <a:ext cx="520861" cy="349992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8D5AC45-8B08-44EB-B969-662A750DB565}"/>
                </a:ext>
              </a:extLst>
            </p:cNvPr>
            <p:cNvSpPr txBox="1"/>
            <p:nvPr/>
          </p:nvSpPr>
          <p:spPr>
            <a:xfrm>
              <a:off x="1060129" y="4044988"/>
              <a:ext cx="8714200" cy="3202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 b="1" dirty="0">
                  <a:solidFill>
                    <a:srgbClr val="C00000"/>
                  </a:solidFill>
                </a:rPr>
                <a:t>No     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업체명      아이디     등록일시     마감일시     제목     </a:t>
              </a:r>
              <a:r>
                <a:rPr lang="en-US" altLang="ko-KR" sz="1200" b="1" dirty="0">
                  <a:solidFill>
                    <a:srgbClr val="C00000"/>
                  </a:solidFill>
                </a:rPr>
                <a:t>[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공고 숨김</a:t>
              </a:r>
              <a:r>
                <a:rPr lang="en-US" altLang="ko-KR" sz="1200" b="1" dirty="0">
                  <a:solidFill>
                    <a:srgbClr val="C00000"/>
                  </a:solidFill>
                </a:rPr>
                <a:t>/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삭제 버튼</a:t>
              </a:r>
              <a:r>
                <a:rPr lang="en-US" altLang="ko-KR" sz="1200" b="1" dirty="0">
                  <a:solidFill>
                    <a:srgbClr val="C00000"/>
                  </a:solidFill>
                </a:rPr>
                <a:t>]</a:t>
              </a:r>
              <a:endParaRPr lang="ko-KR" altLang="en-US" sz="11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0" name="제목 1">
            <a:extLst>
              <a:ext uri="{FF2B5EF4-FFF2-40B4-BE49-F238E27FC236}">
                <a16:creationId xmlns:a16="http://schemas.microsoft.com/office/drawing/2014/main" id="{4009D28E-F98C-4E33-AA47-8AD8B150F1E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공고</a:t>
            </a:r>
          </a:p>
        </p:txBody>
      </p:sp>
      <p:graphicFrame>
        <p:nvGraphicFramePr>
          <p:cNvPr id="21" name="표 12">
            <a:extLst>
              <a:ext uri="{FF2B5EF4-FFF2-40B4-BE49-F238E27FC236}">
                <a16:creationId xmlns:a16="http://schemas.microsoft.com/office/drawing/2014/main" id="{6075B132-9F2F-4E8C-9B56-7C60F6996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57734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공고페이지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등록구분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일반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워크넷</a:t>
                      </a:r>
                      <a:r>
                        <a:rPr lang="ko-KR" altLang="en-US" sz="1000" dirty="0"/>
                        <a:t> 적용 </a:t>
                      </a:r>
                      <a:r>
                        <a:rPr lang="en-US" altLang="ko-KR" sz="1000" dirty="0"/>
                        <a:t>(2</a:t>
                      </a:r>
                      <a:r>
                        <a:rPr lang="ko-KR" altLang="en-US" sz="1000" dirty="0"/>
                        <a:t>번 항목과 중복 필터링 되어야 함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</a:t>
                      </a:r>
                      <a:r>
                        <a:rPr lang="ko-KR" altLang="en-US" sz="1000" dirty="0" err="1"/>
                        <a:t>공고별</a:t>
                      </a:r>
                      <a:r>
                        <a:rPr lang="ko-KR" altLang="en-US" sz="1000" dirty="0"/>
                        <a:t>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 err="1"/>
                        <a:t>진행중인공고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마감된공고</a:t>
                      </a:r>
                      <a:r>
                        <a:rPr lang="ko-KR" altLang="en-US" sz="1000" dirty="0"/>
                        <a:t> 적용 </a:t>
                      </a:r>
                      <a:r>
                        <a:rPr lang="en-US" altLang="ko-KR" sz="1000" dirty="0"/>
                        <a:t>(1</a:t>
                      </a:r>
                      <a:r>
                        <a:rPr lang="ko-KR" altLang="en-US" sz="1000" dirty="0"/>
                        <a:t>번 항목과 중복 필터링 되어야 함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위치 변경 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 err="1"/>
                        <a:t>필터링된</a:t>
                      </a:r>
                      <a:r>
                        <a:rPr lang="ko-KR" altLang="en-US" sz="1000" dirty="0"/>
                        <a:t> 리스트의 전체 검색 기능으로 단일화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수정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15" name="직사각형 14">
            <a:extLst>
              <a:ext uri="{FF2B5EF4-FFF2-40B4-BE49-F238E27FC236}">
                <a16:creationId xmlns:a16="http://schemas.microsoft.com/office/drawing/2014/main" id="{A8AEA02B-AFE2-4281-8177-3E377DACBC4F}"/>
              </a:ext>
            </a:extLst>
          </p:cNvPr>
          <p:cNvSpPr/>
          <p:nvPr/>
        </p:nvSpPr>
        <p:spPr>
          <a:xfrm>
            <a:off x="2043542" y="1805921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공고별</a:t>
            </a:r>
            <a:r>
              <a:rPr lang="ko-KR" altLang="en-US" sz="1100" dirty="0"/>
              <a:t> ▼ 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46D5F29-5A8C-4A87-93E6-E8AD2805CC30}"/>
              </a:ext>
            </a:extLst>
          </p:cNvPr>
          <p:cNvSpPr/>
          <p:nvPr/>
        </p:nvSpPr>
        <p:spPr>
          <a:xfrm>
            <a:off x="2043542" y="2067709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진행중 공고</a:t>
            </a:r>
            <a:endParaRPr lang="en-US" altLang="ko-KR" sz="1100" dirty="0"/>
          </a:p>
          <a:p>
            <a:pPr algn="ctr"/>
            <a:r>
              <a:rPr lang="ko-KR" altLang="en-US" sz="1100" dirty="0"/>
              <a:t>마감된 공고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3314F67-0026-4A41-9699-4170FA67DEEC}"/>
              </a:ext>
            </a:extLst>
          </p:cNvPr>
          <p:cNvSpPr/>
          <p:nvPr/>
        </p:nvSpPr>
        <p:spPr>
          <a:xfrm>
            <a:off x="340034" y="1799933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등록구분 ▼ 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3BA3E1B-8FAA-4F98-A370-E5EA171E83F8}"/>
              </a:ext>
            </a:extLst>
          </p:cNvPr>
          <p:cNvSpPr/>
          <p:nvPr/>
        </p:nvSpPr>
        <p:spPr>
          <a:xfrm>
            <a:off x="340034" y="2061721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일반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워크넷</a:t>
            </a:r>
            <a:endParaRPr lang="ko-KR" altLang="en-US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1B919C-06D0-45C1-9405-B49E9911482E}"/>
              </a:ext>
            </a:extLst>
          </p:cNvPr>
          <p:cNvSpPr txBox="1"/>
          <p:nvPr/>
        </p:nvSpPr>
        <p:spPr>
          <a:xfrm>
            <a:off x="6770670" y="2122892"/>
            <a:ext cx="2358697" cy="52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FF0000"/>
                </a:solidFill>
              </a:rPr>
              <a:t>검색창</a:t>
            </a:r>
            <a:r>
              <a:rPr lang="ko-KR" altLang="en-US" sz="1000" b="1" dirty="0">
                <a:solidFill>
                  <a:srgbClr val="FF0000"/>
                </a:solidFill>
              </a:rPr>
              <a:t> 우측 배치 </a:t>
            </a:r>
            <a:r>
              <a:rPr lang="en-US" altLang="ko-KR" sz="1000" b="1" dirty="0">
                <a:solidFill>
                  <a:srgbClr val="FF0000"/>
                </a:solidFill>
              </a:rPr>
              <a:t>(</a:t>
            </a:r>
            <a:r>
              <a:rPr lang="ko-KR" altLang="en-US" sz="1000" b="1" dirty="0" err="1">
                <a:solidFill>
                  <a:srgbClr val="FF0000"/>
                </a:solidFill>
              </a:rPr>
              <a:t>필터링된</a:t>
            </a:r>
            <a:r>
              <a:rPr lang="ko-KR" altLang="en-US" sz="1000" b="1" dirty="0">
                <a:solidFill>
                  <a:srgbClr val="FF0000"/>
                </a:solidFill>
              </a:rPr>
              <a:t> 리스트의 전체 검색으로 단일화</a:t>
            </a:r>
            <a:r>
              <a:rPr lang="en-US" altLang="ko-KR" sz="1000" b="1" dirty="0">
                <a:solidFill>
                  <a:srgbClr val="FF0000"/>
                </a:solidFill>
              </a:rPr>
              <a:t>)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B6F9AB9D-4D34-45F4-9DFC-E2F9766516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04" t="18470" r="61360" b="72402"/>
          <a:stretch/>
        </p:blipFill>
        <p:spPr>
          <a:xfrm>
            <a:off x="7339271" y="1766653"/>
            <a:ext cx="1819656" cy="45720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53E4074C-E6E7-4258-B3A4-93B7B2B8F213}"/>
              </a:ext>
            </a:extLst>
          </p:cNvPr>
          <p:cNvSpPr/>
          <p:nvPr/>
        </p:nvSpPr>
        <p:spPr>
          <a:xfrm>
            <a:off x="3747050" y="1817782"/>
            <a:ext cx="551296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[</a:t>
            </a:r>
            <a:r>
              <a:rPr lang="ko-KR" altLang="en-US" sz="1100" dirty="0"/>
              <a:t>검색</a:t>
            </a:r>
            <a:r>
              <a:rPr lang="en-US" altLang="ko-KR" sz="1100" dirty="0"/>
              <a:t>]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63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>
            <a:extLst>
              <a:ext uri="{FF2B5EF4-FFF2-40B4-BE49-F238E27FC236}">
                <a16:creationId xmlns:a16="http://schemas.microsoft.com/office/drawing/2014/main" id="{BEF2A6FB-A9C6-4FF4-A5C6-1DD95DE1BB09}"/>
              </a:ext>
            </a:extLst>
          </p:cNvPr>
          <p:cNvGrpSpPr/>
          <p:nvPr/>
        </p:nvGrpSpPr>
        <p:grpSpPr>
          <a:xfrm>
            <a:off x="154154" y="985964"/>
            <a:ext cx="9088663" cy="5005846"/>
            <a:chOff x="468095" y="1511166"/>
            <a:chExt cx="11557756" cy="6365777"/>
          </a:xfrm>
        </p:grpSpPr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F045D096-4BA4-4848-A141-3AD6A110D8D1}"/>
                </a:ext>
              </a:extLst>
            </p:cNvPr>
            <p:cNvGrpSpPr/>
            <p:nvPr/>
          </p:nvGrpSpPr>
          <p:grpSpPr>
            <a:xfrm>
              <a:off x="468095" y="1511166"/>
              <a:ext cx="11557756" cy="6365777"/>
              <a:chOff x="639560" y="1978509"/>
              <a:chExt cx="9464895" cy="5213078"/>
            </a:xfrm>
          </p:grpSpPr>
          <p:grpSp>
            <p:nvGrpSpPr>
              <p:cNvPr id="5" name="그룹 4">
                <a:extLst>
                  <a:ext uri="{FF2B5EF4-FFF2-40B4-BE49-F238E27FC236}">
                    <a16:creationId xmlns:a16="http://schemas.microsoft.com/office/drawing/2014/main" id="{E8CC200C-D06B-4316-8BE8-8AA391E6CA52}"/>
                  </a:ext>
                </a:extLst>
              </p:cNvPr>
              <p:cNvGrpSpPr/>
              <p:nvPr/>
            </p:nvGrpSpPr>
            <p:grpSpPr>
              <a:xfrm>
                <a:off x="838199" y="1978509"/>
                <a:ext cx="9194641" cy="5213078"/>
                <a:chOff x="838199" y="1978508"/>
                <a:chExt cx="10192474" cy="5778825"/>
              </a:xfrm>
            </p:grpSpPr>
            <p:pic>
              <p:nvPicPr>
                <p:cNvPr id="4" name="그림 3">
                  <a:extLst>
                    <a:ext uri="{FF2B5EF4-FFF2-40B4-BE49-F238E27FC236}">
                      <a16:creationId xmlns:a16="http://schemas.microsoft.com/office/drawing/2014/main" id="{137C1603-7CE8-4B2E-9A88-4F5749ED5D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b="79413"/>
                <a:stretch/>
              </p:blipFill>
              <p:spPr>
                <a:xfrm>
                  <a:off x="838199" y="1978508"/>
                  <a:ext cx="10192474" cy="941453"/>
                </a:xfrm>
                <a:prstGeom prst="rect">
                  <a:avLst/>
                </a:prstGeom>
              </p:spPr>
            </p:pic>
            <p:sp>
              <p:nvSpPr>
                <p:cNvPr id="10" name="직사각형 9">
                  <a:extLst>
                    <a:ext uri="{FF2B5EF4-FFF2-40B4-BE49-F238E27FC236}">
                      <a16:creationId xmlns:a16="http://schemas.microsoft.com/office/drawing/2014/main" id="{5F7B1E8B-FBEC-448A-978C-125F6FA6955D}"/>
                    </a:ext>
                  </a:extLst>
                </p:cNvPr>
                <p:cNvSpPr/>
                <p:nvPr/>
              </p:nvSpPr>
              <p:spPr>
                <a:xfrm>
                  <a:off x="2662174" y="2461995"/>
                  <a:ext cx="740780" cy="349992"/>
                </a:xfrm>
                <a:prstGeom prst="rect">
                  <a:avLst/>
                </a:prstGeom>
                <a:noFill/>
                <a:ln w="381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pic>
              <p:nvPicPr>
                <p:cNvPr id="20" name="그림 19">
                  <a:extLst>
                    <a:ext uri="{FF2B5EF4-FFF2-40B4-BE49-F238E27FC236}">
                      <a16:creationId xmlns:a16="http://schemas.microsoft.com/office/drawing/2014/main" id="{2BF7EBD4-D424-417C-9BAF-68665F5FEC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29662"/>
                <a:stretch/>
              </p:blipFill>
              <p:spPr>
                <a:xfrm>
                  <a:off x="838199" y="4481764"/>
                  <a:ext cx="10192474" cy="3216645"/>
                </a:xfrm>
                <a:prstGeom prst="rect">
                  <a:avLst/>
                </a:prstGeom>
              </p:spPr>
            </p:pic>
            <p:sp>
              <p:nvSpPr>
                <p:cNvPr id="11" name="직사각형 10">
                  <a:extLst>
                    <a:ext uri="{FF2B5EF4-FFF2-40B4-BE49-F238E27FC236}">
                      <a16:creationId xmlns:a16="http://schemas.microsoft.com/office/drawing/2014/main" id="{873B47F6-D0DC-4F49-9DA0-52DD104D53F2}"/>
                    </a:ext>
                  </a:extLst>
                </p:cNvPr>
                <p:cNvSpPr/>
                <p:nvPr/>
              </p:nvSpPr>
              <p:spPr>
                <a:xfrm>
                  <a:off x="4679304" y="4856069"/>
                  <a:ext cx="1027666" cy="2901261"/>
                </a:xfrm>
                <a:prstGeom prst="rect">
                  <a:avLst/>
                </a:prstGeom>
                <a:noFill/>
                <a:ln w="381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12" name="직사각형 11">
                  <a:extLst>
                    <a:ext uri="{FF2B5EF4-FFF2-40B4-BE49-F238E27FC236}">
                      <a16:creationId xmlns:a16="http://schemas.microsoft.com/office/drawing/2014/main" id="{550DD2DE-6057-4B5F-9602-BAA45CB4A6C5}"/>
                    </a:ext>
                  </a:extLst>
                </p:cNvPr>
                <p:cNvSpPr/>
                <p:nvPr/>
              </p:nvSpPr>
              <p:spPr>
                <a:xfrm>
                  <a:off x="888881" y="4808623"/>
                  <a:ext cx="712923" cy="2901263"/>
                </a:xfrm>
                <a:prstGeom prst="rect">
                  <a:avLst/>
                </a:prstGeom>
                <a:noFill/>
                <a:ln w="381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13" name="직사각형 12">
                  <a:extLst>
                    <a:ext uri="{FF2B5EF4-FFF2-40B4-BE49-F238E27FC236}">
                      <a16:creationId xmlns:a16="http://schemas.microsoft.com/office/drawing/2014/main" id="{D782C838-48A6-4132-B86B-DBDB60BAD4EF}"/>
                    </a:ext>
                  </a:extLst>
                </p:cNvPr>
                <p:cNvSpPr/>
                <p:nvPr/>
              </p:nvSpPr>
              <p:spPr>
                <a:xfrm>
                  <a:off x="8166771" y="4856072"/>
                  <a:ext cx="915650" cy="2901261"/>
                </a:xfrm>
                <a:prstGeom prst="rect">
                  <a:avLst/>
                </a:prstGeom>
                <a:noFill/>
                <a:ln w="381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</p:grp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A437654-DC80-47AF-9E9B-A1D4B918A6A6}"/>
                  </a:ext>
                </a:extLst>
              </p:cNvPr>
              <p:cNvSpPr txBox="1"/>
              <p:nvPr/>
            </p:nvSpPr>
            <p:spPr>
              <a:xfrm>
                <a:off x="639560" y="3987908"/>
                <a:ext cx="9464895" cy="2845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900" b="1" dirty="0">
                    <a:solidFill>
                      <a:srgbClr val="C00000"/>
                    </a:solidFill>
                  </a:rPr>
                  <a:t>No     </a:t>
                </a:r>
                <a:r>
                  <a:rPr lang="ko-KR" altLang="en-US" sz="900" b="1" dirty="0">
                    <a:solidFill>
                      <a:srgbClr val="C00000"/>
                    </a:solidFill>
                  </a:rPr>
                  <a:t>이용권명     업체명   아이디    결제일시</a:t>
                </a:r>
                <a:r>
                  <a:rPr lang="en-US" altLang="ko-KR" sz="900" b="1" dirty="0">
                    <a:solidFill>
                      <a:srgbClr val="C00000"/>
                    </a:solidFill>
                  </a:rPr>
                  <a:t>(2020/10/21 18:30:02)</a:t>
                </a:r>
                <a:r>
                  <a:rPr lang="ko-KR" altLang="en-US" sz="900" b="1" dirty="0">
                    <a:solidFill>
                      <a:srgbClr val="C00000"/>
                    </a:solidFill>
                  </a:rPr>
                  <a:t>     결제수단</a:t>
                </a:r>
                <a:r>
                  <a:rPr lang="en-US" altLang="ko-KR" sz="900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sz="900" b="1" dirty="0" err="1">
                    <a:solidFill>
                      <a:srgbClr val="C00000"/>
                    </a:solidFill>
                  </a:rPr>
                  <a:t>카드일경우</a:t>
                </a:r>
                <a:r>
                  <a:rPr lang="ko-KR" altLang="en-US" sz="900" b="1" dirty="0">
                    <a:solidFill>
                      <a:srgbClr val="C00000"/>
                    </a:solidFill>
                  </a:rPr>
                  <a:t> 카드사</a:t>
                </a:r>
                <a:r>
                  <a:rPr lang="en-US" altLang="ko-KR" sz="900" b="1" dirty="0">
                    <a:solidFill>
                      <a:srgbClr val="C00000"/>
                    </a:solidFill>
                  </a:rPr>
                  <a:t>)</a:t>
                </a:r>
                <a:r>
                  <a:rPr lang="ko-KR" altLang="en-US" sz="900" b="1" dirty="0">
                    <a:solidFill>
                      <a:srgbClr val="C00000"/>
                    </a:solidFill>
                  </a:rPr>
                  <a:t>     결제금액     결제상태</a:t>
                </a:r>
                <a:r>
                  <a:rPr lang="en-US" altLang="ko-KR" sz="900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sz="900" b="1" dirty="0">
                    <a:solidFill>
                      <a:srgbClr val="C00000"/>
                    </a:solidFill>
                  </a:rPr>
                  <a:t>취소</a:t>
                </a:r>
                <a:r>
                  <a:rPr lang="en-US" altLang="ko-KR" sz="900" b="1" dirty="0">
                    <a:solidFill>
                      <a:srgbClr val="C00000"/>
                    </a:solidFill>
                  </a:rPr>
                  <a:t>/</a:t>
                </a:r>
                <a:r>
                  <a:rPr lang="ko-KR" altLang="en-US" sz="900" b="1" dirty="0">
                    <a:solidFill>
                      <a:srgbClr val="C00000"/>
                    </a:solidFill>
                  </a:rPr>
                  <a:t>완료</a:t>
                </a:r>
                <a:r>
                  <a:rPr lang="en-US" altLang="ko-KR" sz="900" b="1" dirty="0">
                    <a:solidFill>
                      <a:srgbClr val="C00000"/>
                    </a:solidFill>
                  </a:rPr>
                  <a:t>/</a:t>
                </a:r>
                <a:r>
                  <a:rPr lang="ko-KR" altLang="en-US" sz="900" b="1" dirty="0">
                    <a:solidFill>
                      <a:srgbClr val="C00000"/>
                    </a:solidFill>
                  </a:rPr>
                  <a:t>쿠폰사용</a:t>
                </a:r>
                <a:r>
                  <a:rPr lang="en-US" altLang="ko-KR" sz="900" b="1" dirty="0">
                    <a:solidFill>
                      <a:srgbClr val="C00000"/>
                    </a:solidFill>
                  </a:rPr>
                  <a:t>)</a:t>
                </a:r>
                <a:endParaRPr lang="ko-KR" altLang="en-US" sz="80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6DE28AD1-C7A0-4B22-87D5-BC45A5B47541}"/>
                </a:ext>
              </a:extLst>
            </p:cNvPr>
            <p:cNvGrpSpPr/>
            <p:nvPr/>
          </p:nvGrpSpPr>
          <p:grpSpPr>
            <a:xfrm>
              <a:off x="10262843" y="2064027"/>
              <a:ext cx="1576240" cy="484216"/>
              <a:chOff x="10619752" y="3843414"/>
              <a:chExt cx="1031148" cy="484216"/>
            </a:xfrm>
          </p:grpSpPr>
          <p:sp>
            <p:nvSpPr>
              <p:cNvPr id="16" name="사각형: 둥근 모서리 15">
                <a:extLst>
                  <a:ext uri="{FF2B5EF4-FFF2-40B4-BE49-F238E27FC236}">
                    <a16:creationId xmlns:a16="http://schemas.microsoft.com/office/drawing/2014/main" id="{8FFEFAC0-1CC1-4F06-863A-C2142DD40C05}"/>
                  </a:ext>
                </a:extLst>
              </p:cNvPr>
              <p:cNvSpPr/>
              <p:nvPr/>
            </p:nvSpPr>
            <p:spPr>
              <a:xfrm>
                <a:off x="10781363" y="3950125"/>
                <a:ext cx="736073" cy="24328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700" dirty="0"/>
                  <a:t>엑셀 다운로드</a:t>
                </a:r>
              </a:p>
            </p:txBody>
          </p:sp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A0D9EF07-97E4-4E01-8693-D9F001A2C253}"/>
                  </a:ext>
                </a:extLst>
              </p:cNvPr>
              <p:cNvSpPr/>
              <p:nvPr/>
            </p:nvSpPr>
            <p:spPr>
              <a:xfrm>
                <a:off x="10619752" y="3843414"/>
                <a:ext cx="1031148" cy="484216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</p:grpSp>
      </p:grpSp>
      <p:sp>
        <p:nvSpPr>
          <p:cNvPr id="18" name="제목 1">
            <a:extLst>
              <a:ext uri="{FF2B5EF4-FFF2-40B4-BE49-F238E27FC236}">
                <a16:creationId xmlns:a16="http://schemas.microsoft.com/office/drawing/2014/main" id="{D41BE3E7-AFD4-4B93-B4B3-6E10D7EE734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결제내역</a:t>
            </a:r>
          </a:p>
        </p:txBody>
      </p:sp>
      <p:graphicFrame>
        <p:nvGraphicFramePr>
          <p:cNvPr id="19" name="표 12">
            <a:extLst>
              <a:ext uri="{FF2B5EF4-FFF2-40B4-BE49-F238E27FC236}">
                <a16:creationId xmlns:a16="http://schemas.microsoft.com/office/drawing/2014/main" id="{252C969C-0FFD-4DB4-A67C-B5FB81C8D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960802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결제내역페이지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결제구분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카드결제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휴대폰결제 적용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추가 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 err="1"/>
                        <a:t>필터링된</a:t>
                      </a:r>
                      <a:r>
                        <a:rPr lang="ko-KR" altLang="en-US" sz="1000" dirty="0"/>
                        <a:t> 리스트의 전체 검색 기능으로 단일화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결제일시 날짜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시분초</a:t>
                      </a:r>
                      <a:r>
                        <a:rPr lang="ko-KR" altLang="en-US" sz="1000" dirty="0"/>
                        <a:t> 입력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결제수단 상세표시 </a:t>
                      </a:r>
                      <a:r>
                        <a:rPr lang="en-US" altLang="ko-KR" sz="1000" dirty="0"/>
                        <a:t>&amp;</a:t>
                      </a:r>
                      <a:r>
                        <a:rPr lang="ko-KR" altLang="en-US" sz="1000" dirty="0"/>
                        <a:t> 카드일 경우 카드사 표시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결제상태 상세표시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엑셀 다운로드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결제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취소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환불 관련 기능 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– </a:t>
                      </a:r>
                      <a:r>
                        <a:rPr lang="ko-KR" altLang="en-US" sz="1000" b="1" dirty="0" err="1">
                          <a:solidFill>
                            <a:srgbClr val="C00000"/>
                          </a:solidFill>
                        </a:rPr>
                        <a:t>다날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 연동 필요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pic>
        <p:nvPicPr>
          <p:cNvPr id="22" name="그림 21">
            <a:extLst>
              <a:ext uri="{FF2B5EF4-FFF2-40B4-BE49-F238E27FC236}">
                <a16:creationId xmlns:a16="http://schemas.microsoft.com/office/drawing/2014/main" id="{51AB8163-ECB5-4CA4-9B2F-4F805A40B3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04" t="18470" r="61360" b="72402"/>
          <a:stretch/>
        </p:blipFill>
        <p:spPr>
          <a:xfrm>
            <a:off x="7457545" y="1870975"/>
            <a:ext cx="1819656" cy="457200"/>
          </a:xfrm>
          <a:prstGeom prst="rect">
            <a:avLst/>
          </a:prstGeom>
        </p:spPr>
      </p:pic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78C83E15-E672-41CD-BD45-3BA89309BF4E}"/>
              </a:ext>
            </a:extLst>
          </p:cNvPr>
          <p:cNvSpPr/>
          <p:nvPr/>
        </p:nvSpPr>
        <p:spPr>
          <a:xfrm>
            <a:off x="8271547" y="3535881"/>
            <a:ext cx="793175" cy="194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결제 취소</a:t>
            </a:r>
            <a:endParaRPr lang="ko-KR" altLang="en-US" sz="7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9B1C398-198E-4167-96AA-F713F7831A7C}"/>
              </a:ext>
            </a:extLst>
          </p:cNvPr>
          <p:cNvSpPr txBox="1"/>
          <p:nvPr/>
        </p:nvSpPr>
        <p:spPr>
          <a:xfrm>
            <a:off x="7390587" y="6202519"/>
            <a:ext cx="2684845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C00000"/>
                </a:solidFill>
              </a:rPr>
              <a:t>팝업으로 한번 더 확인 후 결제 취소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AA3B9133-ED7C-4710-B211-525BBDFBA108}"/>
              </a:ext>
            </a:extLst>
          </p:cNvPr>
          <p:cNvCxnSpPr>
            <a:cxnSpLocks/>
            <a:stCxn id="26" idx="0"/>
            <a:endCxn id="25" idx="2"/>
          </p:cNvCxnSpPr>
          <p:nvPr/>
        </p:nvCxnSpPr>
        <p:spPr>
          <a:xfrm flipH="1" flipV="1">
            <a:off x="8668135" y="3730338"/>
            <a:ext cx="64875" cy="2472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37FB2C03-8B40-43D2-8E7C-F15B4C7F1115}"/>
              </a:ext>
            </a:extLst>
          </p:cNvPr>
          <p:cNvSpPr/>
          <p:nvPr/>
        </p:nvSpPr>
        <p:spPr>
          <a:xfrm>
            <a:off x="340034" y="1799933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결제구분 ▼ 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4A86EBF-3D23-4FEC-8DAA-40087DBDDF95}"/>
              </a:ext>
            </a:extLst>
          </p:cNvPr>
          <p:cNvSpPr/>
          <p:nvPr/>
        </p:nvSpPr>
        <p:spPr>
          <a:xfrm>
            <a:off x="340034" y="2061721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카드 결제</a:t>
            </a:r>
            <a:endParaRPr lang="en-US" altLang="ko-KR" sz="1100" dirty="0"/>
          </a:p>
          <a:p>
            <a:pPr algn="ctr"/>
            <a:r>
              <a:rPr lang="ko-KR" altLang="en-US" sz="1100" dirty="0"/>
              <a:t>휴대폰 결제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A47166-F097-48A1-BF7E-921D6A099BCC}"/>
              </a:ext>
            </a:extLst>
          </p:cNvPr>
          <p:cNvSpPr txBox="1"/>
          <p:nvPr/>
        </p:nvSpPr>
        <p:spPr>
          <a:xfrm>
            <a:off x="6770670" y="2122892"/>
            <a:ext cx="2358697" cy="52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FF0000"/>
                </a:solidFill>
              </a:rPr>
              <a:t>검색창</a:t>
            </a:r>
            <a:r>
              <a:rPr lang="ko-KR" altLang="en-US" sz="1000" b="1" dirty="0">
                <a:solidFill>
                  <a:srgbClr val="FF0000"/>
                </a:solidFill>
              </a:rPr>
              <a:t> 우측 배치 </a:t>
            </a:r>
            <a:r>
              <a:rPr lang="en-US" altLang="ko-KR" sz="1000" b="1" dirty="0">
                <a:solidFill>
                  <a:srgbClr val="FF0000"/>
                </a:solidFill>
              </a:rPr>
              <a:t>(</a:t>
            </a:r>
            <a:r>
              <a:rPr lang="ko-KR" altLang="en-US" sz="1000" b="1" dirty="0" err="1">
                <a:solidFill>
                  <a:srgbClr val="FF0000"/>
                </a:solidFill>
              </a:rPr>
              <a:t>필터링된</a:t>
            </a:r>
            <a:r>
              <a:rPr lang="ko-KR" altLang="en-US" sz="1000" b="1" dirty="0">
                <a:solidFill>
                  <a:srgbClr val="FF0000"/>
                </a:solidFill>
              </a:rPr>
              <a:t> 리스트의 전체 검색으로 단일화</a:t>
            </a:r>
            <a:r>
              <a:rPr lang="en-US" altLang="ko-KR" sz="1000" b="1" dirty="0">
                <a:solidFill>
                  <a:srgbClr val="FF0000"/>
                </a:solidFill>
              </a:rPr>
              <a:t>)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B8F1FBF-05A0-4255-9988-05F478469F91}"/>
              </a:ext>
            </a:extLst>
          </p:cNvPr>
          <p:cNvSpPr/>
          <p:nvPr/>
        </p:nvSpPr>
        <p:spPr>
          <a:xfrm>
            <a:off x="2022930" y="1796810"/>
            <a:ext cx="551296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[</a:t>
            </a:r>
            <a:r>
              <a:rPr lang="ko-KR" altLang="en-US" sz="1100" dirty="0"/>
              <a:t>검색</a:t>
            </a:r>
            <a:r>
              <a:rPr lang="en-US" altLang="ko-KR" sz="1100" dirty="0"/>
              <a:t>]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69561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7AE03FD5-378F-43E4-BDA9-190C54698058}"/>
              </a:ext>
            </a:extLst>
          </p:cNvPr>
          <p:cNvGrpSpPr/>
          <p:nvPr/>
        </p:nvGrpSpPr>
        <p:grpSpPr>
          <a:xfrm>
            <a:off x="308536" y="970723"/>
            <a:ext cx="8829438" cy="5369115"/>
            <a:chOff x="838199" y="1495019"/>
            <a:chExt cx="11353803" cy="690416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0FCE985-C6DC-4976-BD20-89E8A9CADCF2}"/>
                </a:ext>
              </a:extLst>
            </p:cNvPr>
            <p:cNvSpPr txBox="1"/>
            <p:nvPr/>
          </p:nvSpPr>
          <p:spPr>
            <a:xfrm>
              <a:off x="838199" y="1495019"/>
              <a:ext cx="9636890" cy="454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b="1" dirty="0"/>
                <a:t>이용권 마감일 표시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인재검색권 남은 건수 표시</a:t>
              </a:r>
              <a:endParaRPr lang="ko-KR" altLang="en-US" sz="1600" b="1" dirty="0"/>
            </a:p>
          </p:txBody>
        </p: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ED18F770-5248-4349-8D44-3A343CEC246F}"/>
                </a:ext>
              </a:extLst>
            </p:cNvPr>
            <p:cNvGrpSpPr/>
            <p:nvPr/>
          </p:nvGrpSpPr>
          <p:grpSpPr>
            <a:xfrm>
              <a:off x="885130" y="1515484"/>
              <a:ext cx="11306872" cy="6883700"/>
              <a:chOff x="936728" y="1978507"/>
              <a:chExt cx="9364806" cy="5701358"/>
            </a:xfrm>
          </p:grpSpPr>
          <p:grpSp>
            <p:nvGrpSpPr>
              <p:cNvPr id="5" name="그룹 4">
                <a:extLst>
                  <a:ext uri="{FF2B5EF4-FFF2-40B4-BE49-F238E27FC236}">
                    <a16:creationId xmlns:a16="http://schemas.microsoft.com/office/drawing/2014/main" id="{A3EEFC2D-9250-4FB6-B6DC-5A9CDADFB3AE}"/>
                  </a:ext>
                </a:extLst>
              </p:cNvPr>
              <p:cNvGrpSpPr/>
              <p:nvPr/>
            </p:nvGrpSpPr>
            <p:grpSpPr>
              <a:xfrm>
                <a:off x="936728" y="1978507"/>
                <a:ext cx="9364806" cy="5602488"/>
                <a:chOff x="936728" y="1978507"/>
                <a:chExt cx="10332957" cy="6181683"/>
              </a:xfrm>
            </p:grpSpPr>
            <p:pic>
              <p:nvPicPr>
                <p:cNvPr id="3" name="그림 2">
                  <a:extLst>
                    <a:ext uri="{FF2B5EF4-FFF2-40B4-BE49-F238E27FC236}">
                      <a16:creationId xmlns:a16="http://schemas.microsoft.com/office/drawing/2014/main" id="{E6BB2BE8-7924-4024-8809-AA2BF93702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b="79403"/>
                <a:stretch/>
              </p:blipFill>
              <p:spPr>
                <a:xfrm>
                  <a:off x="936728" y="1978507"/>
                  <a:ext cx="10332956" cy="942973"/>
                </a:xfrm>
                <a:prstGeom prst="rect">
                  <a:avLst/>
                </a:prstGeom>
              </p:spPr>
            </p:pic>
            <p:sp>
              <p:nvSpPr>
                <p:cNvPr id="10" name="직사각형 9">
                  <a:extLst>
                    <a:ext uri="{FF2B5EF4-FFF2-40B4-BE49-F238E27FC236}">
                      <a16:creationId xmlns:a16="http://schemas.microsoft.com/office/drawing/2014/main" id="{5F7B1E8B-FBEC-448A-978C-125F6FA6955D}"/>
                    </a:ext>
                  </a:extLst>
                </p:cNvPr>
                <p:cNvSpPr/>
                <p:nvPr/>
              </p:nvSpPr>
              <p:spPr>
                <a:xfrm>
                  <a:off x="3588449" y="2461995"/>
                  <a:ext cx="740780" cy="349992"/>
                </a:xfrm>
                <a:prstGeom prst="rect">
                  <a:avLst/>
                </a:prstGeom>
                <a:noFill/>
                <a:ln w="381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pic>
              <p:nvPicPr>
                <p:cNvPr id="16" name="그림 15">
                  <a:extLst>
                    <a:ext uri="{FF2B5EF4-FFF2-40B4-BE49-F238E27FC236}">
                      <a16:creationId xmlns:a16="http://schemas.microsoft.com/office/drawing/2014/main" id="{7C31D4EB-2365-4AF5-B243-98DB94B259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30404"/>
                <a:stretch/>
              </p:blipFill>
              <p:spPr>
                <a:xfrm>
                  <a:off x="936729" y="4973994"/>
                  <a:ext cx="10332956" cy="3186196"/>
                </a:xfrm>
                <a:prstGeom prst="rect">
                  <a:avLst/>
                </a:prstGeom>
              </p:spPr>
            </p:pic>
          </p:grpSp>
          <p:sp>
            <p:nvSpPr>
              <p:cNvPr id="11" name="직사각형 10">
                <a:extLst>
                  <a:ext uri="{FF2B5EF4-FFF2-40B4-BE49-F238E27FC236}">
                    <a16:creationId xmlns:a16="http://schemas.microsoft.com/office/drawing/2014/main" id="{06BA9D4B-E457-405A-9DB6-4DA588B66E74}"/>
                  </a:ext>
                </a:extLst>
              </p:cNvPr>
              <p:cNvSpPr/>
              <p:nvPr/>
            </p:nvSpPr>
            <p:spPr>
              <a:xfrm>
                <a:off x="947927" y="4943008"/>
                <a:ext cx="643129" cy="2736857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2D424A4-B0F5-4923-8E55-0BB6593C008A}"/>
                </a:ext>
              </a:extLst>
            </p:cNvPr>
            <p:cNvSpPr txBox="1"/>
            <p:nvPr/>
          </p:nvSpPr>
          <p:spPr>
            <a:xfrm>
              <a:off x="874904" y="4406047"/>
              <a:ext cx="11306868" cy="39024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50" b="1" dirty="0">
                  <a:solidFill>
                    <a:srgbClr val="C00000"/>
                  </a:solidFill>
                </a:rPr>
                <a:t>No     </a:t>
              </a:r>
              <a:r>
                <a:rPr lang="ko-KR" altLang="en-US" sz="1050" b="1" dirty="0">
                  <a:solidFill>
                    <a:srgbClr val="C00000"/>
                  </a:solidFill>
                </a:rPr>
                <a:t>이용권명</a:t>
              </a:r>
              <a:r>
                <a:rPr lang="en-US" altLang="ko-KR" sz="1050" b="1" dirty="0">
                  <a:solidFill>
                    <a:srgbClr val="C00000"/>
                  </a:solidFill>
                </a:rPr>
                <a:t>(</a:t>
              </a:r>
              <a:r>
                <a:rPr lang="ko-KR" altLang="en-US" sz="1050" b="1" dirty="0">
                  <a:solidFill>
                    <a:srgbClr val="C00000"/>
                  </a:solidFill>
                </a:rPr>
                <a:t>인재검색권 남은 건수 표시 예 </a:t>
              </a:r>
              <a:r>
                <a:rPr lang="en-US" altLang="ko-KR" sz="1050" b="1" dirty="0">
                  <a:solidFill>
                    <a:srgbClr val="C00000"/>
                  </a:solidFill>
                </a:rPr>
                <a:t>: 5/30)</a:t>
              </a:r>
              <a:r>
                <a:rPr lang="ko-KR" altLang="en-US" sz="1050" b="1" dirty="0">
                  <a:solidFill>
                    <a:srgbClr val="C00000"/>
                  </a:solidFill>
                </a:rPr>
                <a:t>      업체명    아이디     사용일시</a:t>
              </a:r>
              <a:r>
                <a:rPr lang="en-US" altLang="ko-KR" sz="1050" b="1" dirty="0">
                  <a:solidFill>
                    <a:srgbClr val="C00000"/>
                  </a:solidFill>
                </a:rPr>
                <a:t> (2020/10/21 18:30:02)  </a:t>
              </a:r>
              <a:r>
                <a:rPr lang="ko-KR" altLang="en-US" sz="1050" b="1" dirty="0">
                  <a:solidFill>
                    <a:srgbClr val="C00000"/>
                  </a:solidFill>
                </a:rPr>
                <a:t>마감일시</a:t>
              </a:r>
              <a:r>
                <a:rPr lang="en-US" altLang="ko-KR" sz="1050" b="1" dirty="0">
                  <a:solidFill>
                    <a:srgbClr val="C00000"/>
                  </a:solidFill>
                </a:rPr>
                <a:t>(</a:t>
              </a:r>
              <a:r>
                <a:rPr lang="ko-KR" altLang="en-US" sz="1050" b="1" dirty="0">
                  <a:solidFill>
                    <a:srgbClr val="C00000"/>
                  </a:solidFill>
                </a:rPr>
                <a:t>동일</a:t>
              </a:r>
              <a:r>
                <a:rPr lang="en-US" altLang="ko-KR" sz="1050" b="1" dirty="0">
                  <a:solidFill>
                    <a:srgbClr val="C00000"/>
                  </a:solidFill>
                </a:rPr>
                <a:t>)      </a:t>
              </a:r>
              <a:r>
                <a:rPr lang="ko-KR" altLang="en-US" sz="1050" b="1" dirty="0">
                  <a:solidFill>
                    <a:srgbClr val="C00000"/>
                  </a:solidFill>
                </a:rPr>
                <a:t>사용여부</a:t>
              </a:r>
              <a:endParaRPr lang="ko-KR" alt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4" name="제목 1">
            <a:extLst>
              <a:ext uri="{FF2B5EF4-FFF2-40B4-BE49-F238E27FC236}">
                <a16:creationId xmlns:a16="http://schemas.microsoft.com/office/drawing/2014/main" id="{7262705D-13F7-4BE8-A786-109D1FD13678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사용내역</a:t>
            </a:r>
          </a:p>
        </p:txBody>
      </p:sp>
      <p:graphicFrame>
        <p:nvGraphicFramePr>
          <p:cNvPr id="15" name="표 12">
            <a:extLst>
              <a:ext uri="{FF2B5EF4-FFF2-40B4-BE49-F238E27FC236}">
                <a16:creationId xmlns:a16="http://schemas.microsoft.com/office/drawing/2014/main" id="{9D23D53B-4701-487B-B186-A722AD612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5689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사용내역페이지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이용권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이용권별 필터 적용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기간 검색기능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추가 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 err="1"/>
                        <a:t>필터링된</a:t>
                      </a:r>
                      <a:r>
                        <a:rPr lang="ko-KR" altLang="en-US" sz="1000" dirty="0"/>
                        <a:t> 리스트의 전체 검색 기능으로 단일화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결제일시 날짜 시</a:t>
                      </a:r>
                      <a:r>
                        <a:rPr lang="en-US" altLang="ko-KR" sz="1000" dirty="0"/>
                        <a:t>:</a:t>
                      </a:r>
                      <a:r>
                        <a:rPr lang="ko-KR" altLang="en-US" sz="1000" dirty="0"/>
                        <a:t>분</a:t>
                      </a:r>
                      <a:r>
                        <a:rPr lang="en-US" altLang="ko-KR" sz="1000" dirty="0"/>
                        <a:t>:</a:t>
                      </a:r>
                      <a:r>
                        <a:rPr lang="ko-KR" altLang="en-US" sz="1000" dirty="0"/>
                        <a:t>초 입력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결제수단 상세표시 </a:t>
                      </a:r>
                      <a:r>
                        <a:rPr lang="en-US" altLang="ko-KR" sz="1000" dirty="0"/>
                        <a:t>&amp;</a:t>
                      </a:r>
                      <a:r>
                        <a:rPr lang="ko-KR" altLang="en-US" sz="1000" dirty="0"/>
                        <a:t> 카드일 경우 카드사 표시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결제상태 상세표시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엑셀 다운로드 기능 추가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2072639" y="1798806"/>
            <a:ext cx="1959865" cy="290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</a:t>
            </a:r>
            <a:r>
              <a:rPr lang="ko-KR" altLang="en-US" sz="1100" dirty="0"/>
              <a:t> 시작일</a:t>
            </a:r>
            <a:r>
              <a:rPr lang="en-US" altLang="ko-KR" sz="1100" dirty="0"/>
              <a:t>(</a:t>
            </a:r>
            <a:r>
              <a:rPr lang="ko-KR" altLang="en-US" sz="1100" dirty="0"/>
              <a:t>달력</a:t>
            </a:r>
            <a:r>
              <a:rPr lang="en-US" altLang="ko-KR" sz="1100" dirty="0"/>
              <a:t>)</a:t>
            </a:r>
            <a:r>
              <a:rPr lang="ko-KR" altLang="en-US" sz="1100" dirty="0"/>
              <a:t> ▼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A352DD5-692F-4CDD-B788-65C2F0990BB4}"/>
              </a:ext>
            </a:extLst>
          </p:cNvPr>
          <p:cNvSpPr/>
          <p:nvPr/>
        </p:nvSpPr>
        <p:spPr>
          <a:xfrm>
            <a:off x="355548" y="1797866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이용권 ▼ 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373767C-D42C-403F-9F0B-13062BBFF39F}"/>
              </a:ext>
            </a:extLst>
          </p:cNvPr>
          <p:cNvSpPr/>
          <p:nvPr/>
        </p:nvSpPr>
        <p:spPr>
          <a:xfrm>
            <a:off x="5842996" y="1797866"/>
            <a:ext cx="551296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[</a:t>
            </a:r>
            <a:r>
              <a:rPr lang="ko-KR" altLang="en-US" sz="1100" dirty="0"/>
              <a:t>검색</a:t>
            </a:r>
            <a:r>
              <a:rPr lang="en-US" altLang="ko-KR" sz="1100" dirty="0"/>
              <a:t>]</a:t>
            </a:r>
            <a:endParaRPr lang="ko-KR" altLang="en-US" sz="1100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C8DE9843-00C6-4F98-BC7C-7C53D78414DE}"/>
              </a:ext>
            </a:extLst>
          </p:cNvPr>
          <p:cNvSpPr/>
          <p:nvPr/>
        </p:nvSpPr>
        <p:spPr>
          <a:xfrm>
            <a:off x="355548" y="2105374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공고등록</a:t>
            </a:r>
            <a:r>
              <a:rPr lang="en-US" altLang="ko-KR" sz="1100" dirty="0"/>
              <a:t>1</a:t>
            </a:r>
            <a:r>
              <a:rPr lang="ko-KR" altLang="en-US" sz="1100" dirty="0"/>
              <a:t>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인재검색 </a:t>
            </a:r>
            <a:r>
              <a:rPr lang="en-US" altLang="ko-KR" sz="1100" dirty="0"/>
              <a:t>100</a:t>
            </a:r>
            <a:r>
              <a:rPr lang="ko-KR" altLang="en-US" sz="1100" dirty="0"/>
              <a:t>건 </a:t>
            </a:r>
            <a:r>
              <a:rPr lang="en-US" altLang="ko-KR" sz="1100" dirty="0"/>
              <a:t>120</a:t>
            </a:r>
            <a:r>
              <a:rPr lang="ko-KR" altLang="en-US" sz="1100" dirty="0"/>
              <a:t>일</a:t>
            </a:r>
            <a:endParaRPr lang="en-US" altLang="ko-KR" sz="1100" dirty="0"/>
          </a:p>
          <a:p>
            <a:pPr algn="ctr"/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4130879" y="1798806"/>
            <a:ext cx="1675165" cy="290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기간검색일</a:t>
            </a:r>
            <a:r>
              <a:rPr lang="ko-KR" altLang="en-US" sz="1100" dirty="0"/>
              <a:t> 마감일 ▼</a:t>
            </a:r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51AB8163-ECB5-4CA4-9B2F-4F805A40B3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04" t="18470" r="61360" b="72402"/>
          <a:stretch/>
        </p:blipFill>
        <p:spPr>
          <a:xfrm>
            <a:off x="7148688" y="1839151"/>
            <a:ext cx="1819656" cy="4572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271375E-DABB-4D70-A48D-F9F1CB1E15F1}"/>
              </a:ext>
            </a:extLst>
          </p:cNvPr>
          <p:cNvSpPr txBox="1"/>
          <p:nvPr/>
        </p:nvSpPr>
        <p:spPr>
          <a:xfrm>
            <a:off x="6770670" y="2122892"/>
            <a:ext cx="2358697" cy="52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FF0000"/>
                </a:solidFill>
              </a:rPr>
              <a:t>검색창</a:t>
            </a:r>
            <a:r>
              <a:rPr lang="ko-KR" altLang="en-US" sz="1000" b="1" dirty="0">
                <a:solidFill>
                  <a:srgbClr val="FF0000"/>
                </a:solidFill>
              </a:rPr>
              <a:t> 우측 배치 </a:t>
            </a:r>
            <a:r>
              <a:rPr lang="en-US" altLang="ko-KR" sz="1000" b="1" dirty="0">
                <a:solidFill>
                  <a:srgbClr val="FF0000"/>
                </a:solidFill>
              </a:rPr>
              <a:t>(</a:t>
            </a:r>
            <a:r>
              <a:rPr lang="ko-KR" altLang="en-US" sz="1000" b="1" dirty="0" err="1">
                <a:solidFill>
                  <a:srgbClr val="FF0000"/>
                </a:solidFill>
              </a:rPr>
              <a:t>필터링된</a:t>
            </a:r>
            <a:r>
              <a:rPr lang="ko-KR" altLang="en-US" sz="1000" b="1" dirty="0">
                <a:solidFill>
                  <a:srgbClr val="FF0000"/>
                </a:solidFill>
              </a:rPr>
              <a:t> 리스트의 전체 검색으로 단일화</a:t>
            </a:r>
            <a:r>
              <a:rPr lang="en-US" altLang="ko-KR" sz="1000" b="1" dirty="0">
                <a:solidFill>
                  <a:srgbClr val="FF0000"/>
                </a:solidFill>
              </a:rPr>
              <a:t>)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6D4DECC1-A7ED-40C0-8AE5-F507063690F8}"/>
              </a:ext>
            </a:extLst>
          </p:cNvPr>
          <p:cNvSpPr/>
          <p:nvPr/>
        </p:nvSpPr>
        <p:spPr>
          <a:xfrm>
            <a:off x="8081531" y="1432713"/>
            <a:ext cx="884808" cy="1913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엑셀 다운로드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301DE49C-BCC6-4255-91DD-B6AC6AAF4FC3}"/>
              </a:ext>
            </a:extLst>
          </p:cNvPr>
          <p:cNvSpPr/>
          <p:nvPr/>
        </p:nvSpPr>
        <p:spPr>
          <a:xfrm>
            <a:off x="7856442" y="1369346"/>
            <a:ext cx="1239507" cy="38077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0454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6E4E2506-06C5-418A-B2B6-C9D18EA53AE9}"/>
              </a:ext>
            </a:extLst>
          </p:cNvPr>
          <p:cNvGrpSpPr/>
          <p:nvPr/>
        </p:nvGrpSpPr>
        <p:grpSpPr>
          <a:xfrm>
            <a:off x="342897" y="985965"/>
            <a:ext cx="8773621" cy="4342843"/>
            <a:chOff x="838199" y="1907832"/>
            <a:chExt cx="8336845" cy="4126644"/>
          </a:xfrm>
        </p:grpSpPr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BC23864E-D20E-40F2-8C49-C03ADC0D76B6}"/>
                </a:ext>
              </a:extLst>
            </p:cNvPr>
            <p:cNvGrpSpPr/>
            <p:nvPr/>
          </p:nvGrpSpPr>
          <p:grpSpPr>
            <a:xfrm>
              <a:off x="838199" y="1907832"/>
              <a:ext cx="8336845" cy="3905123"/>
              <a:chOff x="610385" y="2194195"/>
              <a:chExt cx="9366994" cy="4387663"/>
            </a:xfrm>
          </p:grpSpPr>
          <p:pic>
            <p:nvPicPr>
              <p:cNvPr id="5" name="그림 4">
                <a:extLst>
                  <a:ext uri="{FF2B5EF4-FFF2-40B4-BE49-F238E27FC236}">
                    <a16:creationId xmlns:a16="http://schemas.microsoft.com/office/drawing/2014/main" id="{6BAB99D6-DE13-4859-A3C7-22E50F36541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79848"/>
              <a:stretch/>
            </p:blipFill>
            <p:spPr>
              <a:xfrm>
                <a:off x="610385" y="2194195"/>
                <a:ext cx="9366994" cy="856702"/>
              </a:xfrm>
              <a:prstGeom prst="rect">
                <a:avLst/>
              </a:prstGeom>
            </p:spPr>
          </p:pic>
          <p:sp>
            <p:nvSpPr>
              <p:cNvPr id="10" name="직사각형 9">
                <a:extLst>
                  <a:ext uri="{FF2B5EF4-FFF2-40B4-BE49-F238E27FC236}">
                    <a16:creationId xmlns:a16="http://schemas.microsoft.com/office/drawing/2014/main" id="{3EE16878-E741-417F-A152-A2A19D4CE966}"/>
                  </a:ext>
                </a:extLst>
              </p:cNvPr>
              <p:cNvSpPr/>
              <p:nvPr/>
            </p:nvSpPr>
            <p:spPr>
              <a:xfrm>
                <a:off x="3784921" y="2601552"/>
                <a:ext cx="520861" cy="349992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38" name="그림 37">
                <a:extLst>
                  <a:ext uri="{FF2B5EF4-FFF2-40B4-BE49-F238E27FC236}">
                    <a16:creationId xmlns:a16="http://schemas.microsoft.com/office/drawing/2014/main" id="{E7C26E2B-7734-4619-8CEE-80A3EBBE7B1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29491"/>
              <a:stretch/>
            </p:blipFill>
            <p:spPr>
              <a:xfrm>
                <a:off x="610385" y="3584336"/>
                <a:ext cx="9366994" cy="2997522"/>
              </a:xfrm>
              <a:prstGeom prst="rect">
                <a:avLst/>
              </a:prstGeom>
            </p:spPr>
          </p:pic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7F62B9-2CFA-45C8-B58C-AB1FBBAC4C0D}"/>
                </a:ext>
              </a:extLst>
            </p:cNvPr>
            <p:cNvSpPr txBox="1"/>
            <p:nvPr/>
          </p:nvSpPr>
          <p:spPr>
            <a:xfrm>
              <a:off x="1929596" y="5717467"/>
              <a:ext cx="5162377" cy="3170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>
                  <a:solidFill>
                    <a:srgbClr val="C00000"/>
                  </a:solidFill>
                </a:rPr>
                <a:t>현재 상품명</a:t>
              </a:r>
              <a:r>
                <a:rPr lang="en-US" altLang="ko-KR" sz="1200" b="1" dirty="0">
                  <a:solidFill>
                    <a:srgbClr val="C00000"/>
                  </a:solidFill>
                </a:rPr>
                <a:t>, 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가격</a:t>
              </a:r>
              <a:r>
                <a:rPr lang="en-US" altLang="ko-KR" sz="1200" b="1" dirty="0">
                  <a:solidFill>
                    <a:srgbClr val="C00000"/>
                  </a:solidFill>
                </a:rPr>
                <a:t>, 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상세내용 등 은 수정이 안됨</a:t>
              </a:r>
              <a:endParaRPr lang="ko-KR" altLang="en-US" sz="11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D6FC4AC-587D-4DFE-B5D5-FAA3B972BEF1}"/>
              </a:ext>
            </a:extLst>
          </p:cNvPr>
          <p:cNvSpPr txBox="1"/>
          <p:nvPr/>
        </p:nvSpPr>
        <p:spPr>
          <a:xfrm>
            <a:off x="394854" y="2221727"/>
            <a:ext cx="8548676" cy="3336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C00000"/>
                </a:solidFill>
              </a:rPr>
              <a:t>No         </a:t>
            </a:r>
            <a:r>
              <a:rPr lang="ko-KR" altLang="en-US" sz="1200" b="1" dirty="0">
                <a:solidFill>
                  <a:srgbClr val="C00000"/>
                </a:solidFill>
              </a:rPr>
              <a:t>등록일         상품명         수량         가격         상세          기간              </a:t>
            </a:r>
            <a:r>
              <a:rPr lang="en-US" altLang="ko-KR" sz="1200" b="1" dirty="0">
                <a:solidFill>
                  <a:srgbClr val="C00000"/>
                </a:solidFill>
              </a:rPr>
              <a:t>[</a:t>
            </a:r>
            <a:r>
              <a:rPr lang="ko-KR" altLang="en-US" sz="1200" b="1" dirty="0">
                <a:solidFill>
                  <a:srgbClr val="C00000"/>
                </a:solidFill>
              </a:rPr>
              <a:t>수정</a:t>
            </a:r>
            <a:r>
              <a:rPr lang="en-US" altLang="ko-KR" sz="1200" b="1" dirty="0">
                <a:solidFill>
                  <a:srgbClr val="C00000"/>
                </a:solidFill>
              </a:rPr>
              <a:t>] [</a:t>
            </a:r>
            <a:r>
              <a:rPr lang="ko-KR" altLang="en-US" sz="1200" b="1" dirty="0">
                <a:solidFill>
                  <a:srgbClr val="C00000"/>
                </a:solidFill>
              </a:rPr>
              <a:t>숨김</a:t>
            </a:r>
            <a:r>
              <a:rPr lang="en-US" altLang="ko-KR" sz="1200" b="1" dirty="0">
                <a:solidFill>
                  <a:srgbClr val="C00000"/>
                </a:solidFill>
              </a:rPr>
              <a:t>] [</a:t>
            </a:r>
            <a:r>
              <a:rPr lang="ko-KR" altLang="en-US" sz="1200" b="1" dirty="0">
                <a:solidFill>
                  <a:srgbClr val="C00000"/>
                </a:solidFill>
              </a:rPr>
              <a:t>삭제</a:t>
            </a:r>
            <a:r>
              <a:rPr lang="en-US" altLang="ko-KR" sz="1200" b="1" dirty="0">
                <a:solidFill>
                  <a:srgbClr val="C00000"/>
                </a:solidFill>
              </a:rPr>
              <a:t>]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20F1EA31-5099-4D28-9CE1-D46DFD026ED3}"/>
              </a:ext>
            </a:extLst>
          </p:cNvPr>
          <p:cNvGrpSpPr/>
          <p:nvPr/>
        </p:nvGrpSpPr>
        <p:grpSpPr>
          <a:xfrm>
            <a:off x="8116140" y="1714114"/>
            <a:ext cx="950403" cy="412980"/>
            <a:chOff x="10619752" y="3843414"/>
            <a:chExt cx="1031148" cy="484216"/>
          </a:xfrm>
        </p:grpSpPr>
        <p:sp>
          <p:nvSpPr>
            <p:cNvPr id="15" name="사각형: 둥근 모서리 14">
              <a:extLst>
                <a:ext uri="{FF2B5EF4-FFF2-40B4-BE49-F238E27FC236}">
                  <a16:creationId xmlns:a16="http://schemas.microsoft.com/office/drawing/2014/main" id="{D3AE0EBB-3625-421A-86FA-E919330CF04F}"/>
                </a:ext>
              </a:extLst>
            </p:cNvPr>
            <p:cNvSpPr/>
            <p:nvPr/>
          </p:nvSpPr>
          <p:spPr>
            <a:xfrm>
              <a:off x="10781363" y="3950125"/>
              <a:ext cx="736073" cy="2432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dirty="0"/>
                <a:t>추가</a:t>
              </a: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09E3968A-F089-4EBB-956F-8391C31E5E52}"/>
                </a:ext>
              </a:extLst>
            </p:cNvPr>
            <p:cNvSpPr/>
            <p:nvPr/>
          </p:nvSpPr>
          <p:spPr>
            <a:xfrm>
              <a:off x="10619752" y="3843414"/>
              <a:ext cx="1031148" cy="484216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4277D11F-58D5-487F-B1C0-EDD184D8FE08}"/>
              </a:ext>
            </a:extLst>
          </p:cNvPr>
          <p:cNvGrpSpPr/>
          <p:nvPr/>
        </p:nvGrpSpPr>
        <p:grpSpPr>
          <a:xfrm>
            <a:off x="7610077" y="2612379"/>
            <a:ext cx="1507456" cy="336129"/>
            <a:chOff x="10702239" y="3910966"/>
            <a:chExt cx="1067199" cy="484215"/>
          </a:xfrm>
        </p:grpSpPr>
        <p:sp>
          <p:nvSpPr>
            <p:cNvPr id="27" name="사각형: 둥근 모서리 26">
              <a:extLst>
                <a:ext uri="{FF2B5EF4-FFF2-40B4-BE49-F238E27FC236}">
                  <a16:creationId xmlns:a16="http://schemas.microsoft.com/office/drawing/2014/main" id="{8CA20A0A-0FA4-406F-ADF1-CE0E68D9B9BB}"/>
                </a:ext>
              </a:extLst>
            </p:cNvPr>
            <p:cNvSpPr/>
            <p:nvPr/>
          </p:nvSpPr>
          <p:spPr>
            <a:xfrm>
              <a:off x="10781363" y="4007375"/>
              <a:ext cx="315139" cy="2913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900" dirty="0"/>
                <a:t>수정</a:t>
              </a:r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5298C62B-3DE4-4034-ABFA-576454620C04}"/>
                </a:ext>
              </a:extLst>
            </p:cNvPr>
            <p:cNvSpPr/>
            <p:nvPr/>
          </p:nvSpPr>
          <p:spPr>
            <a:xfrm>
              <a:off x="10702239" y="3910966"/>
              <a:ext cx="1067199" cy="484215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9" name="사각형: 둥근 모서리 28">
              <a:extLst>
                <a:ext uri="{FF2B5EF4-FFF2-40B4-BE49-F238E27FC236}">
                  <a16:creationId xmlns:a16="http://schemas.microsoft.com/office/drawing/2014/main" id="{3F2C96F6-C7F5-4026-8C98-3BF4CD3DC879}"/>
                </a:ext>
              </a:extLst>
            </p:cNvPr>
            <p:cNvSpPr/>
            <p:nvPr/>
          </p:nvSpPr>
          <p:spPr>
            <a:xfrm>
              <a:off x="11107016" y="4007376"/>
              <a:ext cx="315139" cy="2913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900" dirty="0"/>
                <a:t>숨김</a:t>
              </a:r>
            </a:p>
          </p:txBody>
        </p:sp>
        <p:sp>
          <p:nvSpPr>
            <p:cNvPr id="30" name="사각형: 둥근 모서리 29">
              <a:extLst>
                <a:ext uri="{FF2B5EF4-FFF2-40B4-BE49-F238E27FC236}">
                  <a16:creationId xmlns:a16="http://schemas.microsoft.com/office/drawing/2014/main" id="{11B7EAB0-4F6D-43A0-9425-F73C1FFD6853}"/>
                </a:ext>
              </a:extLst>
            </p:cNvPr>
            <p:cNvSpPr/>
            <p:nvPr/>
          </p:nvSpPr>
          <p:spPr>
            <a:xfrm>
              <a:off x="11440924" y="4007375"/>
              <a:ext cx="315139" cy="2913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900"/>
                <a:t>삭제</a:t>
              </a:r>
              <a:endParaRPr lang="ko-KR" altLang="en-US" sz="900" dirty="0"/>
            </a:p>
          </p:txBody>
        </p:sp>
      </p:grpSp>
      <p:sp>
        <p:nvSpPr>
          <p:cNvPr id="31" name="제목 1">
            <a:extLst>
              <a:ext uri="{FF2B5EF4-FFF2-40B4-BE49-F238E27FC236}">
                <a16:creationId xmlns:a16="http://schemas.microsoft.com/office/drawing/2014/main" id="{27E7E032-AE18-4D7E-A94C-2E2960DDB695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상점</a:t>
            </a:r>
          </a:p>
        </p:txBody>
      </p:sp>
      <p:graphicFrame>
        <p:nvGraphicFramePr>
          <p:cNvPr id="32" name="표 12">
            <a:extLst>
              <a:ext uri="{FF2B5EF4-FFF2-40B4-BE49-F238E27FC236}">
                <a16:creationId xmlns:a16="http://schemas.microsoft.com/office/drawing/2014/main" id="{CC684F78-1F8A-4000-81A1-E6FA209FE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869930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상점페이지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상품 추가 기능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상품 숨김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삭제 기능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상품 수정 시 상품명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가격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상세내용 수정 가능하도록 수정 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기능리스트 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숨김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삭제 버튼 추가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F57C8123-09F0-4F60-96B6-956051C20230}"/>
              </a:ext>
            </a:extLst>
          </p:cNvPr>
          <p:cNvSpPr txBox="1"/>
          <p:nvPr/>
        </p:nvSpPr>
        <p:spPr>
          <a:xfrm>
            <a:off x="6601991" y="5587220"/>
            <a:ext cx="2684845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C00000"/>
                </a:solidFill>
              </a:rPr>
              <a:t>팝업으로 한번 더 확인 후 </a:t>
            </a:r>
            <a:r>
              <a:rPr lang="ko-KR" altLang="en-US" sz="1200" b="1">
                <a:solidFill>
                  <a:srgbClr val="C00000"/>
                </a:solidFill>
              </a:rPr>
              <a:t>수정</a:t>
            </a:r>
            <a:r>
              <a:rPr lang="en-US" altLang="ko-KR" sz="1200" b="1" dirty="0">
                <a:solidFill>
                  <a:srgbClr val="C00000"/>
                </a:solidFill>
              </a:rPr>
              <a:t>, </a:t>
            </a:r>
            <a:r>
              <a:rPr lang="ko-KR" altLang="en-US" sz="1200" b="1" dirty="0">
                <a:solidFill>
                  <a:srgbClr val="C00000"/>
                </a:solidFill>
              </a:rPr>
              <a:t>삭제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cxnSp>
        <p:nvCxnSpPr>
          <p:cNvPr id="4" name="직선 화살표 연결선 3">
            <a:extLst>
              <a:ext uri="{FF2B5EF4-FFF2-40B4-BE49-F238E27FC236}">
                <a16:creationId xmlns:a16="http://schemas.microsoft.com/office/drawing/2014/main" id="{3F42E7CC-F486-4E3A-9B2B-50838FD6E68A}"/>
              </a:ext>
            </a:extLst>
          </p:cNvPr>
          <p:cNvCxnSpPr>
            <a:stCxn id="19" idx="0"/>
            <a:endCxn id="28" idx="2"/>
          </p:cNvCxnSpPr>
          <p:nvPr/>
        </p:nvCxnSpPr>
        <p:spPr>
          <a:xfrm flipV="1">
            <a:off x="7944414" y="2948508"/>
            <a:ext cx="419391" cy="263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20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1F686710-A019-4973-8516-E6D21339AE6C}"/>
              </a:ext>
            </a:extLst>
          </p:cNvPr>
          <p:cNvGrpSpPr/>
          <p:nvPr/>
        </p:nvGrpSpPr>
        <p:grpSpPr>
          <a:xfrm>
            <a:off x="345390" y="985964"/>
            <a:ext cx="8816988" cy="3136456"/>
            <a:chOff x="1067499" y="1953602"/>
            <a:chExt cx="9270843" cy="3297906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AA05942C-291E-4151-AD3C-E28534938D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7499" y="1953602"/>
              <a:ext cx="9270843" cy="3297906"/>
            </a:xfrm>
            <a:prstGeom prst="rect">
              <a:avLst/>
            </a:prstGeom>
          </p:spPr>
        </p:pic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64278F1E-8DC0-459B-B84E-129E829E5954}"/>
                </a:ext>
              </a:extLst>
            </p:cNvPr>
            <p:cNvSpPr/>
            <p:nvPr/>
          </p:nvSpPr>
          <p:spPr>
            <a:xfrm>
              <a:off x="3665989" y="2251741"/>
              <a:ext cx="423167" cy="23140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4DF58B-EDCD-4444-956A-FFF339D1C1CC}"/>
                </a:ext>
              </a:extLst>
            </p:cNvPr>
            <p:cNvSpPr txBox="1"/>
            <p:nvPr/>
          </p:nvSpPr>
          <p:spPr>
            <a:xfrm>
              <a:off x="8472770" y="2572836"/>
              <a:ext cx="1657200" cy="2669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50" dirty="0"/>
                <a:t>무료 운영 </a:t>
              </a:r>
              <a:r>
                <a:rPr lang="en-US" altLang="ko-KR" sz="1050" dirty="0"/>
                <a:t>(</a:t>
              </a:r>
              <a:r>
                <a:rPr lang="ko-KR" altLang="en-US" sz="1050" dirty="0" err="1"/>
                <a:t>무료운영중</a:t>
              </a:r>
              <a:r>
                <a:rPr lang="en-US" altLang="ko-KR" sz="1050" dirty="0"/>
                <a:t>)</a:t>
              </a:r>
              <a:endParaRPr lang="ko-KR" altLang="en-US" sz="1050" dirty="0"/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118082EA-07E8-44E3-BFD4-DBD287D92F9F}"/>
                </a:ext>
              </a:extLst>
            </p:cNvPr>
            <p:cNvSpPr/>
            <p:nvPr/>
          </p:nvSpPr>
          <p:spPr>
            <a:xfrm>
              <a:off x="8396341" y="2651223"/>
              <a:ext cx="108478" cy="1084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FAB03476-E3FD-4D91-8A9C-4766FCD571FE}"/>
                </a:ext>
              </a:extLst>
            </p:cNvPr>
            <p:cNvSpPr/>
            <p:nvPr/>
          </p:nvSpPr>
          <p:spPr>
            <a:xfrm>
              <a:off x="8259872" y="2557865"/>
              <a:ext cx="1894137" cy="28997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AD12284-6855-4FE0-BE29-92B1746F4CDF}"/>
                </a:ext>
              </a:extLst>
            </p:cNvPr>
            <p:cNvSpPr txBox="1"/>
            <p:nvPr/>
          </p:nvSpPr>
          <p:spPr>
            <a:xfrm>
              <a:off x="6952880" y="4460612"/>
              <a:ext cx="2823048" cy="350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 b="1" dirty="0">
                  <a:solidFill>
                    <a:srgbClr val="C00000"/>
                  </a:solidFill>
                </a:rPr>
                <a:t>팝업으로 한번 더 확인 후 설정</a:t>
              </a:r>
              <a:endParaRPr lang="ko-KR" altLang="en-US" sz="11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7" name="직선 화살표 연결선 26">
              <a:extLst>
                <a:ext uri="{FF2B5EF4-FFF2-40B4-BE49-F238E27FC236}">
                  <a16:creationId xmlns:a16="http://schemas.microsoft.com/office/drawing/2014/main" id="{16CEA569-F688-463B-A027-FD73393622BD}"/>
                </a:ext>
              </a:extLst>
            </p:cNvPr>
            <p:cNvCxnSpPr>
              <a:cxnSpLocks/>
              <a:stCxn id="26" idx="0"/>
              <a:endCxn id="22" idx="2"/>
            </p:cNvCxnSpPr>
            <p:nvPr/>
          </p:nvCxnSpPr>
          <p:spPr>
            <a:xfrm flipV="1">
              <a:off x="8364405" y="2847834"/>
              <a:ext cx="842536" cy="16127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3" name="제목 1">
            <a:extLst>
              <a:ext uri="{FF2B5EF4-FFF2-40B4-BE49-F238E27FC236}">
                <a16:creationId xmlns:a16="http://schemas.microsoft.com/office/drawing/2014/main" id="{41B273B1-9018-4D8F-9422-84478A480800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점검</a:t>
            </a:r>
          </a:p>
        </p:txBody>
      </p:sp>
      <p:graphicFrame>
        <p:nvGraphicFramePr>
          <p:cNvPr id="14" name="표 12">
            <a:extLst>
              <a:ext uri="{FF2B5EF4-FFF2-40B4-BE49-F238E27FC236}">
                <a16:creationId xmlns:a16="http://schemas.microsoft.com/office/drawing/2014/main" id="{C0834310-7529-4874-9588-7EA1B2144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39542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점검페이지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점검 기록 로그 남도록 수정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무료운영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2EA5D1A-559F-4EF1-8024-6492ABD9F857}"/>
              </a:ext>
            </a:extLst>
          </p:cNvPr>
          <p:cNvSpPr txBox="1"/>
          <p:nvPr/>
        </p:nvSpPr>
        <p:spPr>
          <a:xfrm>
            <a:off x="340366" y="2465121"/>
            <a:ext cx="79663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b="1" dirty="0"/>
              <a:t>- </a:t>
            </a:r>
            <a:r>
              <a:rPr lang="ko-KR" altLang="en-US" sz="1400" b="1" dirty="0"/>
              <a:t>상품 결제 없이 공고 등록 가능하도록 설정할 수 있는 기능 필요 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무료운영기간에 필요</a:t>
            </a:r>
            <a:r>
              <a:rPr lang="en-US" altLang="ko-KR" sz="1400" b="1" dirty="0"/>
              <a:t>)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18997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CCEE700D-1FEB-4661-ADD6-3686C7041259}"/>
              </a:ext>
            </a:extLst>
          </p:cNvPr>
          <p:cNvSpPr txBox="1"/>
          <p:nvPr/>
        </p:nvSpPr>
        <p:spPr>
          <a:xfrm>
            <a:off x="353051" y="6012932"/>
            <a:ext cx="8860873" cy="35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solidFill>
                  <a:srgbClr val="C00000"/>
                </a:solidFill>
              </a:rPr>
              <a:t>[</a:t>
            </a:r>
            <a:r>
              <a:rPr lang="ko-KR" altLang="en-US" sz="900" b="1" dirty="0">
                <a:solidFill>
                  <a:srgbClr val="C00000"/>
                </a:solidFill>
              </a:rPr>
              <a:t>이미지 등록</a:t>
            </a:r>
            <a:r>
              <a:rPr lang="en-US" altLang="ko-KR" sz="900" b="1" dirty="0">
                <a:solidFill>
                  <a:srgbClr val="C00000"/>
                </a:solidFill>
              </a:rPr>
              <a:t>]     [input </a:t>
            </a:r>
            <a:r>
              <a:rPr lang="ko-KR" altLang="en-US" sz="900" b="1" dirty="0">
                <a:solidFill>
                  <a:srgbClr val="C00000"/>
                </a:solidFill>
              </a:rPr>
              <a:t>제목입력</a:t>
            </a:r>
            <a:r>
              <a:rPr lang="en-US" altLang="ko-KR" sz="900" b="1" dirty="0">
                <a:solidFill>
                  <a:srgbClr val="C00000"/>
                </a:solidFill>
              </a:rPr>
              <a:t>]     [</a:t>
            </a:r>
            <a:r>
              <a:rPr lang="en-US" altLang="ko-KR" sz="900" b="1" dirty="0" err="1">
                <a:solidFill>
                  <a:srgbClr val="C00000"/>
                </a:solidFill>
              </a:rPr>
              <a:t>textarea</a:t>
            </a:r>
            <a:r>
              <a:rPr lang="en-US" altLang="ko-KR" sz="900" b="1" dirty="0">
                <a:solidFill>
                  <a:srgbClr val="C00000"/>
                </a:solidFill>
              </a:rPr>
              <a:t> </a:t>
            </a:r>
            <a:r>
              <a:rPr lang="ko-KR" altLang="en-US" sz="900" b="1" dirty="0">
                <a:solidFill>
                  <a:srgbClr val="C00000"/>
                </a:solidFill>
              </a:rPr>
              <a:t>내용입력</a:t>
            </a:r>
            <a:r>
              <a:rPr lang="en-US" altLang="ko-KR" sz="900" b="1" dirty="0">
                <a:solidFill>
                  <a:srgbClr val="C00000"/>
                </a:solidFill>
              </a:rPr>
              <a:t>]     [</a:t>
            </a:r>
            <a:r>
              <a:rPr lang="ko-KR" altLang="en-US" sz="900" b="1" dirty="0">
                <a:solidFill>
                  <a:srgbClr val="C00000"/>
                </a:solidFill>
              </a:rPr>
              <a:t>노출 기간 설정</a:t>
            </a:r>
            <a:r>
              <a:rPr lang="en-US" altLang="ko-KR" sz="900" b="1" dirty="0">
                <a:solidFill>
                  <a:srgbClr val="C00000"/>
                </a:solidFill>
              </a:rPr>
              <a:t>]     [</a:t>
            </a:r>
            <a:r>
              <a:rPr lang="ko-KR" altLang="en-US" sz="900" b="1" dirty="0">
                <a:solidFill>
                  <a:srgbClr val="C00000"/>
                </a:solidFill>
              </a:rPr>
              <a:t>등록</a:t>
            </a:r>
            <a:r>
              <a:rPr lang="en-US" altLang="ko-KR" sz="900" b="1" dirty="0">
                <a:solidFill>
                  <a:srgbClr val="C00000"/>
                </a:solidFill>
              </a:rPr>
              <a:t>][</a:t>
            </a:r>
            <a:r>
              <a:rPr lang="ko-KR" altLang="en-US" sz="900" b="1" dirty="0">
                <a:solidFill>
                  <a:srgbClr val="C00000"/>
                </a:solidFill>
              </a:rPr>
              <a:t>취소</a:t>
            </a:r>
            <a:r>
              <a:rPr lang="en-US" altLang="ko-KR" sz="900" b="1" dirty="0">
                <a:solidFill>
                  <a:srgbClr val="C00000"/>
                </a:solidFill>
              </a:rPr>
              <a:t>]</a:t>
            </a:r>
            <a:endParaRPr lang="ko-KR" altLang="en-US" sz="900" b="1" dirty="0">
              <a:solidFill>
                <a:srgbClr val="C00000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9CFF7C5-7EF4-44C8-A317-1A2298F3D37E}"/>
              </a:ext>
            </a:extLst>
          </p:cNvPr>
          <p:cNvGrpSpPr/>
          <p:nvPr/>
        </p:nvGrpSpPr>
        <p:grpSpPr>
          <a:xfrm>
            <a:off x="353051" y="985965"/>
            <a:ext cx="8678604" cy="4822741"/>
            <a:chOff x="838199" y="2027597"/>
            <a:chExt cx="10554871" cy="6591288"/>
          </a:xfrm>
        </p:grpSpPr>
        <p:pic>
          <p:nvPicPr>
            <p:cNvPr id="28" name="그림 27">
              <a:extLst>
                <a:ext uri="{FF2B5EF4-FFF2-40B4-BE49-F238E27FC236}">
                  <a16:creationId xmlns:a16="http://schemas.microsoft.com/office/drawing/2014/main" id="{D4DC38ED-9C8D-44A5-B94F-5E40DEC191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5207"/>
            <a:stretch/>
          </p:blipFill>
          <p:spPr>
            <a:xfrm>
              <a:off x="838200" y="5366516"/>
              <a:ext cx="10554870" cy="2664260"/>
            </a:xfrm>
            <a:prstGeom prst="rect">
              <a:avLst/>
            </a:prstGeom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53F77743-080E-44DC-809B-6080189505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76335"/>
            <a:stretch/>
          </p:blipFill>
          <p:spPr>
            <a:xfrm>
              <a:off x="838200" y="2027597"/>
              <a:ext cx="10554870" cy="973095"/>
            </a:xfrm>
            <a:prstGeom prst="rect">
              <a:avLst/>
            </a:prstGeom>
          </p:spPr>
        </p:pic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3EE16878-E741-417F-A152-A2A19D4CE966}"/>
                </a:ext>
              </a:extLst>
            </p:cNvPr>
            <p:cNvSpPr/>
            <p:nvPr/>
          </p:nvSpPr>
          <p:spPr>
            <a:xfrm>
              <a:off x="6124362" y="2511084"/>
              <a:ext cx="680201" cy="349992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/>
            </a:p>
          </p:txBody>
        </p: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5E8AD5C3-549D-4D26-87C0-63703AB4CF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51929"/>
            <a:stretch/>
          </p:blipFill>
          <p:spPr>
            <a:xfrm>
              <a:off x="838199" y="5866166"/>
              <a:ext cx="2938155" cy="2651963"/>
            </a:xfrm>
            <a:prstGeom prst="rect">
              <a:avLst/>
            </a:prstGeom>
          </p:spPr>
        </p:pic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C158433B-B133-491F-B5C1-0402FB74C6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614" t="12376" r="4614" b="69973"/>
            <a:stretch/>
          </p:blipFill>
          <p:spPr>
            <a:xfrm>
              <a:off x="4790863" y="6424756"/>
              <a:ext cx="2666998" cy="973777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913DCCD-310B-4C73-BEB2-45F363D4AA89}"/>
                </a:ext>
              </a:extLst>
            </p:cNvPr>
            <p:cNvSpPr txBox="1"/>
            <p:nvPr/>
          </p:nvSpPr>
          <p:spPr>
            <a:xfrm>
              <a:off x="4767112" y="7507292"/>
              <a:ext cx="2636321" cy="358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00" dirty="0"/>
                <a:t>이벤트 내용 상세</a:t>
              </a: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AD8E4529-2C9D-44B8-8430-658CE8201A47}"/>
                </a:ext>
              </a:extLst>
            </p:cNvPr>
            <p:cNvSpPr/>
            <p:nvPr/>
          </p:nvSpPr>
          <p:spPr>
            <a:xfrm>
              <a:off x="915028" y="6566875"/>
              <a:ext cx="2766320" cy="1035456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b="1" dirty="0">
                  <a:solidFill>
                    <a:schemeClr val="tx1"/>
                  </a:solidFill>
                </a:rPr>
                <a:t>이미지</a:t>
              </a:r>
            </a:p>
          </p:txBody>
        </p:sp>
        <p:sp>
          <p:nvSpPr>
            <p:cNvPr id="15" name="화살표: 오른쪽 14">
              <a:extLst>
                <a:ext uri="{FF2B5EF4-FFF2-40B4-BE49-F238E27FC236}">
                  <a16:creationId xmlns:a16="http://schemas.microsoft.com/office/drawing/2014/main" id="{B3AA9741-E366-4C90-A0CA-9965457DC0EF}"/>
                </a:ext>
              </a:extLst>
            </p:cNvPr>
            <p:cNvSpPr/>
            <p:nvPr/>
          </p:nvSpPr>
          <p:spPr>
            <a:xfrm>
              <a:off x="4010476" y="7081663"/>
              <a:ext cx="475013" cy="220966"/>
            </a:xfrm>
            <a:prstGeom prst="rightArrow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ED5CC02F-5E6F-46E7-BCF8-8D14D30791B3}"/>
                </a:ext>
              </a:extLst>
            </p:cNvPr>
            <p:cNvSpPr/>
            <p:nvPr/>
          </p:nvSpPr>
          <p:spPr>
            <a:xfrm>
              <a:off x="4739041" y="6360207"/>
              <a:ext cx="2766320" cy="2258678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2F1940-AE1E-4DDA-8348-C5D8C65F8414}"/>
                </a:ext>
              </a:extLst>
            </p:cNvPr>
            <p:cNvSpPr txBox="1"/>
            <p:nvPr/>
          </p:nvSpPr>
          <p:spPr>
            <a:xfrm>
              <a:off x="4767112" y="6723648"/>
              <a:ext cx="2636321" cy="347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50" b="1" dirty="0"/>
                <a:t>이미지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51BD069-5E2E-4C4B-B1CC-09C83AEA0C91}"/>
              </a:ext>
            </a:extLst>
          </p:cNvPr>
          <p:cNvSpPr txBox="1"/>
          <p:nvPr/>
        </p:nvSpPr>
        <p:spPr>
          <a:xfrm>
            <a:off x="380765" y="3161349"/>
            <a:ext cx="867860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C00000"/>
                </a:solidFill>
              </a:rPr>
              <a:t>No     </a:t>
            </a:r>
            <a:r>
              <a:rPr lang="ko-KR" altLang="en-US" sz="1100" b="1" dirty="0">
                <a:solidFill>
                  <a:srgbClr val="C00000"/>
                </a:solidFill>
              </a:rPr>
              <a:t>배너 이미지     제목     내용     공개여부     시작일     종료일     노출유지기간</a:t>
            </a:r>
            <a:r>
              <a:rPr lang="en-US" altLang="ko-KR" sz="1100" b="1" dirty="0">
                <a:solidFill>
                  <a:srgbClr val="C00000"/>
                </a:solidFill>
              </a:rPr>
              <a:t>(</a:t>
            </a:r>
            <a:r>
              <a:rPr lang="ko-KR" altLang="en-US" sz="1100" b="1" dirty="0">
                <a:solidFill>
                  <a:srgbClr val="C00000"/>
                </a:solidFill>
              </a:rPr>
              <a:t>일</a:t>
            </a:r>
            <a:r>
              <a:rPr lang="en-US" altLang="ko-KR" sz="1100" b="1" dirty="0">
                <a:solidFill>
                  <a:srgbClr val="C00000"/>
                </a:solidFill>
              </a:rPr>
              <a:t>)</a:t>
            </a:r>
            <a:r>
              <a:rPr lang="ko-KR" altLang="en-US" sz="1100" b="1" dirty="0">
                <a:solidFill>
                  <a:srgbClr val="C00000"/>
                </a:solidFill>
              </a:rPr>
              <a:t>     </a:t>
            </a:r>
            <a:r>
              <a:rPr lang="en-US" altLang="ko-KR" sz="1100" b="1" dirty="0">
                <a:solidFill>
                  <a:srgbClr val="C00000"/>
                </a:solidFill>
              </a:rPr>
              <a:t>[</a:t>
            </a:r>
            <a:r>
              <a:rPr lang="ko-KR" altLang="en-US" sz="1100" b="1" dirty="0">
                <a:solidFill>
                  <a:srgbClr val="C00000"/>
                </a:solidFill>
              </a:rPr>
              <a:t>수정</a:t>
            </a:r>
            <a:r>
              <a:rPr lang="en-US" altLang="ko-KR" sz="1100" b="1" dirty="0">
                <a:solidFill>
                  <a:srgbClr val="C00000"/>
                </a:solidFill>
              </a:rPr>
              <a:t>][</a:t>
            </a:r>
            <a:r>
              <a:rPr lang="ko-KR" altLang="en-US" sz="1100" b="1" dirty="0">
                <a:solidFill>
                  <a:srgbClr val="C00000"/>
                </a:solidFill>
              </a:rPr>
              <a:t>숨김</a:t>
            </a:r>
            <a:r>
              <a:rPr lang="en-US" altLang="ko-KR" sz="1100" b="1" dirty="0">
                <a:solidFill>
                  <a:srgbClr val="C00000"/>
                </a:solidFill>
              </a:rPr>
              <a:t>][</a:t>
            </a:r>
            <a:r>
              <a:rPr lang="ko-KR" altLang="en-US" sz="1100" b="1" dirty="0">
                <a:solidFill>
                  <a:srgbClr val="C00000"/>
                </a:solidFill>
              </a:rPr>
              <a:t>삭제</a:t>
            </a:r>
            <a:r>
              <a:rPr lang="en-US" altLang="ko-KR" sz="1100" b="1" dirty="0">
                <a:solidFill>
                  <a:srgbClr val="C00000"/>
                </a:solidFill>
              </a:rPr>
              <a:t>]</a:t>
            </a:r>
            <a:endParaRPr lang="ko-KR" altLang="en-US" sz="1050" b="1" dirty="0">
              <a:solidFill>
                <a:srgbClr val="C00000"/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B9C8188-1F03-479E-B9B4-3468E7381E92}"/>
              </a:ext>
            </a:extLst>
          </p:cNvPr>
          <p:cNvSpPr/>
          <p:nvPr/>
        </p:nvSpPr>
        <p:spPr>
          <a:xfrm>
            <a:off x="307883" y="6008903"/>
            <a:ext cx="6960878" cy="33583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/>
          </a:p>
        </p:txBody>
      </p:sp>
      <p:cxnSp>
        <p:nvCxnSpPr>
          <p:cNvPr id="4" name="연결선: 꺾임 3">
            <a:extLst>
              <a:ext uri="{FF2B5EF4-FFF2-40B4-BE49-F238E27FC236}">
                <a16:creationId xmlns:a16="http://schemas.microsoft.com/office/drawing/2014/main" id="{ACA6DF52-FEF6-4A0A-80EF-453BC6D8399B}"/>
              </a:ext>
            </a:extLst>
          </p:cNvPr>
          <p:cNvCxnSpPr>
            <a:cxnSpLocks/>
            <a:stCxn id="24" idx="3"/>
            <a:endCxn id="23" idx="3"/>
          </p:cNvCxnSpPr>
          <p:nvPr/>
        </p:nvCxnSpPr>
        <p:spPr>
          <a:xfrm flipH="1">
            <a:off x="7268761" y="2955850"/>
            <a:ext cx="1643301" cy="3220973"/>
          </a:xfrm>
          <a:prstGeom prst="bentConnector3">
            <a:avLst>
              <a:gd name="adj1" fmla="val -13911"/>
            </a:avLst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538666D-E3A7-4755-81E9-DE0D42A3EFD1}"/>
              </a:ext>
            </a:extLst>
          </p:cNvPr>
          <p:cNvSpPr/>
          <p:nvPr/>
        </p:nvSpPr>
        <p:spPr>
          <a:xfrm>
            <a:off x="8207469" y="2799968"/>
            <a:ext cx="704593" cy="31176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rgbClr val="00B050"/>
                </a:solidFill>
              </a:rPr>
              <a:t>[</a:t>
            </a:r>
            <a:r>
              <a:rPr lang="ko-KR" altLang="en-US" sz="900" b="1" dirty="0">
                <a:solidFill>
                  <a:srgbClr val="00B050"/>
                </a:solidFill>
              </a:rPr>
              <a:t>등록</a:t>
            </a:r>
            <a:r>
              <a:rPr lang="en-US" altLang="ko-KR" sz="900" b="1" dirty="0">
                <a:solidFill>
                  <a:srgbClr val="00B050"/>
                </a:solidFill>
              </a:rPr>
              <a:t>]</a:t>
            </a:r>
            <a:endParaRPr lang="ko-KR" altLang="en-US" sz="900" b="1" dirty="0">
              <a:solidFill>
                <a:srgbClr val="00B050"/>
              </a:solidFill>
            </a:endParaRPr>
          </a:p>
        </p:txBody>
      </p:sp>
      <p:sp>
        <p:nvSpPr>
          <p:cNvPr id="20" name="제목 1">
            <a:extLst>
              <a:ext uri="{FF2B5EF4-FFF2-40B4-BE49-F238E27FC236}">
                <a16:creationId xmlns:a16="http://schemas.microsoft.com/office/drawing/2014/main" id="{32A4AA2C-95E8-4B97-B012-E3429AA0FA3E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이벤트</a:t>
            </a:r>
          </a:p>
        </p:txBody>
      </p:sp>
      <p:graphicFrame>
        <p:nvGraphicFramePr>
          <p:cNvPr id="21" name="표 12">
            <a:extLst>
              <a:ext uri="{FF2B5EF4-FFF2-40B4-BE49-F238E27FC236}">
                <a16:creationId xmlns:a16="http://schemas.microsoft.com/office/drawing/2014/main" id="{21188C32-2A53-4A94-A291-6E476B24F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35414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이벤트페이지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기간 검색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추가 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 err="1"/>
                        <a:t>필터링된</a:t>
                      </a:r>
                      <a:r>
                        <a:rPr lang="ko-KR" altLang="en-US" sz="1000" dirty="0"/>
                        <a:t> 리스트의 전체 검색 기능으로 단일화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결제일시 날짜 시</a:t>
                      </a:r>
                      <a:r>
                        <a:rPr lang="en-US" altLang="ko-KR" sz="1000" dirty="0"/>
                        <a:t>:</a:t>
                      </a:r>
                      <a:r>
                        <a:rPr lang="ko-KR" altLang="en-US" sz="1000" dirty="0"/>
                        <a:t>분</a:t>
                      </a:r>
                      <a:r>
                        <a:rPr lang="en-US" altLang="ko-KR" sz="1000" dirty="0"/>
                        <a:t>:</a:t>
                      </a:r>
                      <a:r>
                        <a:rPr lang="ko-KR" altLang="en-US" sz="1000" dirty="0"/>
                        <a:t>초 입력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결제수단 상세표시 </a:t>
                      </a:r>
                      <a:r>
                        <a:rPr lang="en-US" altLang="ko-KR" sz="1000" dirty="0"/>
                        <a:t>&amp;</a:t>
                      </a:r>
                      <a:r>
                        <a:rPr lang="ko-KR" altLang="en-US" sz="1000" dirty="0"/>
                        <a:t> 카드일 경우 카드사 표시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결제상태 상세표시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이벤트 등록 버튼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30" name="직사각형 29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353051" y="1798806"/>
            <a:ext cx="1959865" cy="261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</a:t>
            </a:r>
            <a:r>
              <a:rPr lang="ko-KR" altLang="en-US" sz="1100" dirty="0"/>
              <a:t> 시작일</a:t>
            </a:r>
            <a:r>
              <a:rPr lang="en-US" altLang="ko-KR" sz="1100" dirty="0"/>
              <a:t>(</a:t>
            </a:r>
            <a:r>
              <a:rPr lang="ko-KR" altLang="en-US" sz="1100" dirty="0"/>
              <a:t>달력</a:t>
            </a:r>
            <a:r>
              <a:rPr lang="en-US" altLang="ko-KR" sz="1100" dirty="0"/>
              <a:t>)</a:t>
            </a:r>
            <a:r>
              <a:rPr lang="ko-KR" altLang="en-US" sz="1100" dirty="0"/>
              <a:t> ▼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373767C-D42C-403F-9F0B-13062BBFF39F}"/>
              </a:ext>
            </a:extLst>
          </p:cNvPr>
          <p:cNvSpPr/>
          <p:nvPr/>
        </p:nvSpPr>
        <p:spPr>
          <a:xfrm>
            <a:off x="4184831" y="1798806"/>
            <a:ext cx="551296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[</a:t>
            </a:r>
            <a:r>
              <a:rPr lang="ko-KR" altLang="en-US" sz="1100" dirty="0"/>
              <a:t>검색</a:t>
            </a:r>
            <a:r>
              <a:rPr lang="en-US" altLang="ko-KR" sz="1100" dirty="0"/>
              <a:t>]</a:t>
            </a:r>
            <a:endParaRPr lang="ko-KR" altLang="en-US" sz="1100" dirty="0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2411291" y="1798806"/>
            <a:ext cx="1675165" cy="261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기간검색일</a:t>
            </a:r>
            <a:r>
              <a:rPr lang="ko-KR" altLang="en-US" sz="1100" dirty="0"/>
              <a:t> 마감일 ▼</a:t>
            </a:r>
          </a:p>
        </p:txBody>
      </p:sp>
      <p:pic>
        <p:nvPicPr>
          <p:cNvPr id="34" name="그림 33">
            <a:extLst>
              <a:ext uri="{FF2B5EF4-FFF2-40B4-BE49-F238E27FC236}">
                <a16:creationId xmlns:a16="http://schemas.microsoft.com/office/drawing/2014/main" id="{853F31E2-4BA1-497A-9213-43DA1E3FFF3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904" t="18470" r="61360" b="72402"/>
          <a:stretch/>
        </p:blipFill>
        <p:spPr>
          <a:xfrm>
            <a:off x="7148688" y="1839151"/>
            <a:ext cx="1819656" cy="4572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D2E4AB1-12D3-4A4C-9F25-47B13160130C}"/>
              </a:ext>
            </a:extLst>
          </p:cNvPr>
          <p:cNvSpPr txBox="1"/>
          <p:nvPr/>
        </p:nvSpPr>
        <p:spPr>
          <a:xfrm>
            <a:off x="6770670" y="2122892"/>
            <a:ext cx="2358697" cy="52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FF0000"/>
                </a:solidFill>
              </a:rPr>
              <a:t>검색창</a:t>
            </a:r>
            <a:r>
              <a:rPr lang="ko-KR" altLang="en-US" sz="1000" b="1" dirty="0">
                <a:solidFill>
                  <a:srgbClr val="FF0000"/>
                </a:solidFill>
              </a:rPr>
              <a:t> 우측 배치 </a:t>
            </a:r>
            <a:r>
              <a:rPr lang="en-US" altLang="ko-KR" sz="1000" b="1" dirty="0">
                <a:solidFill>
                  <a:srgbClr val="FF0000"/>
                </a:solidFill>
              </a:rPr>
              <a:t>(</a:t>
            </a:r>
            <a:r>
              <a:rPr lang="ko-KR" altLang="en-US" sz="1000" b="1" dirty="0" err="1">
                <a:solidFill>
                  <a:srgbClr val="FF0000"/>
                </a:solidFill>
              </a:rPr>
              <a:t>필터링된</a:t>
            </a:r>
            <a:r>
              <a:rPr lang="ko-KR" altLang="en-US" sz="1000" b="1" dirty="0">
                <a:solidFill>
                  <a:srgbClr val="FF0000"/>
                </a:solidFill>
              </a:rPr>
              <a:t> 리스트의 전체 검색으로 단일화</a:t>
            </a:r>
            <a:r>
              <a:rPr lang="en-US" altLang="ko-KR" sz="1000" b="1" dirty="0">
                <a:solidFill>
                  <a:srgbClr val="FF0000"/>
                </a:solidFill>
              </a:rPr>
              <a:t>)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7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4543</TotalTime>
  <Words>928</Words>
  <Application>Microsoft Office PowerPoint</Application>
  <PresentationFormat>와이드스크린</PresentationFormat>
  <Paragraphs>169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6" baseType="lpstr">
      <vt:lpstr>맑은 고딕</vt:lpstr>
      <vt:lpstr>Arial</vt:lpstr>
      <vt:lpstr>Office 테마</vt:lpstr>
      <vt:lpstr>운영툴 보완 사항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noname</cp:lastModifiedBy>
  <cp:revision>113</cp:revision>
  <dcterms:created xsi:type="dcterms:W3CDTF">2021-01-29T01:55:58Z</dcterms:created>
  <dcterms:modified xsi:type="dcterms:W3CDTF">2021-02-19T07:52:39Z</dcterms:modified>
</cp:coreProperties>
</file>