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3"/>
  </p:notesMasterIdLst>
  <p:sldIdLst>
    <p:sldId id="265" r:id="rId4"/>
    <p:sldId id="271" r:id="rId5"/>
    <p:sldId id="717" r:id="rId6"/>
    <p:sldId id="478" r:id="rId7"/>
    <p:sldId id="698" r:id="rId8"/>
    <p:sldId id="490" r:id="rId9"/>
    <p:sldId id="701" r:id="rId10"/>
    <p:sldId id="702" r:id="rId11"/>
    <p:sldId id="704" r:id="rId12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C600"/>
    <a:srgbClr val="FF0000"/>
    <a:srgbClr val="C5C5C5"/>
    <a:srgbClr val="000000"/>
    <a:srgbClr val="FFDC00"/>
    <a:srgbClr val="FFC000"/>
    <a:srgbClr val="F7F7F7"/>
    <a:srgbClr val="FE9E1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4" autoAdjust="0"/>
    <p:restoredTop sz="98529" autoAdjust="0"/>
  </p:normalViewPr>
  <p:slideViewPr>
    <p:cSldViewPr>
      <p:cViewPr varScale="1">
        <p:scale>
          <a:sx n="97" d="100"/>
          <a:sy n="97" d="100"/>
        </p:scale>
        <p:origin x="1866" y="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-493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279DD-1BBE-4268-8AD2-25C61ACCFEFD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DF24-EBA6-4703-8E85-EF554B625B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60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8DF24-EBA6-4703-8E85-EF554B625B7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514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1"/>
          <p:cNvSpPr>
            <a:spLocks noChangeArrowheads="1"/>
          </p:cNvSpPr>
          <p:nvPr userDrawn="1"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779059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㈜뭉치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32" name="그룹 31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17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18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전재한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9" name="직사각형 18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0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21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1.5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22" name="직사각형 21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9" name="그룹 38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11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1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8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15" name="직사각형 14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16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 userDrawn="1"/>
        </p:nvSpPr>
        <p:spPr>
          <a:xfrm>
            <a:off x="10013980" y="107950"/>
            <a:ext cx="551433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2019.04.26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2802049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배고파 주문</a:t>
            </a:r>
            <a:r>
              <a:rPr lang="en-US" altLang="ko-KR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/</a:t>
            </a: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접수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통합운영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0" name="Rectangle 241"/>
          <p:cNvSpPr>
            <a:spLocks noChangeArrowheads="1"/>
          </p:cNvSpPr>
          <p:nvPr userDrawn="1"/>
        </p:nvSpPr>
        <p:spPr bwMode="auto">
          <a:xfrm>
            <a:off x="-1638075" y="0"/>
            <a:ext cx="1596732" cy="777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 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LNB (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참고용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마스터페이지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lang="ko-KR" altLang="en-US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출력</a:t>
            </a:r>
            <a:r>
              <a:rPr lang="en-US" altLang="ko-KR" sz="700" b="1" spc="0" baseline="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X)</a:t>
            </a:r>
          </a:p>
        </p:txBody>
      </p:sp>
      <p:grpSp>
        <p:nvGrpSpPr>
          <p:cNvPr id="66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67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68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0" name="그룹 89"/>
          <p:cNvGrpSpPr/>
          <p:nvPr userDrawn="1"/>
        </p:nvGrpSpPr>
        <p:grpSpPr>
          <a:xfrm>
            <a:off x="-1469709" y="150971"/>
            <a:ext cx="1260000" cy="899999"/>
            <a:chOff x="203518" y="1037888"/>
            <a:chExt cx="1260000" cy="899999"/>
          </a:xfrm>
        </p:grpSpPr>
        <p:sp>
          <p:nvSpPr>
            <p:cNvPr id="176" name="Rectangle 241"/>
            <p:cNvSpPr>
              <a:spLocks noChangeArrowheads="1"/>
            </p:cNvSpPr>
            <p:nvPr userDrawn="1"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매장 관리</a:t>
              </a:r>
            </a:p>
          </p:txBody>
        </p:sp>
        <p:sp>
          <p:nvSpPr>
            <p:cNvPr id="177" name="Rectangle 241"/>
            <p:cNvSpPr>
              <a:spLocks noChangeArrowheads="1"/>
            </p:cNvSpPr>
            <p:nvPr userDrawn="1"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매장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일반 매장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(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전화주문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)</a:t>
              </a: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대기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등록 완료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2" name="그룹 89"/>
          <p:cNvGrpSpPr/>
          <p:nvPr userDrawn="1"/>
        </p:nvGrpSpPr>
        <p:grpSpPr>
          <a:xfrm>
            <a:off x="-1469709" y="1950969"/>
            <a:ext cx="1260000" cy="755999"/>
            <a:chOff x="203518" y="1037888"/>
            <a:chExt cx="1260000" cy="755999"/>
          </a:xfrm>
        </p:grpSpPr>
        <p:sp>
          <p:nvSpPr>
            <p:cNvPr id="172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회원 관리</a:t>
              </a:r>
            </a:p>
          </p:txBody>
        </p:sp>
        <p:sp>
          <p:nvSpPr>
            <p:cNvPr id="173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비회원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정회원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탈퇴회원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3" name="그룹 89"/>
          <p:cNvGrpSpPr/>
          <p:nvPr userDrawn="1"/>
        </p:nvGrpSpPr>
        <p:grpSpPr>
          <a:xfrm>
            <a:off x="-1469709" y="2706968"/>
            <a:ext cx="1260000" cy="1007999"/>
            <a:chOff x="203518" y="1037888"/>
            <a:chExt cx="1260000" cy="1007999"/>
          </a:xfrm>
        </p:grpSpPr>
        <p:sp>
          <p:nvSpPr>
            <p:cNvPr id="170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홍보 관리</a:t>
              </a:r>
            </a:p>
          </p:txBody>
        </p:sp>
        <p:sp>
          <p:nvSpPr>
            <p:cNvPr id="171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배너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메인 팝업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PUSH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메시지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배고파 추천하기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161" name="그룹 89"/>
          <p:cNvGrpSpPr/>
          <p:nvPr userDrawn="1"/>
        </p:nvGrpSpPr>
        <p:grpSpPr>
          <a:xfrm>
            <a:off x="-1469709" y="1050970"/>
            <a:ext cx="1260000" cy="899999"/>
            <a:chOff x="203518" y="1037888"/>
            <a:chExt cx="1260000" cy="899999"/>
          </a:xfrm>
        </p:grpSpPr>
        <p:sp>
          <p:nvSpPr>
            <p:cNvPr id="174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algn="l" defTabSz="1043056" rtl="0" eaLnBrk="1" fontAlgn="base" latinLnBrk="1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메뉴 관리</a:t>
              </a:r>
            </a:p>
          </p:txBody>
        </p:sp>
        <p:sp>
          <p:nvSpPr>
            <p:cNvPr id="175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64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카테고리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옵션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메뉴 할인 이벤트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 userDrawn="1"/>
        </p:nvGrpSpPr>
        <p:grpSpPr>
          <a:xfrm>
            <a:off x="-1469709" y="3714967"/>
            <a:ext cx="1260000" cy="899999"/>
            <a:chOff x="-1469709" y="3780227"/>
            <a:chExt cx="1260000" cy="899999"/>
          </a:xfrm>
        </p:grpSpPr>
        <p:grpSp>
          <p:nvGrpSpPr>
            <p:cNvPr id="164" name="그룹 89"/>
            <p:cNvGrpSpPr/>
            <p:nvPr userDrawn="1"/>
          </p:nvGrpSpPr>
          <p:grpSpPr>
            <a:xfrm>
              <a:off x="-1469709" y="3780227"/>
              <a:ext cx="1260000" cy="899999"/>
              <a:chOff x="203518" y="1037888"/>
              <a:chExt cx="1260000" cy="899999"/>
            </a:xfrm>
          </p:grpSpPr>
          <p:sp>
            <p:nvSpPr>
              <p:cNvPr id="168" name="Rectangle 241"/>
              <p:cNvSpPr>
                <a:spLocks noChangeArrowheads="1"/>
              </p:cNvSpPr>
              <p:nvPr/>
            </p:nvSpPr>
            <p:spPr bwMode="auto">
              <a:xfrm>
                <a:off x="203518" y="1037888"/>
                <a:ext cx="1260000" cy="2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rtl="0" fontAlgn="base" latinLnBrk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고객 지원</a:t>
                </a:r>
              </a:p>
            </p:txBody>
          </p:sp>
          <p:sp>
            <p:nvSpPr>
              <p:cNvPr id="169" name="Rectangle 241"/>
              <p:cNvSpPr>
                <a:spLocks noChangeArrowheads="1"/>
              </p:cNvSpPr>
              <p:nvPr/>
            </p:nvSpPr>
            <p:spPr bwMode="auto">
              <a:xfrm>
                <a:off x="203518" y="1289887"/>
                <a:ext cx="1260000" cy="648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0" rIns="0" bIns="0" rtlCol="0" anchor="ctr"/>
              <a:lstStyle/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 (</a:t>
                </a:r>
                <a:r>
                  <a:rPr lang="ko-KR" altLang="en-US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회원</a:t>
                </a:r>
                <a:r>
                  <a:rPr lang="en-US" altLang="ko-KR" sz="700" kern="1200" baseline="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1:1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문의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(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사장님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)</a:t>
                </a:r>
              </a:p>
              <a:p>
                <a:pPr>
                  <a:lnSpc>
                    <a:spcPct val="130000"/>
                  </a:lnSpc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주문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/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접수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  <a:p>
                <a:pPr marL="0" marR="0" indent="0" algn="l" defTabSz="1043056" rtl="0" eaLnBrk="1" fontAlgn="auto" latinLnBrk="1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└ 실시간 </a:t>
                </a:r>
                <a:r>
                  <a:rPr lang="en-US" altLang="ko-KR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POS </a:t>
                </a:r>
                <a:r>
                  <a:rPr lang="ko-KR" altLang="en-US" sz="700" kern="1200" dirty="0" smtClean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현황 조회</a:t>
                </a:r>
                <a:endPara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pic>
          <p:nvPicPr>
            <p:cNvPr id="50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355680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9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47948" y="4500723"/>
              <a:ext cx="115860" cy="1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그룹 89"/>
          <p:cNvGrpSpPr/>
          <p:nvPr userDrawn="1"/>
        </p:nvGrpSpPr>
        <p:grpSpPr>
          <a:xfrm>
            <a:off x="-1469709" y="4614966"/>
            <a:ext cx="1260000" cy="1007999"/>
            <a:chOff x="203518" y="1037888"/>
            <a:chExt cx="1260000" cy="1007999"/>
          </a:xfrm>
        </p:grpSpPr>
        <p:sp>
          <p:nvSpPr>
            <p:cNvPr id="166" name="Rectangle 241"/>
            <p:cNvSpPr>
              <a:spLocks noChangeArrowheads="1"/>
            </p:cNvSpPr>
            <p:nvPr/>
          </p:nvSpPr>
          <p:spPr bwMode="auto">
            <a:xfrm>
              <a:off x="203518" y="1037888"/>
              <a:ext cx="1260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 rtl="0" fontAlgn="base" latinLnBrk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kumimoji="1" lang="ko-KR" altLang="en-US" sz="7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돋움" pitchFamily="50" charset="-127"/>
                  <a:cs typeface="Arial" pitchFamily="34" charset="0"/>
                </a:rPr>
                <a:t>기타</a:t>
              </a:r>
            </a:p>
          </p:txBody>
        </p:sp>
        <p:sp>
          <p:nvSpPr>
            <p:cNvPr id="167" name="Rectangle 241"/>
            <p:cNvSpPr>
              <a:spLocks noChangeArrowheads="1"/>
            </p:cNvSpPr>
            <p:nvPr/>
          </p:nvSpPr>
          <p:spPr bwMode="auto">
            <a:xfrm>
              <a:off x="203518" y="1289887"/>
              <a:ext cx="1260000" cy="75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0" rtlCol="0" anchor="ctr"/>
            <a:lstStyle/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공지사항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>
                <a:lnSpc>
                  <a:spcPct val="130000"/>
                </a:lnSpc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튜토리얼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약관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APP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  <a:p>
              <a:pPr marL="0" marR="0" indent="0" algn="l" defTabSz="1043056" rtl="0" eaLnBrk="1" fontAlgn="auto" latinLnBrk="1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└ </a:t>
              </a:r>
              <a:r>
                <a:rPr lang="en-US" altLang="ko-KR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POS</a:t>
              </a:r>
              <a:r>
                <a:rPr lang="en-US" altLang="ko-KR" sz="700" kern="1200" baseline="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 </a:t>
              </a:r>
              <a:r>
                <a:rPr lang="ko-KR" altLang="en-US" sz="700" kern="1200" dirty="0" smtClean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  <a:cs typeface="+mn-cs"/>
                </a:rPr>
                <a:t>버전</a:t>
              </a:r>
              <a:endParaRPr lang="en-US" altLang="ko-KR" sz="700" kern="12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endParaRPr>
            </a:p>
          </p:txBody>
        </p:sp>
      </p:grpSp>
      <p:sp>
        <p:nvSpPr>
          <p:cNvPr id="54" name="Rectangle 241"/>
          <p:cNvSpPr>
            <a:spLocks noChangeArrowheads="1"/>
          </p:cNvSpPr>
          <p:nvPr userDrawn="1"/>
        </p:nvSpPr>
        <p:spPr bwMode="auto">
          <a:xfrm>
            <a:off x="-1433709" y="5665451"/>
            <a:ext cx="1188000" cy="75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매출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정산</a:t>
            </a:r>
            <a:r>
              <a:rPr kumimoji="1" lang="en-US" altLang="ko-KR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/</a:t>
            </a: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수수료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조회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매출 통계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정산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매장 수수료 설정</a:t>
            </a:r>
            <a:endParaRPr lang="en-US" altLang="ko-KR" sz="700" dirty="0" smtClean="0">
              <a:solidFill>
                <a:srgbClr val="0070C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5" name="Rectangle 241"/>
          <p:cNvSpPr>
            <a:spLocks noChangeArrowheads="1"/>
          </p:cNvSpPr>
          <p:nvPr userDrawn="1"/>
        </p:nvSpPr>
        <p:spPr bwMode="auto">
          <a:xfrm>
            <a:off x="-1433709" y="6443084"/>
            <a:ext cx="1188000" cy="576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리워드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</a:t>
            </a:r>
            <a:r>
              <a:rPr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딜리템</a:t>
            </a: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이력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  <a:p>
            <a:pPr marL="0" marR="0" indent="0" algn="l" defTabSz="1043056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└ 포인트 환전</a:t>
            </a:r>
            <a:endParaRPr lang="en-US" altLang="ko-KR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6" name="Rectangle 241"/>
          <p:cNvSpPr>
            <a:spLocks noChangeArrowheads="1"/>
          </p:cNvSpPr>
          <p:nvPr userDrawn="1"/>
        </p:nvSpPr>
        <p:spPr bwMode="auto">
          <a:xfrm>
            <a:off x="-1433709" y="704086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리뷰 관리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57" name="Rectangle 241"/>
          <p:cNvSpPr>
            <a:spLocks noChangeArrowheads="1"/>
          </p:cNvSpPr>
          <p:nvPr userDrawn="1"/>
        </p:nvSpPr>
        <p:spPr bwMode="auto">
          <a:xfrm>
            <a:off x="-1433709" y="7364792"/>
            <a:ext cx="1188000" cy="28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앱 로그 분석</a:t>
            </a:r>
            <a:endParaRPr kumimoji="1" lang="en-US" altLang="ko-KR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7381876"/>
            <a:ext cx="10710000" cy="179387"/>
          </a:xfrm>
          <a:prstGeom prst="rect">
            <a:avLst/>
          </a:prstGeom>
          <a:solidFill>
            <a:srgbClr val="4D4D4D"/>
          </a:solidFill>
          <a:ln w="3175" algn="ctr">
            <a:noFill/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r">
              <a:spcBef>
                <a:spcPct val="50000"/>
              </a:spcBef>
              <a:defRPr/>
            </a:pPr>
            <a:endParaRPr lang="ko-KR" altLang="en-US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9" name="Rectangle 175"/>
          <p:cNvSpPr>
            <a:spLocks noChangeArrowheads="1"/>
          </p:cNvSpPr>
          <p:nvPr userDrawn="1"/>
        </p:nvSpPr>
        <p:spPr bwMode="auto">
          <a:xfrm>
            <a:off x="10460366" y="7410014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800" kern="120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r" defTabSz="961964" rtl="0" fontAlgn="base" latinLnBrk="1">
              <a:spcBef>
                <a:spcPct val="0"/>
              </a:spcBef>
              <a:spcAft>
                <a:spcPct val="0"/>
              </a:spcAft>
              <a:defRPr/>
            </a:pPr>
            <a:fld id="{42A61D1F-6597-44C7-B510-17CE7B0E7975}" type="slidenum">
              <a:rPr kumimoji="1" lang="ko-KR" altLang="en-US" sz="800" kern="1200" dirty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pPr algn="r" defTabSz="961964" rtl="0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ko-KR" sz="800" kern="1200" dirty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10" name="Rectangle 174"/>
          <p:cNvSpPr>
            <a:spLocks noChangeArrowheads="1"/>
          </p:cNvSpPr>
          <p:nvPr userDrawn="1"/>
        </p:nvSpPr>
        <p:spPr bwMode="auto">
          <a:xfrm>
            <a:off x="109400" y="7417708"/>
            <a:ext cx="1157368" cy="107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57756">
              <a:defRPr/>
            </a:pPr>
            <a:r>
              <a:rPr kumimoji="1" lang="en-US" altLang="ko-KR" sz="700" kern="1200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Reported by </a:t>
            </a:r>
            <a:r>
              <a:rPr kumimoji="1" lang="ko-KR" altLang="en-US" sz="700" b="1" dirty="0" smtClean="0">
                <a:solidFill>
                  <a:schemeClr val="bg1"/>
                </a:solidFill>
                <a:latin typeface="Arial" pitchFamily="34" charset="0"/>
                <a:ea typeface="돋움" pitchFamily="50" charset="-127"/>
                <a:cs typeface="Arial" pitchFamily="34" charset="0"/>
              </a:rPr>
              <a:t>㈜비씨디플랫폼</a:t>
            </a:r>
            <a:endParaRPr kumimoji="1" lang="ko-KR" altLang="en-US" sz="700" b="1" kern="1200" dirty="0" smtClean="0">
              <a:solidFill>
                <a:schemeClr val="bg1"/>
              </a:solidFill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grpSp>
        <p:nvGrpSpPr>
          <p:cNvPr id="5" name="그룹 22"/>
          <p:cNvGrpSpPr/>
          <p:nvPr userDrawn="1"/>
        </p:nvGrpSpPr>
        <p:grpSpPr>
          <a:xfrm>
            <a:off x="8477413" y="603283"/>
            <a:ext cx="2088000" cy="6667200"/>
            <a:chOff x="7688998" y="611166"/>
            <a:chExt cx="2088000" cy="6667200"/>
          </a:xfrm>
        </p:grpSpPr>
        <p:sp>
          <p:nvSpPr>
            <p:cNvPr id="24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66672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ko-KR" altLang="en-US"/>
            </a:p>
          </p:txBody>
        </p:sp>
        <p:sp>
          <p:nvSpPr>
            <p:cNvPr id="25" name="Rectangle 241"/>
            <p:cNvSpPr>
              <a:spLocks noChangeArrowheads="1"/>
            </p:cNvSpPr>
            <p:nvPr userDrawn="1"/>
          </p:nvSpPr>
          <p:spPr bwMode="auto">
            <a:xfrm>
              <a:off x="7688998" y="611166"/>
              <a:ext cx="2088000" cy="252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latinLnBrk="1"/>
              <a:r>
                <a:rPr lang="en-US" altLang="ko-KR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Description</a:t>
              </a:r>
              <a:endParaRPr lang="ko-KR" alt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241"/>
          <p:cNvSpPr>
            <a:spLocks noChangeArrowheads="1"/>
          </p:cNvSpPr>
          <p:nvPr userDrawn="1"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marL="0" algn="l" defTabSz="1043056" rtl="0" eaLnBrk="1" fontAlgn="base" latinLnBrk="1" hangingPunct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5413" y="107950"/>
            <a:ext cx="1930016" cy="1661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85720" indent="-85720"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ko-KR" altLang="en-US" sz="900" b="1" dirty="0" smtClean="0">
                <a:solidFill>
                  <a:schemeClr val="tx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먹자 플랫폼</a:t>
            </a:r>
            <a:r>
              <a:rPr kumimoji="1" lang="ko-KR" altLang="en-US" sz="900" b="0" kern="1200" dirty="0" smtClean="0">
                <a:solidFill>
                  <a:srgbClr val="4D4D4D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ADMIN(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통합</a:t>
            </a:r>
            <a:r>
              <a:rPr lang="en-US" altLang="ko-KR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스토리보드</a:t>
            </a:r>
            <a:endParaRPr lang="en-US" altLang="ko-KR" sz="900" b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8477415" y="323641"/>
            <a:ext cx="2087998" cy="252000"/>
            <a:chOff x="7689000" y="323641"/>
            <a:chExt cx="2087998" cy="252000"/>
          </a:xfrm>
        </p:grpSpPr>
        <p:grpSp>
          <p:nvGrpSpPr>
            <p:cNvPr id="28" name="그룹 16"/>
            <p:cNvGrpSpPr/>
            <p:nvPr userDrawn="1"/>
          </p:nvGrpSpPr>
          <p:grpSpPr>
            <a:xfrm>
              <a:off x="7689000" y="323641"/>
              <a:ext cx="1187999" cy="252000"/>
              <a:chOff x="7689000" y="323641"/>
              <a:chExt cx="1187999" cy="252000"/>
            </a:xfrm>
          </p:grpSpPr>
          <p:sp>
            <p:nvSpPr>
              <p:cNvPr id="32" name="Rectangle 241"/>
              <p:cNvSpPr>
                <a:spLocks noChangeArrowheads="1"/>
              </p:cNvSpPr>
              <p:nvPr userDrawn="1"/>
            </p:nvSpPr>
            <p:spPr bwMode="auto">
              <a:xfrm>
                <a:off x="8228999" y="323641"/>
                <a:ext cx="648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ko-KR" altLang="en-US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조승현</a:t>
                </a:r>
                <a:endParaRPr lang="ko-KR" alt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34" name="직사각형 33"/>
              <p:cNvSpPr/>
              <p:nvPr userDrawn="1"/>
            </p:nvSpPr>
            <p:spPr>
              <a:xfrm>
                <a:off x="768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작성자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29" name="그룹 19"/>
            <p:cNvGrpSpPr/>
            <p:nvPr userDrawn="1"/>
          </p:nvGrpSpPr>
          <p:grpSpPr>
            <a:xfrm>
              <a:off x="8876999" y="323641"/>
              <a:ext cx="899999" cy="252000"/>
              <a:chOff x="8876998" y="323641"/>
              <a:chExt cx="899999" cy="252000"/>
            </a:xfrm>
          </p:grpSpPr>
          <p:sp>
            <p:nvSpPr>
              <p:cNvPr id="30" name="Rectangle 241"/>
              <p:cNvSpPr>
                <a:spLocks noChangeArrowheads="1"/>
              </p:cNvSpPr>
              <p:nvPr userDrawn="1"/>
            </p:nvSpPr>
            <p:spPr bwMode="auto">
              <a:xfrm>
                <a:off x="9416997" y="323641"/>
                <a:ext cx="36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algn="ctr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ko-KR" sz="7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돋움" pitchFamily="50" charset="-127"/>
                    <a:ea typeface="돋움" pitchFamily="50" charset="-127"/>
                    <a:cs typeface="+mn-cs"/>
                  </a:rPr>
                  <a:t>1.3</a:t>
                </a: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1" name="직사각형 30"/>
              <p:cNvSpPr/>
              <p:nvPr userDrawn="1"/>
            </p:nvSpPr>
            <p:spPr>
              <a:xfrm>
                <a:off x="887699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Ver.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grpSp>
        <p:nvGrpSpPr>
          <p:cNvPr id="35" name="그룹 34"/>
          <p:cNvGrpSpPr/>
          <p:nvPr userDrawn="1"/>
        </p:nvGrpSpPr>
        <p:grpSpPr>
          <a:xfrm>
            <a:off x="125413" y="323641"/>
            <a:ext cx="8318404" cy="252000"/>
            <a:chOff x="125413" y="323641"/>
            <a:chExt cx="8318404" cy="252000"/>
          </a:xfrm>
        </p:grpSpPr>
        <p:grpSp>
          <p:nvGrpSpPr>
            <p:cNvPr id="36" name="그룹 10"/>
            <p:cNvGrpSpPr/>
            <p:nvPr userDrawn="1"/>
          </p:nvGrpSpPr>
          <p:grpSpPr>
            <a:xfrm>
              <a:off x="125413" y="323641"/>
              <a:ext cx="5039999" cy="252000"/>
              <a:chOff x="129000" y="323641"/>
              <a:chExt cx="5039999" cy="252000"/>
            </a:xfrm>
          </p:grpSpPr>
          <p:sp>
            <p:nvSpPr>
              <p:cNvPr id="42" name="Rectangle 241"/>
              <p:cNvSpPr>
                <a:spLocks noChangeArrowheads="1"/>
              </p:cNvSpPr>
              <p:nvPr userDrawn="1"/>
            </p:nvSpPr>
            <p:spPr bwMode="auto">
              <a:xfrm>
                <a:off x="668999" y="323641"/>
                <a:ext cx="45000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latinLnBrk="1" hangingPunct="1">
                  <a:spcBef>
                    <a:spcPct val="50000"/>
                  </a:spcBef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43" name="Rectangle 241"/>
              <p:cNvSpPr>
                <a:spLocks noChangeArrowheads="1"/>
              </p:cNvSpPr>
              <p:nvPr userDrawn="1"/>
            </p:nvSpPr>
            <p:spPr bwMode="auto">
              <a:xfrm>
                <a:off x="129000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경로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  <p:grpSp>
          <p:nvGrpSpPr>
            <p:cNvPr id="37" name="그룹 37"/>
            <p:cNvGrpSpPr/>
            <p:nvPr userDrawn="1"/>
          </p:nvGrpSpPr>
          <p:grpSpPr>
            <a:xfrm>
              <a:off x="5164218" y="323641"/>
              <a:ext cx="3279599" cy="252000"/>
              <a:chOff x="5563818" y="323641"/>
              <a:chExt cx="3279599" cy="252000"/>
            </a:xfrm>
          </p:grpSpPr>
          <p:sp>
            <p:nvSpPr>
              <p:cNvPr id="38" name="직사각형 37"/>
              <p:cNvSpPr/>
              <p:nvPr userDrawn="1"/>
            </p:nvSpPr>
            <p:spPr>
              <a:xfrm>
                <a:off x="5563818" y="323641"/>
                <a:ext cx="540000" cy="25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marL="0" marR="0" lvl="0" indent="0" algn="ctr" defTabSz="914342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700" b="0" i="0" u="none" strike="noStrike" kern="1200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돋움" pitchFamily="50" charset="-127"/>
                    <a:ea typeface="돋움" pitchFamily="50" charset="-127"/>
                    <a:cs typeface="+mn-cs"/>
                  </a:rPr>
                  <a:t>화면명</a:t>
                </a:r>
                <a:endParaRPr kumimoji="1" lang="ko-KR" altLang="en-US" sz="700" b="0" i="0" u="none" strike="noStrike" kern="1200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  <p:sp>
            <p:nvSpPr>
              <p:cNvPr id="39" name="Rectangle 241"/>
              <p:cNvSpPr>
                <a:spLocks noChangeArrowheads="1"/>
              </p:cNvSpPr>
              <p:nvPr userDrawn="1"/>
            </p:nvSpPr>
            <p:spPr bwMode="auto">
              <a:xfrm>
                <a:off x="6103817" y="323641"/>
                <a:ext cx="2739600" cy="252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90000" tIns="0" rIns="0" bIns="0" anchor="ctr"/>
              <a:lstStyle/>
              <a:p>
                <a:pPr marL="0" algn="l" defTabSz="1043056" rtl="0" eaLnBrk="1" fontAlgn="base" latinLnBrk="1" hangingPunct="1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ko-KR" altLang="en-US" sz="7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돋움" pitchFamily="50" charset="-127"/>
                  <a:ea typeface="돋움" pitchFamily="50" charset="-127"/>
                  <a:cs typeface="+mn-cs"/>
                </a:endParaRPr>
              </a:p>
            </p:txBody>
          </p:sp>
        </p:grpSp>
      </p:grpSp>
      <p:sp>
        <p:nvSpPr>
          <p:cNvPr id="44" name="TextBox 43"/>
          <p:cNvSpPr txBox="1"/>
          <p:nvPr userDrawn="1"/>
        </p:nvSpPr>
        <p:spPr>
          <a:xfrm>
            <a:off x="10013979" y="107950"/>
            <a:ext cx="551434" cy="12311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ko-KR" sz="800" dirty="0" smtClean="0">
                <a:latin typeface="돋움" pitchFamily="50" charset="-127"/>
                <a:ea typeface="돋움" pitchFamily="50" charset="-127"/>
              </a:rPr>
              <a:t>2021.01.21</a:t>
            </a:r>
            <a:endParaRPr lang="ko-KR" altLang="en-US" sz="800" dirty="0"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34"/>
          <p:cNvSpPr>
            <a:spLocks noChangeShapeType="1"/>
          </p:cNvSpPr>
          <p:nvPr/>
        </p:nvSpPr>
        <p:spPr bwMode="auto">
          <a:xfrm>
            <a:off x="4208546" y="1267656"/>
            <a:ext cx="0" cy="4467225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 wrap="none" lIns="91434" tIns="45718" rIns="91434" bIns="45718" anchor="ctr"/>
          <a:lstStyle/>
          <a:p>
            <a:endParaRPr lang="ko-KR" altLang="en-US"/>
          </a:p>
        </p:txBody>
      </p:sp>
      <p:graphicFrame>
        <p:nvGraphicFramePr>
          <p:cNvPr id="9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322425"/>
              </p:ext>
            </p:extLst>
          </p:nvPr>
        </p:nvGraphicFramePr>
        <p:xfrm>
          <a:off x="4492709" y="1667705"/>
          <a:ext cx="5220000" cy="3024000"/>
        </p:xfrm>
        <a:graphic>
          <a:graphicData uri="http://schemas.openxmlformats.org/drawingml/2006/table">
            <a:tbl>
              <a:tblPr/>
              <a:tblGrid>
                <a:gridCol w="468000"/>
                <a:gridCol w="3312000"/>
                <a:gridCol w="720000"/>
                <a:gridCol w="720000"/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버전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내용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이름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일자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회원 관리 초안 작성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2021.01.18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1.1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초안 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세부정책 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2021.01.19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1.2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: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메뉴 분리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(</a:t>
                      </a:r>
                      <a:r>
                        <a:rPr kumimoji="1" lang="ko-KR" altLang="en-US" sz="7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어드민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/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회원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2021.01.20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1.3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수정 </a:t>
                      </a: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IA </a:t>
                      </a: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적용</a:t>
                      </a: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조승현</a:t>
                      </a: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돋움" pitchFamily="50" charset="-127"/>
                          <a:ea typeface="돋움" pitchFamily="50" charset="-127"/>
                          <a:cs typeface="Times New Roman" pitchFamily="18" charset="0"/>
                        </a:rPr>
                        <a:t>2021.01.21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108000" marR="10800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68325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돋움" pitchFamily="50" charset="-127"/>
                        <a:ea typeface="돋움" pitchFamily="50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43"/>
          <p:cNvSpPr txBox="1">
            <a:spLocks noChangeArrowheads="1"/>
          </p:cNvSpPr>
          <p:nvPr/>
        </p:nvSpPr>
        <p:spPr bwMode="auto">
          <a:xfrm>
            <a:off x="4492709" y="4898267"/>
            <a:ext cx="3886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68289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b="1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rPr>
              <a:t>문서 버전 관리를 위한 고지 </a:t>
            </a:r>
          </a:p>
          <a:p>
            <a:pPr defTabSz="568289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문서는 프로젝트의 원활한 진행을 위한 주요한 문서이므로 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작성 후 변경되어져야 할 사항이 생겨 버전 업그레이드가 되어질 경우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,</a:t>
            </a:r>
            <a:b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</a:b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변경 이력서를 작성하여 관리하도록 하고 있습니다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  <a:p>
            <a:pPr defTabSz="568289" fontAlgn="base">
              <a:lnSpc>
                <a:spcPct val="120000"/>
              </a:lnSpc>
              <a:spcAft>
                <a:spcPct val="0"/>
              </a:spcAft>
            </a:pPr>
            <a:r>
              <a:rPr kumimoji="1" lang="ko-KR" altLang="en-US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본 문서의 관련자 모든 분께서는 이를 준수하여 진행하도록 하여 주시기 바랍니다</a:t>
            </a:r>
            <a:r>
              <a:rPr kumimoji="1" lang="en-US" altLang="ko-KR" sz="800" dirty="0">
                <a:solidFill>
                  <a:srgbClr val="969696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1" name="WordArt 355"/>
          <p:cNvSpPr>
            <a:spLocks noChangeArrowheads="1" noChangeShapeType="1" noTextEdit="1"/>
          </p:cNvSpPr>
          <p:nvPr/>
        </p:nvSpPr>
        <p:spPr bwMode="auto">
          <a:xfrm>
            <a:off x="4492710" y="1315281"/>
            <a:ext cx="2735263" cy="287337"/>
          </a:xfrm>
          <a:prstGeom prst="rect">
            <a:avLst/>
          </a:prstGeom>
        </p:spPr>
        <p:txBody>
          <a:bodyPr wrap="none" lIns="91434" tIns="45718" rIns="91434" bIns="45718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Century Gothic"/>
              </a:rPr>
              <a:t>Modification History</a:t>
            </a:r>
            <a:endParaRPr lang="ko-KR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Century Gothic"/>
            </a:endParaRPr>
          </a:p>
        </p:txBody>
      </p: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981160" y="1315675"/>
            <a:ext cx="2943225" cy="1061195"/>
          </a:xfrm>
          <a:prstGeom prst="roundRect">
            <a:avLst>
              <a:gd name="adj" fmla="val 3954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lIns="107993" tIns="45718" rIns="107993" bIns="45718" anchor="ctr"/>
          <a:lstStyle/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kumimoji="0" lang="ko-KR" altLang="en-US" sz="14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먹자</a:t>
            </a:r>
            <a:r>
              <a:rPr kumimoji="0" lang="ko-KR" altLang="en-US" sz="14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주문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/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접수 플랫폼</a:t>
            </a:r>
            <a:endParaRPr kumimoji="0" lang="en-US" altLang="ko-KR" sz="1400" dirty="0" smtClean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Web Site Development Stroyboard</a:t>
            </a:r>
            <a:endParaRPr lang="en-US" altLang="ko-KR" sz="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  <a:p>
            <a:pPr marL="85720" indent="-85720" latinLnBrk="0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ADMIN(</a:t>
            </a:r>
            <a:r>
              <a:rPr lang="ko-KR" altLang="en-US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통합</a:t>
            </a:r>
            <a:r>
              <a:rPr lang="en-US" altLang="ko-KR" sz="1300" b="1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)</a:t>
            </a:r>
            <a:r>
              <a:rPr kumimoji="0" lang="ko-KR" altLang="en-US" sz="1300" dirty="0" smtClean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charset="0"/>
              </a:rPr>
              <a:t> 스토리보드</a:t>
            </a:r>
            <a:endParaRPr kumimoji="0" lang="ko-KR" altLang="en-US" sz="10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Arial" charset="0"/>
            </a:endParaRPr>
          </a:p>
        </p:txBody>
      </p:sp>
      <p:sp>
        <p:nvSpPr>
          <p:cNvPr id="13" name="Line 356"/>
          <p:cNvSpPr>
            <a:spLocks noChangeShapeType="1"/>
          </p:cNvSpPr>
          <p:nvPr/>
        </p:nvSpPr>
        <p:spPr bwMode="auto">
          <a:xfrm>
            <a:off x="4492709" y="1613730"/>
            <a:ext cx="5220000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52" y="5228375"/>
            <a:ext cx="2088232" cy="454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solidFill>
                  <a:schemeClr val="bg1"/>
                </a:solidFill>
              </a:rPr>
              <a:t>IA (Information Architecture)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꺾인 연결선 15"/>
          <p:cNvCxnSpPr>
            <a:stCxn id="84" idx="0"/>
            <a:endCxn id="2" idx="1"/>
          </p:cNvCxnSpPr>
          <p:nvPr/>
        </p:nvCxnSpPr>
        <p:spPr>
          <a:xfrm rot="5400000" flipH="1" flipV="1">
            <a:off x="4381924" y="2741538"/>
            <a:ext cx="1043732" cy="88582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꺾인 연결선 87"/>
          <p:cNvCxnSpPr>
            <a:stCxn id="44" idx="0"/>
            <a:endCxn id="2" idx="1"/>
          </p:cNvCxnSpPr>
          <p:nvPr/>
        </p:nvCxnSpPr>
        <p:spPr>
          <a:xfrm rot="16200000" flipV="1">
            <a:off x="5254303" y="2754979"/>
            <a:ext cx="1043732" cy="8589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꺾인 연결선 88"/>
          <p:cNvCxnSpPr>
            <a:stCxn id="37" idx="0"/>
            <a:endCxn id="2" idx="1"/>
          </p:cNvCxnSpPr>
          <p:nvPr/>
        </p:nvCxnSpPr>
        <p:spPr>
          <a:xfrm rot="16200000" flipV="1">
            <a:off x="6125401" y="1883881"/>
            <a:ext cx="1043732" cy="260113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꺾인 연결선 89"/>
          <p:cNvCxnSpPr>
            <a:stCxn id="30" idx="0"/>
            <a:endCxn id="2" idx="1"/>
          </p:cNvCxnSpPr>
          <p:nvPr/>
        </p:nvCxnSpPr>
        <p:spPr>
          <a:xfrm rot="5400000" flipH="1" flipV="1">
            <a:off x="3511471" y="1871086"/>
            <a:ext cx="1043732" cy="26267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꺾인 연결선 90"/>
          <p:cNvCxnSpPr>
            <a:stCxn id="27" idx="0"/>
            <a:endCxn id="2" idx="1"/>
          </p:cNvCxnSpPr>
          <p:nvPr/>
        </p:nvCxnSpPr>
        <p:spPr>
          <a:xfrm rot="5400000" flipH="1" flipV="1">
            <a:off x="2646592" y="1006206"/>
            <a:ext cx="1043732" cy="435648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/>
          <p:cNvCxnSpPr>
            <a:stCxn id="29" idx="0"/>
            <a:endCxn id="2" idx="1"/>
          </p:cNvCxnSpPr>
          <p:nvPr/>
        </p:nvCxnSpPr>
        <p:spPr>
          <a:xfrm rot="16200000" flipV="1">
            <a:off x="6997140" y="1012142"/>
            <a:ext cx="1043732" cy="43446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306140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계정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9007236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매뉴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035899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007236" y="3981145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홍보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007236" y="4255976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고객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007236" y="4530807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지원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263758" y="4586115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수수료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263758" y="398576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리워드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7263758" y="3706314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포인트 교환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07236" y="4805638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리뷰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9007236" y="508046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앱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로그 분석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007236" y="5355300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 대행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9007236" y="5630129"/>
            <a:ext cx="1368152" cy="25241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룰렛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241"/>
          <p:cNvSpPr>
            <a:spLocks noChangeArrowheads="1"/>
          </p:cNvSpPr>
          <p:nvPr/>
        </p:nvSpPr>
        <p:spPr bwMode="auto">
          <a:xfrm>
            <a:off x="289850" y="661413"/>
            <a:ext cx="10080000" cy="1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914342">
              <a:defRPr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6700" y="274642"/>
            <a:ext cx="4023987" cy="3600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457171" indent="-457171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IA (information Architecture) </a:t>
            </a:r>
            <a:r>
              <a:rPr lang="ko-KR" alt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</a:t>
            </a:r>
            <a:endParaRPr lang="en-US" altLang="ko-KR" sz="18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521561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목록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6007615" y="3966125"/>
            <a:ext cx="868093" cy="817094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총판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지사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커뮤니티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카페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총판</a:t>
            </a:r>
            <a:endParaRPr lang="en-US" altLang="ko-KR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ㄴ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</a:t>
            </a:r>
            <a:r>
              <a:rPr lang="ko-KR" altLang="en-US" sz="700" spc="-30" dirty="0" err="1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딜리버리</a:t>
            </a:r>
            <a:r>
              <a:rPr lang="ko-KR" altLang="en-US" sz="700" spc="-30" dirty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</a:rPr>
              <a:t> 지사</a:t>
            </a:r>
          </a:p>
          <a:p>
            <a:pPr>
              <a:defRPr/>
            </a:pP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035899" y="400356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21970" y="4290507"/>
            <a:ext cx="868093" cy="325509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내역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신청</a:t>
            </a:r>
            <a:r>
              <a:rPr lang="en-US" altLang="ko-KR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관리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806199" y="3984904"/>
            <a:ext cx="868093" cy="385363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계정 목록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개별 상세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신규 등록</a:t>
            </a:r>
            <a:endParaRPr lang="ko-KR" altLang="en-US" sz="700" spc="-30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7763817" y="4852701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수수료 설정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89850" y="1354477"/>
            <a:ext cx="1807128" cy="220209"/>
            <a:chOff x="289850" y="822662"/>
            <a:chExt cx="1807128" cy="220209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(1depth)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(1peth)</a:t>
              </a:r>
              <a:endParaRPr lang="ko-KR" altLang="en-US" sz="800" b="1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89850" y="776761"/>
            <a:ext cx="1414392" cy="220209"/>
            <a:chOff x="289850" y="822662"/>
            <a:chExt cx="1414392" cy="220209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08218" y="827427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</a:t>
              </a:r>
              <a:endParaRPr lang="ko-KR" altLang="en-US" sz="800" b="1" dirty="0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289850" y="1643335"/>
            <a:ext cx="1807128" cy="220209"/>
            <a:chOff x="289850" y="822662"/>
            <a:chExt cx="1807128" cy="22020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신규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(2depth)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8218" y="827427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신규 메뉴 </a:t>
              </a:r>
              <a:r>
                <a:rPr lang="en-US" altLang="ko-KR" sz="800" b="1" dirty="0" smtClean="0"/>
                <a:t>(2peth)</a:t>
              </a:r>
              <a:endParaRPr lang="ko-KR" altLang="en-US" sz="800" b="1" dirty="0"/>
            </a:p>
          </p:txBody>
        </p:sp>
      </p:grpSp>
      <p:sp>
        <p:nvSpPr>
          <p:cNvPr id="2" name="한쪽 모서리가 잘린 사각형 1"/>
          <p:cNvSpPr/>
          <p:nvPr/>
        </p:nvSpPr>
        <p:spPr>
          <a:xfrm>
            <a:off x="4446700" y="2230534"/>
            <a:ext cx="1800000" cy="432048"/>
          </a:xfrm>
          <a:prstGeom prst="snip1Rect">
            <a:avLst/>
          </a:prstGeom>
          <a:solidFill>
            <a:srgbClr val="FFC000"/>
          </a:solidFill>
          <a:ln w="3175">
            <a:solidFill>
              <a:srgbClr val="00264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배고파 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ADMIN(</a:t>
            </a:r>
            <a:r>
              <a:rPr kumimoji="1" lang="ko-KR" altLang="en-US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통합</a:t>
            </a:r>
            <a:r>
              <a:rPr kumimoji="1"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89850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어드민</a:t>
            </a: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033327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520281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매장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263758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정산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007236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모서리가 둥근 직사각형 79"/>
          <p:cNvSpPr/>
          <p:nvPr/>
        </p:nvSpPr>
        <p:spPr>
          <a:xfrm>
            <a:off x="7763817" y="4233557"/>
            <a:ext cx="868093" cy="309351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조회 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700" spc="-30" dirty="0" err="1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ㄴ</a:t>
            </a:r>
            <a:r>
              <a:rPr lang="ko-KR" altLang="en-US" sz="700" spc="-3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포인트 정산</a:t>
            </a:r>
            <a:endParaRPr lang="en-US" altLang="ko-KR" sz="700" spc="-30" dirty="0" smtClean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89850" y="1065619"/>
            <a:ext cx="1656445" cy="220209"/>
            <a:chOff x="289850" y="822662"/>
            <a:chExt cx="1656445" cy="220209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289850" y="822662"/>
              <a:ext cx="718368" cy="19622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기존 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700" b="1" spc="-3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700" b="1" spc="-3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08218" y="827427"/>
              <a:ext cx="9380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: </a:t>
              </a:r>
              <a:r>
                <a:rPr lang="ko-KR" altLang="en-US" sz="800" b="1" dirty="0" smtClean="0"/>
                <a:t>기존 메뉴 수정</a:t>
              </a:r>
              <a:endParaRPr lang="ko-KR" altLang="en-US" sz="800" b="1" dirty="0"/>
            </a:p>
          </p:txBody>
        </p:sp>
      </p:grpSp>
      <p:sp>
        <p:nvSpPr>
          <p:cNvPr id="74" name="모서리가 둥근 직사각형 73"/>
          <p:cNvSpPr/>
          <p:nvPr/>
        </p:nvSpPr>
        <p:spPr>
          <a:xfrm>
            <a:off x="3776804" y="3310654"/>
            <a:ext cx="1368152" cy="252412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b="1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패밀리 관리</a:t>
            </a:r>
            <a:endParaRPr lang="ko-KR" altLang="en-US" sz="700" b="1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5525248" y="4805638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 관리 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舊 매장관리</a:t>
            </a:r>
            <a:r>
              <a:rPr lang="en-US" altLang="ko-KR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3776804" y="3706314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가맹점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776804" y="3999890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배달기사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3776804" y="4290496"/>
            <a:ext cx="1368152" cy="252412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700" spc="-3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회원</a:t>
            </a:r>
            <a:endParaRPr lang="ko-KR" altLang="en-US" sz="700" spc="-3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248788" y="3243146"/>
            <a:ext cx="1479795" cy="126220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79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125413" y="107950"/>
            <a:ext cx="10440000" cy="7164388"/>
          </a:xfrm>
          <a:prstGeom prst="rect">
            <a:avLst/>
          </a:prstGeom>
          <a:solidFill>
            <a:srgbClr val="FFC6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1828684" lvl="4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</a:rPr>
              <a:t>계정 관리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1" y="3629258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1)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계정 목록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2)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개별 상세 </a:t>
            </a:r>
            <a:endParaRPr lang="en-US" altLang="ko-KR" sz="1200" b="1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/>
                </a:solidFill>
              </a:rPr>
              <a:t>3)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신규 등록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:a16="http://schemas.microsoft.com/office/drawing/2014/main" xmlns="" id="{BEFC2A1E-F896-42BA-8530-0776353B5746}"/>
              </a:ext>
            </a:extLst>
          </p:cNvPr>
          <p:cNvCxnSpPr>
            <a:cxnSpLocks/>
          </p:cNvCxnSpPr>
          <p:nvPr/>
        </p:nvCxnSpPr>
        <p:spPr>
          <a:xfrm flipH="1">
            <a:off x="573084" y="3502403"/>
            <a:ext cx="5844494" cy="0"/>
          </a:xfrm>
          <a:prstGeom prst="line">
            <a:avLst/>
          </a:prstGeom>
          <a:ln w="28575">
            <a:solidFill>
              <a:srgbClr val="FF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453922" y="2841091"/>
            <a:ext cx="5963656" cy="71374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b="1" dirty="0" smtClean="0">
                <a:solidFill>
                  <a:srgbClr val="FFC600"/>
                </a:solidFill>
              </a:rPr>
              <a:t>화면 설계</a:t>
            </a:r>
            <a:endParaRPr lang="ko-KR" altLang="en-US" sz="2000" b="1" dirty="0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xmlns="" id="{F0305B74-ACF3-426D-99B4-A9165BA8EC92}"/>
              </a:ext>
            </a:extLst>
          </p:cNvPr>
          <p:cNvSpPr txBox="1">
            <a:spLocks/>
          </p:cNvSpPr>
          <p:nvPr/>
        </p:nvSpPr>
        <p:spPr>
          <a:xfrm>
            <a:off x="576320" y="3555839"/>
            <a:ext cx="9990959" cy="94487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1043056" rtl="0" eaLnBrk="1" latinLnBrk="1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1)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계정 목록</a:t>
            </a:r>
            <a:endParaRPr lang="en-US" altLang="ko-KR" sz="1200" b="1" dirty="0" smtClean="0">
              <a:solidFill>
                <a:srgbClr val="FFC6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2)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개별 상세</a:t>
            </a:r>
            <a:endParaRPr lang="en-US" altLang="ko-KR" sz="1200" b="1" dirty="0" smtClean="0">
              <a:solidFill>
                <a:srgbClr val="FFC6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FFC600"/>
                </a:solidFill>
              </a:rPr>
              <a:t>3) </a:t>
            </a:r>
            <a:r>
              <a:rPr lang="ko-KR" altLang="en-US" sz="1200" b="1" dirty="0" smtClean="0">
                <a:solidFill>
                  <a:srgbClr val="FFC600"/>
                </a:solidFill>
              </a:rPr>
              <a:t>신규 등록</a:t>
            </a:r>
            <a:endParaRPr lang="en-US" altLang="ko-KR" sz="1200" b="1" dirty="0" smtClean="0">
              <a:solidFill>
                <a:srgbClr val="FFC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9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10403"/>
              </p:ext>
            </p:extLst>
          </p:nvPr>
        </p:nvGraphicFramePr>
        <p:xfrm>
          <a:off x="8477413" y="855283"/>
          <a:ext cx="2088000" cy="1848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목록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리스트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사용자 계정 및 주요 정보 리스트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클릭 시 개별 상세 페이지 이동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삭제 완료 데이터 처리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삭제된 데이터 행에 별도 색상으로 표기 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삭제 완료 된 회원 데이터도 상세 페이지 조회 가능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목록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목록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334884" y="1300594"/>
            <a:ext cx="797344" cy="252000"/>
          </a:xfrm>
          <a:prstGeom prst="rect">
            <a:avLst/>
          </a:prstGeom>
          <a:solidFill>
            <a:srgbClr val="000000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총판</a:t>
            </a:r>
          </a:p>
        </p:txBody>
      </p:sp>
      <p:sp>
        <p:nvSpPr>
          <p:cNvPr id="35" name="직사각형 34"/>
          <p:cNvSpPr>
            <a:spLocks noChangeArrowheads="1"/>
          </p:cNvSpPr>
          <p:nvPr/>
        </p:nvSpPr>
        <p:spPr bwMode="auto">
          <a:xfrm>
            <a:off x="1220914" y="1300594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지사</a:t>
            </a:r>
          </a:p>
        </p:txBody>
      </p:sp>
      <p:sp>
        <p:nvSpPr>
          <p:cNvPr id="36" name="직사각형 35"/>
          <p:cNvSpPr>
            <a:spLocks noChangeArrowheads="1"/>
          </p:cNvSpPr>
          <p:nvPr/>
        </p:nvSpPr>
        <p:spPr bwMode="auto">
          <a:xfrm>
            <a:off x="2106944" y="1300593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커뮤니티</a:t>
            </a:r>
          </a:p>
        </p:txBody>
      </p:sp>
      <p:sp>
        <p:nvSpPr>
          <p:cNvPr id="37" name="직사각형 36"/>
          <p:cNvSpPr>
            <a:spLocks noChangeArrowheads="1"/>
          </p:cNvSpPr>
          <p:nvPr/>
        </p:nvSpPr>
        <p:spPr bwMode="auto">
          <a:xfrm>
            <a:off x="2992974" y="1300593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카페</a:t>
            </a:r>
          </a:p>
        </p:txBody>
      </p:sp>
      <p:sp>
        <p:nvSpPr>
          <p:cNvPr id="39" name="직사각형 38"/>
          <p:cNvSpPr>
            <a:spLocks noChangeArrowheads="1"/>
          </p:cNvSpPr>
          <p:nvPr/>
        </p:nvSpPr>
        <p:spPr bwMode="auto">
          <a:xfrm>
            <a:off x="3879004" y="1300593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총판</a:t>
            </a:r>
          </a:p>
        </p:txBody>
      </p:sp>
      <p:sp>
        <p:nvSpPr>
          <p:cNvPr id="40" name="직사각형 39"/>
          <p:cNvSpPr>
            <a:spLocks noChangeArrowheads="1"/>
          </p:cNvSpPr>
          <p:nvPr/>
        </p:nvSpPr>
        <p:spPr bwMode="auto">
          <a:xfrm>
            <a:off x="4765034" y="1300593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err="1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딜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 지사</a:t>
            </a:r>
          </a:p>
        </p:txBody>
      </p:sp>
      <p:sp>
        <p:nvSpPr>
          <p:cNvPr id="41" name="직사각형 40"/>
          <p:cNvSpPr>
            <a:spLocks noChangeArrowheads="1"/>
          </p:cNvSpPr>
          <p:nvPr/>
        </p:nvSpPr>
        <p:spPr bwMode="auto">
          <a:xfrm>
            <a:off x="5666392" y="1308344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가맹점</a:t>
            </a:r>
          </a:p>
        </p:txBody>
      </p:sp>
      <p:sp>
        <p:nvSpPr>
          <p:cNvPr id="43" name="직사각형 42"/>
          <p:cNvSpPr>
            <a:spLocks noChangeArrowheads="1"/>
          </p:cNvSpPr>
          <p:nvPr/>
        </p:nvSpPr>
        <p:spPr bwMode="auto">
          <a:xfrm>
            <a:off x="6552422" y="1308344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배달기사</a:t>
            </a:r>
          </a:p>
        </p:txBody>
      </p:sp>
      <p:sp>
        <p:nvSpPr>
          <p:cNvPr id="44" name="직사각형 43"/>
          <p:cNvSpPr>
            <a:spLocks noChangeArrowheads="1"/>
          </p:cNvSpPr>
          <p:nvPr/>
        </p:nvSpPr>
        <p:spPr bwMode="auto">
          <a:xfrm>
            <a:off x="7438454" y="1308344"/>
            <a:ext cx="797344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회원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kumimoji="1" lang="ko-KR" altLang="en-US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패밀리</a:t>
            </a:r>
            <a:r>
              <a:rPr kumimoji="1" lang="en-US" altLang="ko-KR" sz="700" dirty="0" smtClean="0">
                <a:solidFill>
                  <a:schemeClr val="bg1">
                    <a:lumMod val="50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kumimoji="1" lang="ko-KR" altLang="en-US" sz="700" dirty="0" smtClean="0">
              <a:solidFill>
                <a:schemeClr val="bg1">
                  <a:lumMod val="50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326090" y="1560344"/>
            <a:ext cx="7921060" cy="0"/>
          </a:xfrm>
          <a:prstGeom prst="lin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489658"/>
              </p:ext>
            </p:extLst>
          </p:nvPr>
        </p:nvGraphicFramePr>
        <p:xfrm>
          <a:off x="327149" y="2456434"/>
          <a:ext cx="7920000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  <a:gridCol w="528000"/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NO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계쩡명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팩스번호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 주소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담당자명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</a:t>
                      </a:r>
                      <a:endParaRPr kumimoji="1" lang="en-US" altLang="ko-KR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휴대폰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</a:t>
                      </a:r>
                      <a:endParaRPr kumimoji="1" lang="en-US" altLang="ko-KR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은행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등록</a:t>
                      </a:r>
                      <a:endParaRPr kumimoji="1" lang="en-US" altLang="ko-KR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삭제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32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31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30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29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28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27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2021.01.18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26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25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24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  <a:endParaRPr kumimoji="1" lang="ko-KR" altLang="en-US" sz="600" b="0" u="sng" kern="1200" spc="0" dirty="0" smtClean="0">
                        <a:solidFill>
                          <a:srgbClr val="00B0F0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  <a:endParaRPr kumimoji="1" lang="en-US" altLang="ko-KR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23</a:t>
                      </a:r>
                      <a:endParaRPr kumimoji="1" lang="ko-KR" altLang="en-US" sz="700" b="0" kern="1200" spc="0" dirty="0" smtClean="0">
                        <a:solidFill>
                          <a:schemeClr val="tx1"/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sng" kern="1200" spc="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㈜총판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aa123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abc@a.kr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070-000-0000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1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02-000-0000</a:t>
                      </a:r>
                      <a:endParaRPr kumimoji="1" lang="ko-KR" altLang="en-US" sz="600" b="1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서울시 강남구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삼성로</a:t>
                      </a: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508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김먹자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010-0000-0000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d@a.kr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국민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계좌번호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600" b="0" u="none" kern="1200" spc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돋움" pitchFamily="50" charset="-127"/>
                          <a:cs typeface="Arial" pitchFamily="34" charset="0"/>
                        </a:rPr>
                        <a:t>2021.01.01</a:t>
                      </a: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600" b="0" u="none" kern="1200" spc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ea typeface="돋움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50" name="그룹 49"/>
          <p:cNvGrpSpPr/>
          <p:nvPr/>
        </p:nvGrpSpPr>
        <p:grpSpPr>
          <a:xfrm>
            <a:off x="327150" y="1704360"/>
            <a:ext cx="7920000" cy="468000"/>
            <a:chOff x="327150" y="1288605"/>
            <a:chExt cx="7920000" cy="468000"/>
          </a:xfrm>
        </p:grpSpPr>
        <p:sp>
          <p:nvSpPr>
            <p:cNvPr id="51" name="직사각형 50"/>
            <p:cNvSpPr/>
            <p:nvPr/>
          </p:nvSpPr>
          <p:spPr>
            <a:xfrm>
              <a:off x="327150" y="1288605"/>
              <a:ext cx="79200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60" name="그룹 84"/>
            <p:cNvGrpSpPr/>
            <p:nvPr/>
          </p:nvGrpSpPr>
          <p:grpSpPr>
            <a:xfrm>
              <a:off x="4230676" y="1414605"/>
              <a:ext cx="900000" cy="216000"/>
              <a:chOff x="626502" y="1180605"/>
              <a:chExt cx="900000" cy="216000"/>
            </a:xfrm>
          </p:grpSpPr>
          <p:sp>
            <p:nvSpPr>
              <p:cNvPr id="61" name="직사각형 60"/>
              <p:cNvSpPr>
                <a:spLocks noChangeArrowheads="1"/>
              </p:cNvSpPr>
              <p:nvPr/>
            </p:nvSpPr>
            <p:spPr bwMode="auto">
              <a:xfrm>
                <a:off x="626502" y="1180605"/>
                <a:ext cx="900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lIns="54000" tIns="0" rIns="0" bIns="0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전체 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(</a:t>
                </a:r>
                <a:r>
                  <a:rPr kumimoji="1" lang="ko-KR" altLang="en-US" sz="700" spc="-80" dirty="0" smtClean="0">
                    <a:latin typeface="돋움" pitchFamily="50" charset="-127"/>
                    <a:ea typeface="돋움" pitchFamily="50" charset="-127"/>
                  </a:rPr>
                  <a:t>통합검색</a:t>
                </a:r>
                <a:r>
                  <a:rPr kumimoji="1" lang="en-US" altLang="ko-KR" sz="700" spc="-80" dirty="0" smtClean="0">
                    <a:latin typeface="돋움" pitchFamily="50" charset="-127"/>
                    <a:ea typeface="돋움" pitchFamily="50" charset="-127"/>
                  </a:rPr>
                  <a:t>)</a:t>
                </a:r>
                <a:endParaRPr kumimoji="1" lang="ko-KR" altLang="en-US" sz="700" spc="-80" dirty="0" smtClean="0">
                  <a:latin typeface="돋움" pitchFamily="50" charset="-127"/>
                  <a:ea typeface="돋움" pitchFamily="50" charset="-127"/>
                </a:endParaRPr>
              </a:p>
            </p:txBody>
          </p:sp>
          <p:pic>
            <p:nvPicPr>
              <p:cNvPr id="62" name="Picture 10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5633" r="9297"/>
              <a:stretch>
                <a:fillRect/>
              </a:stretch>
            </p:blipFill>
            <p:spPr bwMode="auto">
              <a:xfrm>
                <a:off x="1360504" y="1234605"/>
                <a:ext cx="119911" cy="1080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  <p:grpSp>
          <p:nvGrpSpPr>
            <p:cNvPr id="53" name="그룹 198"/>
            <p:cNvGrpSpPr/>
            <p:nvPr/>
          </p:nvGrpSpPr>
          <p:grpSpPr>
            <a:xfrm>
              <a:off x="5211552" y="1414605"/>
              <a:ext cx="2916246" cy="216000"/>
              <a:chOff x="5211552" y="1414605"/>
              <a:chExt cx="2916246" cy="216000"/>
            </a:xfrm>
          </p:grpSpPr>
          <p:sp>
            <p:nvSpPr>
              <p:cNvPr id="54" name="직사각형 53"/>
              <p:cNvSpPr>
                <a:spLocks noChangeArrowheads="1"/>
              </p:cNvSpPr>
              <p:nvPr/>
            </p:nvSpPr>
            <p:spPr bwMode="auto">
              <a:xfrm>
                <a:off x="7515798" y="1414605"/>
                <a:ext cx="612000" cy="21600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dirty="0" smtClean="0">
                    <a:solidFill>
                      <a:schemeClr val="bg1"/>
                    </a:solidFill>
                    <a:latin typeface="돋움" pitchFamily="50" charset="-127"/>
                    <a:ea typeface="돋움" pitchFamily="50" charset="-127"/>
                  </a:rPr>
                  <a:t>검색</a:t>
                </a:r>
              </a:p>
            </p:txBody>
          </p:sp>
          <p:sp>
            <p:nvSpPr>
              <p:cNvPr id="55" name="직사각형 54"/>
              <p:cNvSpPr>
                <a:spLocks noChangeArrowheads="1"/>
              </p:cNvSpPr>
              <p:nvPr/>
            </p:nvSpPr>
            <p:spPr bwMode="auto">
              <a:xfrm>
                <a:off x="5211552" y="1414605"/>
                <a:ext cx="2268000" cy="216000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700" spc="-100" dirty="0" err="1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검색어를</a:t>
                </a:r>
                <a:r>
                  <a:rPr kumimoji="1" lang="ko-KR" altLang="en-US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 입력해주세요</a:t>
                </a:r>
                <a:r>
                  <a:rPr kumimoji="1" lang="en-US" altLang="ko-KR" sz="700" spc="-100" dirty="0" smtClean="0">
                    <a:solidFill>
                      <a:schemeClr val="bg1">
                        <a:lumMod val="50000"/>
                      </a:schemeClr>
                    </a:solidFill>
                    <a:latin typeface="돋움" pitchFamily="50" charset="-127"/>
                    <a:ea typeface="돋움" pitchFamily="50" charset="-127"/>
                  </a:rPr>
                  <a:t>.</a:t>
                </a:r>
                <a:endParaRPr kumimoji="1" lang="ko-KR" altLang="en-US" sz="700" spc="-100" dirty="0" smtClean="0">
                  <a:solidFill>
                    <a:schemeClr val="bg1">
                      <a:lumMod val="50000"/>
                    </a:schemeClr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grpSp>
        <p:nvGrpSpPr>
          <p:cNvPr id="71" name="그룹 70"/>
          <p:cNvGrpSpPr>
            <a:grpSpLocks/>
          </p:cNvGrpSpPr>
          <p:nvPr/>
        </p:nvGrpSpPr>
        <p:grpSpPr bwMode="auto">
          <a:xfrm>
            <a:off x="199883" y="2275701"/>
            <a:ext cx="252413" cy="165100"/>
            <a:chOff x="3125393" y="1499499"/>
            <a:chExt cx="252000" cy="165260"/>
          </a:xfrm>
        </p:grpSpPr>
        <p:sp>
          <p:nvSpPr>
            <p:cNvPr id="72" name="모서리가 둥근 사각형 설명선 7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3" name="TextBox 7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4002047" y="1685269"/>
            <a:ext cx="252413" cy="12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rPr>
              <a:t>2-1</a:t>
            </a:r>
            <a:endParaRPr lang="en-US" altLang="ko-KR" sz="800" b="1" dirty="0">
              <a:solidFill>
                <a:schemeClr val="bg1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grpSp>
        <p:nvGrpSpPr>
          <p:cNvPr id="42" name="그룹 79"/>
          <p:cNvGrpSpPr/>
          <p:nvPr/>
        </p:nvGrpSpPr>
        <p:grpSpPr>
          <a:xfrm>
            <a:off x="3237029" y="5808816"/>
            <a:ext cx="2137598" cy="107731"/>
            <a:chOff x="3133341" y="6012708"/>
            <a:chExt cx="2137598" cy="107731"/>
          </a:xfrm>
        </p:grpSpPr>
        <p:sp>
          <p:nvSpPr>
            <p:cNvPr id="45" name="직사각형 35"/>
            <p:cNvSpPr>
              <a:spLocks noChangeArrowheads="1"/>
            </p:cNvSpPr>
            <p:nvPr/>
          </p:nvSpPr>
          <p:spPr bwMode="auto">
            <a:xfrm>
              <a:off x="3471972" y="6012717"/>
              <a:ext cx="1460335" cy="10772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1 / 2 / </a:t>
              </a:r>
              <a:r>
                <a:rPr kumimoji="1" lang="en-US" altLang="ko-KR" sz="700" b="1" dirty="0">
                  <a:solidFill>
                    <a:srgbClr val="00B0F0"/>
                  </a:solidFill>
                  <a:latin typeface="돋움" pitchFamily="50" charset="-127"/>
                  <a:ea typeface="돋움" pitchFamily="50" charset="-127"/>
                </a:rPr>
                <a:t>3</a:t>
              </a:r>
              <a:r>
                <a:rPr kumimoji="1" lang="en-US" altLang="ko-KR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rPr>
                <a:t> / 4 / 5 / 6 / 7 / 8 / 9 / 10</a:t>
              </a:r>
              <a:endParaRPr kumimoji="1" lang="ko-KR" altLang="en-US" sz="7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48" name="그룹 74"/>
            <p:cNvGrpSpPr/>
            <p:nvPr/>
          </p:nvGrpSpPr>
          <p:grpSpPr>
            <a:xfrm>
              <a:off x="3133341" y="6012708"/>
              <a:ext cx="212271" cy="107722"/>
              <a:chOff x="3133341" y="6012708"/>
              <a:chExt cx="212271" cy="107722"/>
            </a:xfrm>
          </p:grpSpPr>
          <p:sp>
            <p:nvSpPr>
              <p:cNvPr id="59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63" name="직사각형 62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64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  <p:grpSp>
          <p:nvGrpSpPr>
            <p:cNvPr id="52" name="그룹 75"/>
            <p:cNvGrpSpPr/>
            <p:nvPr/>
          </p:nvGrpSpPr>
          <p:grpSpPr>
            <a:xfrm rot="10800000">
              <a:off x="5058668" y="6012708"/>
              <a:ext cx="212271" cy="107722"/>
              <a:chOff x="3133341" y="6012708"/>
              <a:chExt cx="212271" cy="107722"/>
            </a:xfrm>
          </p:grpSpPr>
          <p:sp>
            <p:nvSpPr>
              <p:cNvPr id="56" name="직사각형 35"/>
              <p:cNvSpPr>
                <a:spLocks noChangeArrowheads="1"/>
              </p:cNvSpPr>
              <p:nvPr/>
            </p:nvSpPr>
            <p:spPr bwMode="auto">
              <a:xfrm>
                <a:off x="3289506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7" name="직사각형 56"/>
              <p:cNvSpPr>
                <a:spLocks noChangeArrowheads="1"/>
              </p:cNvSpPr>
              <p:nvPr/>
            </p:nvSpPr>
            <p:spPr bwMode="auto">
              <a:xfrm>
                <a:off x="3175038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58" name="직사각형 66"/>
              <p:cNvSpPr>
                <a:spLocks noChangeArrowheads="1"/>
              </p:cNvSpPr>
              <p:nvPr/>
            </p:nvSpPr>
            <p:spPr bwMode="auto">
              <a:xfrm>
                <a:off x="3133341" y="6012708"/>
                <a:ext cx="56106" cy="107722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700" dirty="0">
                    <a:solidFill>
                      <a:srgbClr val="4D4D4D"/>
                    </a:solidFill>
                    <a:latin typeface="돋움" pitchFamily="50" charset="-127"/>
                    <a:ea typeface="돋움" pitchFamily="50" charset="-127"/>
                  </a:rPr>
                  <a:t>&lt;</a:t>
                </a:r>
                <a:endParaRPr kumimoji="1" lang="ko-KR" altLang="en-US" sz="700" dirty="0">
                  <a:solidFill>
                    <a:srgbClr val="4D4D4D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</p:grpSp>
      </p:grpSp>
      <p:grpSp>
        <p:nvGrpSpPr>
          <p:cNvPr id="65" name="그룹 64"/>
          <p:cNvGrpSpPr>
            <a:grpSpLocks/>
          </p:cNvGrpSpPr>
          <p:nvPr/>
        </p:nvGrpSpPr>
        <p:grpSpPr bwMode="auto">
          <a:xfrm>
            <a:off x="840425" y="3213473"/>
            <a:ext cx="252413" cy="165100"/>
            <a:chOff x="3125393" y="1499499"/>
            <a:chExt cx="252000" cy="165260"/>
          </a:xfrm>
        </p:grpSpPr>
        <p:sp>
          <p:nvSpPr>
            <p:cNvPr id="66" name="모서리가 둥근 사각형 설명선 65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7" name="TextBox 6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74" name="그룹 73"/>
          <p:cNvGrpSpPr>
            <a:grpSpLocks/>
          </p:cNvGrpSpPr>
          <p:nvPr/>
        </p:nvGrpSpPr>
        <p:grpSpPr bwMode="auto">
          <a:xfrm>
            <a:off x="7584872" y="4028454"/>
            <a:ext cx="252413" cy="165100"/>
            <a:chOff x="3125393" y="1499499"/>
            <a:chExt cx="252000" cy="165260"/>
          </a:xfrm>
        </p:grpSpPr>
        <p:sp>
          <p:nvSpPr>
            <p:cNvPr id="75" name="모서리가 둥근 사각형 설명선 7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7" name="TextBox 76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sp>
        <p:nvSpPr>
          <p:cNvPr id="78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7165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계정 목록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9" name="직사각형 78"/>
          <p:cNvSpPr/>
          <p:nvPr/>
        </p:nvSpPr>
        <p:spPr bwMode="auto">
          <a:xfrm>
            <a:off x="7515798" y="5747218"/>
            <a:ext cx="720000" cy="216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신규 계정 등록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81" name="그룹 80"/>
          <p:cNvGrpSpPr>
            <a:grpSpLocks/>
          </p:cNvGrpSpPr>
          <p:nvPr/>
        </p:nvGrpSpPr>
        <p:grpSpPr bwMode="auto">
          <a:xfrm>
            <a:off x="7353345" y="5586305"/>
            <a:ext cx="252413" cy="165100"/>
            <a:chOff x="3125393" y="1499499"/>
            <a:chExt cx="252000" cy="165260"/>
          </a:xfrm>
        </p:grpSpPr>
        <p:sp>
          <p:nvSpPr>
            <p:cNvPr id="82" name="모서리가 둥근 사각형 설명선 8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83" name="TextBox 8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직사각형 73"/>
          <p:cNvSpPr>
            <a:spLocks noChangeArrowheads="1"/>
          </p:cNvSpPr>
          <p:nvPr/>
        </p:nvSpPr>
        <p:spPr bwMode="auto">
          <a:xfrm>
            <a:off x="2322364" y="1737369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8" name="직사각형 37"/>
          <p:cNvSpPr>
            <a:spLocks noChangeArrowheads="1"/>
          </p:cNvSpPr>
          <p:nvPr/>
        </p:nvSpPr>
        <p:spPr bwMode="auto">
          <a:xfrm>
            <a:off x="6260369" y="4576119"/>
            <a:ext cx="1138559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4" name="직사각형 33"/>
          <p:cNvSpPr>
            <a:spLocks noChangeArrowheads="1"/>
          </p:cNvSpPr>
          <p:nvPr/>
        </p:nvSpPr>
        <p:spPr bwMode="auto">
          <a:xfrm>
            <a:off x="2322678" y="3888057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5" name="직사각형 34"/>
          <p:cNvSpPr>
            <a:spLocks noChangeArrowheads="1"/>
          </p:cNvSpPr>
          <p:nvPr/>
        </p:nvSpPr>
        <p:spPr bwMode="auto">
          <a:xfrm>
            <a:off x="2322678" y="361477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3" name="직사각형 32"/>
          <p:cNvSpPr>
            <a:spLocks noChangeArrowheads="1"/>
          </p:cNvSpPr>
          <p:nvPr/>
        </p:nvSpPr>
        <p:spPr bwMode="auto">
          <a:xfrm>
            <a:off x="6260369" y="277254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2" name="직사각형 31"/>
          <p:cNvSpPr>
            <a:spLocks noChangeArrowheads="1"/>
          </p:cNvSpPr>
          <p:nvPr/>
        </p:nvSpPr>
        <p:spPr bwMode="auto">
          <a:xfrm>
            <a:off x="2318379" y="304583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2318379" y="2772543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" name="직사각형 29"/>
          <p:cNvSpPr>
            <a:spLocks noChangeArrowheads="1"/>
          </p:cNvSpPr>
          <p:nvPr/>
        </p:nvSpPr>
        <p:spPr bwMode="auto">
          <a:xfrm>
            <a:off x="6260369" y="173406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직사각형 28"/>
          <p:cNvSpPr>
            <a:spLocks noChangeArrowheads="1"/>
          </p:cNvSpPr>
          <p:nvPr/>
        </p:nvSpPr>
        <p:spPr bwMode="auto">
          <a:xfrm>
            <a:off x="6260369" y="2219942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8" name="직사각형 27"/>
          <p:cNvSpPr>
            <a:spLocks noChangeArrowheads="1"/>
          </p:cNvSpPr>
          <p:nvPr/>
        </p:nvSpPr>
        <p:spPr bwMode="auto">
          <a:xfrm>
            <a:off x="6261886" y="1980431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7" name="직사각형 26"/>
          <p:cNvSpPr>
            <a:spLocks noChangeArrowheads="1"/>
          </p:cNvSpPr>
          <p:nvPr/>
        </p:nvSpPr>
        <p:spPr bwMode="auto">
          <a:xfrm>
            <a:off x="2322364" y="2219942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6" name="직사각형 25"/>
          <p:cNvSpPr>
            <a:spLocks noChangeArrowheads="1"/>
          </p:cNvSpPr>
          <p:nvPr/>
        </p:nvSpPr>
        <p:spPr bwMode="auto">
          <a:xfrm>
            <a:off x="2322364" y="1980431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547335"/>
              </p:ext>
            </p:extLst>
          </p:nvPr>
        </p:nvGraphicFramePr>
        <p:xfrm>
          <a:off x="327150" y="1188343"/>
          <a:ext cx="7863868" cy="3676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967"/>
                <a:gridCol w="1965967"/>
                <a:gridCol w="1965967"/>
                <a:gridCol w="1965967"/>
              </a:tblGrid>
              <a:tr h="246458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 조회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8692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기본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유형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총판</a:t>
                      </a:r>
                      <a:endParaRPr kumimoji="1" lang="en-US" altLang="ko-KR" sz="7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대표번호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02-234-5678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㈜총판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팩스번호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02-234-5679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대표이메일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mukja@mj.co.kr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kumimoji="1" lang="en-US" altLang="ko-KR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/ </a:t>
                      </a:r>
                      <a:r>
                        <a:rPr kumimoji="1" lang="ko-KR" altLang="en-US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상세주소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서울시 강남구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OO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 </a:t>
                      </a: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참존빌딩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5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층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담당자명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김총판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kim@mukja.co.kr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연락처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010-0000-0000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정산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은행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IBK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기업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계좌번호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0000-00-0000000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정보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chongpan</a:t>
                      </a:r>
                      <a:endParaRPr kumimoji="1" lang="ko-KR" altLang="en-US" sz="7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비밀번호 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(password)</a:t>
                      </a: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chongpan123</a:t>
                      </a: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7165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상세 조회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4" name="그룹 106"/>
          <p:cNvGrpSpPr/>
          <p:nvPr/>
        </p:nvGrpSpPr>
        <p:grpSpPr>
          <a:xfrm>
            <a:off x="3534080" y="5116179"/>
            <a:ext cx="1506140" cy="216000"/>
            <a:chOff x="3534080" y="4280878"/>
            <a:chExt cx="1506140" cy="216000"/>
          </a:xfrm>
        </p:grpSpPr>
        <p:sp>
          <p:nvSpPr>
            <p:cNvPr id="5" name="직사각형 4"/>
            <p:cNvSpPr/>
            <p:nvPr/>
          </p:nvSpPr>
          <p:spPr bwMode="auto">
            <a:xfrm>
              <a:off x="4320220" y="4280878"/>
              <a:ext cx="720000" cy="216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수정</a:t>
              </a:r>
              <a:endParaRPr kumimoji="1" lang="en-US" altLang="ko-KR" sz="700" b="1" dirty="0">
                <a:solidFill>
                  <a:schemeClr val="bg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auto">
            <a:xfrm>
              <a:off x="3534080" y="4280878"/>
              <a:ext cx="72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rPr>
                <a:t>취소</a:t>
              </a:r>
              <a:endParaRPr kumimoji="1" lang="en-US" altLang="ko-KR" sz="700" b="1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702498"/>
              </p:ext>
            </p:extLst>
          </p:nvPr>
        </p:nvGraphicFramePr>
        <p:xfrm>
          <a:off x="8477413" y="855283"/>
          <a:ext cx="2088000" cy="516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개별 상세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입력 활성화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영역만 수정 가능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/>
                      </a:r>
                      <a:b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</a:b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                     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활성화 영역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기본 정보</a:t>
                      </a:r>
                      <a:endParaRPr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번호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계정명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법인명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or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개인명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대표번호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팩스번호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지본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/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상세주소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담당자정보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담당자명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연락처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228600" indent="-228600" algn="l" defTabSz="914342" rtl="0" eaLnBrk="1" latinLnBrk="1" hangingPunct="1">
                        <a:lnSpc>
                          <a:spcPct val="120000"/>
                        </a:lnSpc>
                        <a:buAutoNum type="arabicParenR"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정산 정보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은행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계좌번호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4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계정정보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계정명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신규 생성 후 수정 불가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삭제 및 신규 등록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비밀번호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: </a:t>
                      </a:r>
                      <a:r>
                        <a:rPr lang="ko-KR" altLang="en-US" sz="700" b="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입력값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수정 가능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5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 삭제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: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상세 페이지에서 개별 삭제만 가능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/>
                      </a:r>
                      <a:b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</a:b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선택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일괄 삭제 기능은 추후 업데이트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 삭제 클릭 시 최종 확인 팝업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/>
                      </a:r>
                      <a:b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</a:b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삭제된 데이터는 기본 화면 가이드에 따라서 행에 별도 색상으로 삭제 표시 및 삭제일 등록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228600" marR="0" indent="-22860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목록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개별 상세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" name="그룹 9"/>
          <p:cNvGrpSpPr>
            <a:grpSpLocks/>
          </p:cNvGrpSpPr>
          <p:nvPr/>
        </p:nvGrpSpPr>
        <p:grpSpPr bwMode="auto">
          <a:xfrm>
            <a:off x="118391" y="1313905"/>
            <a:ext cx="252413" cy="165100"/>
            <a:chOff x="3125393" y="1499499"/>
            <a:chExt cx="252000" cy="165260"/>
          </a:xfrm>
        </p:grpSpPr>
        <p:sp>
          <p:nvSpPr>
            <p:cNvPr id="11" name="모서리가 둥근 사각형 설명선 1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118391" y="2448483"/>
            <a:ext cx="252413" cy="165100"/>
            <a:chOff x="3125393" y="1499499"/>
            <a:chExt cx="252000" cy="165260"/>
          </a:xfrm>
        </p:grpSpPr>
        <p:sp>
          <p:nvSpPr>
            <p:cNvPr id="14" name="모서리가 둥근 사각형 설명선 1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6" name="그룹 15"/>
          <p:cNvGrpSpPr>
            <a:grpSpLocks/>
          </p:cNvGrpSpPr>
          <p:nvPr/>
        </p:nvGrpSpPr>
        <p:grpSpPr bwMode="auto">
          <a:xfrm>
            <a:off x="118391" y="3312579"/>
            <a:ext cx="252413" cy="165100"/>
            <a:chOff x="3125393" y="1499499"/>
            <a:chExt cx="252000" cy="165260"/>
          </a:xfrm>
        </p:grpSpPr>
        <p:sp>
          <p:nvSpPr>
            <p:cNvPr id="17" name="모서리가 둥근 사각형 설명선 1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grpSp>
        <p:nvGrpSpPr>
          <p:cNvPr id="19" name="그룹 18"/>
          <p:cNvGrpSpPr>
            <a:grpSpLocks/>
          </p:cNvGrpSpPr>
          <p:nvPr/>
        </p:nvGrpSpPr>
        <p:grpSpPr bwMode="auto">
          <a:xfrm>
            <a:off x="115569" y="4136233"/>
            <a:ext cx="252413" cy="165100"/>
            <a:chOff x="3125393" y="1499499"/>
            <a:chExt cx="252000" cy="165260"/>
          </a:xfrm>
        </p:grpSpPr>
        <p:sp>
          <p:nvSpPr>
            <p:cNvPr id="20" name="모서리가 둥근 사각형 설명선 1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39" name="그룹 38"/>
          <p:cNvGrpSpPr>
            <a:grpSpLocks/>
          </p:cNvGrpSpPr>
          <p:nvPr/>
        </p:nvGrpSpPr>
        <p:grpSpPr bwMode="auto">
          <a:xfrm>
            <a:off x="2192172" y="4305377"/>
            <a:ext cx="252413" cy="165100"/>
            <a:chOff x="3125393" y="1499499"/>
            <a:chExt cx="252000" cy="165260"/>
          </a:xfrm>
        </p:grpSpPr>
        <p:sp>
          <p:nvSpPr>
            <p:cNvPr id="40" name="모서리가 둥근 사각형 설명선 3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65" name="직사각형 64"/>
          <p:cNvSpPr>
            <a:spLocks noChangeArrowheads="1"/>
          </p:cNvSpPr>
          <p:nvPr/>
        </p:nvSpPr>
        <p:spPr bwMode="auto">
          <a:xfrm>
            <a:off x="9091116" y="1332359"/>
            <a:ext cx="622381" cy="131282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6" name="직사각형 65"/>
          <p:cNvSpPr/>
          <p:nvPr/>
        </p:nvSpPr>
        <p:spPr bwMode="auto">
          <a:xfrm>
            <a:off x="7505423" y="5116179"/>
            <a:ext cx="611988" cy="216000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700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계정 삭제</a:t>
            </a:r>
            <a:endParaRPr kumimoji="1" lang="en-US" altLang="ko-KR" sz="700" b="1" dirty="0">
              <a:solidFill>
                <a:schemeClr val="bg1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67" name="그룹 66"/>
          <p:cNvGrpSpPr>
            <a:grpSpLocks/>
          </p:cNvGrpSpPr>
          <p:nvPr/>
        </p:nvGrpSpPr>
        <p:grpSpPr bwMode="auto">
          <a:xfrm>
            <a:off x="7398928" y="4951079"/>
            <a:ext cx="252413" cy="165100"/>
            <a:chOff x="3125393" y="1499499"/>
            <a:chExt cx="252000" cy="165260"/>
          </a:xfrm>
        </p:grpSpPr>
        <p:sp>
          <p:nvSpPr>
            <p:cNvPr id="68" name="모서리가 둥근 사각형 설명선 6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69" name="TextBox 6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</a:t>
              </a:r>
            </a:p>
          </p:txBody>
        </p:sp>
      </p:grpSp>
      <p:sp>
        <p:nvSpPr>
          <p:cNvPr id="70" name="직사각형 69"/>
          <p:cNvSpPr>
            <a:spLocks noChangeArrowheads="1"/>
          </p:cNvSpPr>
          <p:nvPr/>
        </p:nvSpPr>
        <p:spPr bwMode="auto">
          <a:xfrm>
            <a:off x="8911096" y="5364807"/>
            <a:ext cx="1440000" cy="468052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회원 삭제를 완료하시겠습니까</a:t>
            </a: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?</a:t>
            </a:r>
            <a:endParaRPr kumimoji="1" lang="en-US" altLang="ko-KR" sz="6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취소   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grpSp>
        <p:nvGrpSpPr>
          <p:cNvPr id="71" name="그룹 70"/>
          <p:cNvGrpSpPr>
            <a:grpSpLocks/>
          </p:cNvGrpSpPr>
          <p:nvPr/>
        </p:nvGrpSpPr>
        <p:grpSpPr bwMode="auto">
          <a:xfrm>
            <a:off x="6134162" y="4369101"/>
            <a:ext cx="252413" cy="165100"/>
            <a:chOff x="3125393" y="1499499"/>
            <a:chExt cx="252000" cy="165260"/>
          </a:xfrm>
        </p:grpSpPr>
        <p:sp>
          <p:nvSpPr>
            <p:cNvPr id="72" name="모서리가 둥근 사각형 설명선 7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3" name="TextBox 7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75" name="Picture 103"/>
          <p:cNvPicPr>
            <a:picLocks noChangeAspect="1" noChangeArrowheads="1"/>
          </p:cNvPicPr>
          <p:nvPr/>
        </p:nvPicPr>
        <p:blipFill>
          <a:blip r:embed="rId2" cstate="print"/>
          <a:srcRect t="15633" r="9297"/>
          <a:stretch>
            <a:fillRect/>
          </a:stretch>
        </p:blipFill>
        <p:spPr bwMode="auto">
          <a:xfrm>
            <a:off x="4052949" y="1782720"/>
            <a:ext cx="119911" cy="10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901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직사각형 68"/>
          <p:cNvSpPr>
            <a:spLocks noChangeArrowheads="1"/>
          </p:cNvSpPr>
          <p:nvPr/>
        </p:nvSpPr>
        <p:spPr bwMode="auto">
          <a:xfrm>
            <a:off x="2322364" y="1744977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5" name="직사각형 44"/>
          <p:cNvSpPr>
            <a:spLocks noChangeArrowheads="1"/>
          </p:cNvSpPr>
          <p:nvPr/>
        </p:nvSpPr>
        <p:spPr bwMode="auto">
          <a:xfrm>
            <a:off x="2318379" y="5181846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8" name="직사각형 37"/>
          <p:cNvSpPr>
            <a:spLocks noChangeArrowheads="1"/>
          </p:cNvSpPr>
          <p:nvPr/>
        </p:nvSpPr>
        <p:spPr bwMode="auto">
          <a:xfrm>
            <a:off x="6260369" y="5184787"/>
            <a:ext cx="1857042" cy="198924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4" name="직사각형 33"/>
          <p:cNvSpPr>
            <a:spLocks noChangeArrowheads="1"/>
          </p:cNvSpPr>
          <p:nvPr/>
        </p:nvSpPr>
        <p:spPr bwMode="auto">
          <a:xfrm>
            <a:off x="2322678" y="3888057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5" name="직사각형 34"/>
          <p:cNvSpPr>
            <a:spLocks noChangeArrowheads="1"/>
          </p:cNvSpPr>
          <p:nvPr/>
        </p:nvSpPr>
        <p:spPr bwMode="auto">
          <a:xfrm>
            <a:off x="2322678" y="361477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3" name="직사각형 32"/>
          <p:cNvSpPr>
            <a:spLocks noChangeArrowheads="1"/>
          </p:cNvSpPr>
          <p:nvPr/>
        </p:nvSpPr>
        <p:spPr bwMode="auto">
          <a:xfrm>
            <a:off x="6260369" y="277254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2" name="직사각형 31"/>
          <p:cNvSpPr>
            <a:spLocks noChangeArrowheads="1"/>
          </p:cNvSpPr>
          <p:nvPr/>
        </p:nvSpPr>
        <p:spPr bwMode="auto">
          <a:xfrm>
            <a:off x="2318379" y="304583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2318379" y="2772543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" name="직사각형 29"/>
          <p:cNvSpPr>
            <a:spLocks noChangeArrowheads="1"/>
          </p:cNvSpPr>
          <p:nvPr/>
        </p:nvSpPr>
        <p:spPr bwMode="auto">
          <a:xfrm>
            <a:off x="6260369" y="173406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직사각형 28"/>
          <p:cNvSpPr>
            <a:spLocks noChangeArrowheads="1"/>
          </p:cNvSpPr>
          <p:nvPr/>
        </p:nvSpPr>
        <p:spPr bwMode="auto">
          <a:xfrm>
            <a:off x="6260369" y="2219942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8" name="직사각형 27"/>
          <p:cNvSpPr>
            <a:spLocks noChangeArrowheads="1"/>
          </p:cNvSpPr>
          <p:nvPr/>
        </p:nvSpPr>
        <p:spPr bwMode="auto">
          <a:xfrm>
            <a:off x="6261886" y="1980431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7" name="직사각형 26"/>
          <p:cNvSpPr>
            <a:spLocks noChangeArrowheads="1"/>
          </p:cNvSpPr>
          <p:nvPr/>
        </p:nvSpPr>
        <p:spPr bwMode="auto">
          <a:xfrm>
            <a:off x="2322364" y="2219942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6" name="직사각형 25"/>
          <p:cNvSpPr>
            <a:spLocks noChangeArrowheads="1"/>
          </p:cNvSpPr>
          <p:nvPr/>
        </p:nvSpPr>
        <p:spPr bwMode="auto">
          <a:xfrm>
            <a:off x="2322364" y="1980431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254793"/>
              </p:ext>
            </p:extLst>
          </p:nvPr>
        </p:nvGraphicFramePr>
        <p:xfrm>
          <a:off x="327150" y="1188343"/>
          <a:ext cx="7863868" cy="428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967"/>
                <a:gridCol w="1965967"/>
                <a:gridCol w="1965967"/>
                <a:gridCol w="1965967"/>
              </a:tblGrid>
              <a:tr h="246458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 조회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8692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기본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유형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계정 유형 선택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대표번호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02-234-5678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㈜총판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팩스번호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02-234-5679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대표이메일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mukja@mj.co.kr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kumimoji="1" lang="en-US" altLang="ko-KR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/ </a:t>
                      </a:r>
                      <a:r>
                        <a:rPr kumimoji="1" lang="ko-KR" altLang="en-US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상세주소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서울시 강남구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OO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 </a:t>
                      </a: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참존빌딩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5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층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담당자명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김먹자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kim@mukja.co.kr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연락처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010-0000-0000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정산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은행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IBK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기업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계좌번호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0000-00-0000000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0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</a:t>
                      </a:r>
                      <a:r>
                        <a:rPr kumimoji="1" lang="ko-KR" altLang="en-US" sz="700" b="0" u="non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신규 등록 완료 후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‘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패밀리관리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패밀리그룹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그룹관리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’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에서 추가 설정</a:t>
                      </a:r>
                      <a:endParaRPr kumimoji="1" lang="ko-KR" altLang="en-US" sz="700" b="0" u="none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</a:t>
                      </a: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신규 등록 완료 후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‘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정산관리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수수료설정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’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에서 설정</a:t>
                      </a: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정보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chongpan</a:t>
                      </a:r>
                      <a:endParaRPr kumimoji="1" lang="ko-KR" altLang="en-US" sz="7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비밀번호 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(password)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********</a:t>
                      </a: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7165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신규 등록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4" name="그룹 106"/>
          <p:cNvGrpSpPr/>
          <p:nvPr/>
        </p:nvGrpSpPr>
        <p:grpSpPr>
          <a:xfrm>
            <a:off x="3534080" y="5642786"/>
            <a:ext cx="1506140" cy="216000"/>
            <a:chOff x="3534080" y="4280878"/>
            <a:chExt cx="1506140" cy="216000"/>
          </a:xfrm>
        </p:grpSpPr>
        <p:sp>
          <p:nvSpPr>
            <p:cNvPr id="5" name="직사각형 4"/>
            <p:cNvSpPr/>
            <p:nvPr/>
          </p:nvSpPr>
          <p:spPr bwMode="auto">
            <a:xfrm>
              <a:off x="4320220" y="4280878"/>
              <a:ext cx="720000" cy="216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등록</a:t>
              </a:r>
              <a:endParaRPr kumimoji="1" lang="en-US" altLang="ko-KR" sz="700" b="1" dirty="0">
                <a:solidFill>
                  <a:schemeClr val="bg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auto">
            <a:xfrm>
              <a:off x="3534080" y="4280878"/>
              <a:ext cx="72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rPr>
                <a:t>취소</a:t>
              </a:r>
              <a:endParaRPr kumimoji="1" lang="en-US" altLang="ko-KR" sz="700" b="1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43213"/>
              </p:ext>
            </p:extLst>
          </p:nvPr>
        </p:nvGraphicFramePr>
        <p:xfrm>
          <a:off x="8477413" y="855283"/>
          <a:ext cx="2088000" cy="654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신규 등록 화면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공통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 정보 미 입력 시 저장 불가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회원유형 무관 공통 신규 등록 화면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기본 정보 입력</a:t>
                      </a: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1)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유형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baseline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드롭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다운 메뉴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항목 및 순서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목록 상단 탭 순서와 동일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*’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일반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비회원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탈퇴회원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’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항목은 </a:t>
                      </a:r>
                      <a:r>
                        <a:rPr lang="ko-KR" altLang="en-US" sz="700" b="0" kern="120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드롭다운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항목 제외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정보 입력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정산 정보 입력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4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패밀리 정보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신규등록 완료 후 별도 설정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신규 등록 시 필수 입력 값 아님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.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5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 정보 입력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1)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 정책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글자수 제한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최대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20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자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국문 사용 불가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영문 및 숫자만 가능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  <a:b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</a:b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대소문자 구분 없음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띄어쓰기 불가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2)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비밀번호 정책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8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자리 이상 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대소문자 구분 없음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띄어쓰기 불가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*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계정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비밀번호 유효성 체크 팝업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171450" marR="0" indent="-17145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신규 등록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공통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신규 등록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" name="그룹 9"/>
          <p:cNvGrpSpPr>
            <a:grpSpLocks/>
          </p:cNvGrpSpPr>
          <p:nvPr/>
        </p:nvGrpSpPr>
        <p:grpSpPr bwMode="auto">
          <a:xfrm>
            <a:off x="118391" y="1313905"/>
            <a:ext cx="252413" cy="165100"/>
            <a:chOff x="3125393" y="1499499"/>
            <a:chExt cx="252000" cy="165260"/>
          </a:xfrm>
        </p:grpSpPr>
        <p:sp>
          <p:nvSpPr>
            <p:cNvPr id="11" name="모서리가 둥근 사각형 설명선 1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118391" y="2448483"/>
            <a:ext cx="252413" cy="165100"/>
            <a:chOff x="3125393" y="1499499"/>
            <a:chExt cx="252000" cy="165260"/>
          </a:xfrm>
        </p:grpSpPr>
        <p:sp>
          <p:nvSpPr>
            <p:cNvPr id="14" name="모서리가 둥근 사각형 설명선 1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6" name="그룹 15"/>
          <p:cNvGrpSpPr>
            <a:grpSpLocks/>
          </p:cNvGrpSpPr>
          <p:nvPr/>
        </p:nvGrpSpPr>
        <p:grpSpPr bwMode="auto">
          <a:xfrm>
            <a:off x="118391" y="3312579"/>
            <a:ext cx="252413" cy="165100"/>
            <a:chOff x="3125393" y="1499499"/>
            <a:chExt cx="252000" cy="165260"/>
          </a:xfrm>
        </p:grpSpPr>
        <p:sp>
          <p:nvSpPr>
            <p:cNvPr id="17" name="모서리가 둥근 사각형 설명선 1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grpSp>
        <p:nvGrpSpPr>
          <p:cNvPr id="19" name="그룹 18"/>
          <p:cNvGrpSpPr>
            <a:grpSpLocks/>
          </p:cNvGrpSpPr>
          <p:nvPr/>
        </p:nvGrpSpPr>
        <p:grpSpPr bwMode="auto">
          <a:xfrm>
            <a:off x="115569" y="4136233"/>
            <a:ext cx="252413" cy="165100"/>
            <a:chOff x="3125393" y="1499499"/>
            <a:chExt cx="252000" cy="165260"/>
          </a:xfrm>
        </p:grpSpPr>
        <p:sp>
          <p:nvSpPr>
            <p:cNvPr id="20" name="모서리가 둥근 사각형 설명선 1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23" name="그룹 22"/>
          <p:cNvGrpSpPr>
            <a:grpSpLocks/>
          </p:cNvGrpSpPr>
          <p:nvPr/>
        </p:nvGrpSpPr>
        <p:grpSpPr bwMode="auto">
          <a:xfrm>
            <a:off x="115569" y="4716735"/>
            <a:ext cx="252413" cy="165100"/>
            <a:chOff x="3125393" y="1499499"/>
            <a:chExt cx="252000" cy="165260"/>
          </a:xfrm>
        </p:grpSpPr>
        <p:sp>
          <p:nvSpPr>
            <p:cNvPr id="24" name="모서리가 둥근 사각형 설명선 2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</a:t>
              </a:r>
            </a:p>
          </p:txBody>
        </p:sp>
      </p:grpSp>
      <p:grpSp>
        <p:nvGrpSpPr>
          <p:cNvPr id="42" name="그룹 41"/>
          <p:cNvGrpSpPr>
            <a:grpSpLocks/>
          </p:cNvGrpSpPr>
          <p:nvPr/>
        </p:nvGrpSpPr>
        <p:grpSpPr bwMode="auto">
          <a:xfrm>
            <a:off x="2150897" y="5016746"/>
            <a:ext cx="252413" cy="165100"/>
            <a:chOff x="3125393" y="1499499"/>
            <a:chExt cx="252000" cy="165260"/>
          </a:xfrm>
        </p:grpSpPr>
        <p:sp>
          <p:nvSpPr>
            <p:cNvPr id="43" name="모서리가 둥근 사각형 설명선 4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70" name="Picture 103"/>
          <p:cNvPicPr>
            <a:picLocks noChangeAspect="1" noChangeArrowheads="1"/>
          </p:cNvPicPr>
          <p:nvPr/>
        </p:nvPicPr>
        <p:blipFill>
          <a:blip r:embed="rId2" cstate="print"/>
          <a:srcRect t="15633" r="9297"/>
          <a:stretch>
            <a:fillRect/>
          </a:stretch>
        </p:blipFill>
        <p:spPr bwMode="auto">
          <a:xfrm>
            <a:off x="4052949" y="1782720"/>
            <a:ext cx="119911" cy="10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71" name="그룹 70"/>
          <p:cNvGrpSpPr>
            <a:grpSpLocks/>
          </p:cNvGrpSpPr>
          <p:nvPr/>
        </p:nvGrpSpPr>
        <p:grpSpPr bwMode="auto">
          <a:xfrm>
            <a:off x="2192172" y="1544918"/>
            <a:ext cx="252413" cy="165100"/>
            <a:chOff x="3125393" y="1499499"/>
            <a:chExt cx="252000" cy="165260"/>
          </a:xfrm>
        </p:grpSpPr>
        <p:sp>
          <p:nvSpPr>
            <p:cNvPr id="72" name="모서리가 둥근 사각형 설명선 7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3" name="TextBox 7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74" name="직사각형 73"/>
          <p:cNvSpPr>
            <a:spLocks noChangeArrowheads="1"/>
          </p:cNvSpPr>
          <p:nvPr/>
        </p:nvSpPr>
        <p:spPr bwMode="auto">
          <a:xfrm>
            <a:off x="8911096" y="6242836"/>
            <a:ext cx="1440000" cy="468052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8</a:t>
            </a: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자리 이상의 비밀번호를 설정해주세요</a:t>
            </a:r>
            <a:r>
              <a:rPr kumimoji="1" lang="en-US" altLang="ko-KR" sz="600" dirty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  <a:endParaRPr kumimoji="1" lang="en-US" altLang="ko-KR" sz="6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sp>
        <p:nvSpPr>
          <p:cNvPr id="75" name="직사각형 74"/>
          <p:cNvSpPr>
            <a:spLocks noChangeArrowheads="1"/>
          </p:cNvSpPr>
          <p:nvPr/>
        </p:nvSpPr>
        <p:spPr bwMode="auto">
          <a:xfrm>
            <a:off x="8911096" y="6776888"/>
            <a:ext cx="1440000" cy="468052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비밀번호는 띄어쓰기가 불가합니다</a:t>
            </a: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grpSp>
        <p:nvGrpSpPr>
          <p:cNvPr id="67" name="그룹 66"/>
          <p:cNvGrpSpPr>
            <a:grpSpLocks/>
          </p:cNvGrpSpPr>
          <p:nvPr/>
        </p:nvGrpSpPr>
        <p:grpSpPr bwMode="auto">
          <a:xfrm>
            <a:off x="6134162" y="5016746"/>
            <a:ext cx="252413" cy="165100"/>
            <a:chOff x="3125393" y="1499499"/>
            <a:chExt cx="252000" cy="165260"/>
          </a:xfrm>
        </p:grpSpPr>
        <p:sp>
          <p:nvSpPr>
            <p:cNvPr id="68" name="모서리가 둥근 사각형 설명선 6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6" name="TextBox 7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5-2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77" name="직사각형 76"/>
          <p:cNvSpPr>
            <a:spLocks noChangeArrowheads="1"/>
          </p:cNvSpPr>
          <p:nvPr/>
        </p:nvSpPr>
        <p:spPr bwMode="auto">
          <a:xfrm>
            <a:off x="8909413" y="5708785"/>
            <a:ext cx="1440000" cy="468052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600" dirty="0" err="1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계정명은</a:t>
            </a: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 한글 사용이 불가합니다</a:t>
            </a: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  <p:sp>
        <p:nvSpPr>
          <p:cNvPr id="78" name="직사각형 77"/>
          <p:cNvSpPr>
            <a:spLocks noChangeArrowheads="1"/>
          </p:cNvSpPr>
          <p:nvPr/>
        </p:nvSpPr>
        <p:spPr bwMode="auto">
          <a:xfrm>
            <a:off x="8909413" y="5174734"/>
            <a:ext cx="1440000" cy="468052"/>
          </a:xfrm>
          <a:prstGeom prst="rect">
            <a:avLst/>
          </a:prstGeom>
          <a:solidFill>
            <a:srgbClr val="0070C0">
              <a:alpha val="2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600" dirty="0" err="1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계정명은</a:t>
            </a: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 </a:t>
            </a: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20</a:t>
            </a:r>
            <a:r>
              <a:rPr kumimoji="1" lang="ko-KR" altLang="en-US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자를 초과할 수 없습니다</a:t>
            </a:r>
            <a:r>
              <a:rPr kumimoji="1" lang="en-US" altLang="ko-KR" sz="600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.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400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700" b="1" dirty="0" smtClean="0">
                <a:solidFill>
                  <a:srgbClr val="4D4D4D"/>
                </a:solidFill>
                <a:latin typeface="돋움" pitchFamily="50" charset="-127"/>
                <a:ea typeface="돋움" pitchFamily="50" charset="-127"/>
                <a:cs typeface="Arial" charset="0"/>
              </a:rPr>
              <a:t>확인</a:t>
            </a:r>
            <a:endParaRPr kumimoji="1" lang="en-US" altLang="ko-KR" sz="700" b="1" dirty="0" smtClean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56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직사각형 68"/>
          <p:cNvSpPr>
            <a:spLocks noChangeArrowheads="1"/>
          </p:cNvSpPr>
          <p:nvPr/>
        </p:nvSpPr>
        <p:spPr bwMode="auto">
          <a:xfrm>
            <a:off x="2322364" y="1744977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5" name="직사각형 44"/>
          <p:cNvSpPr>
            <a:spLocks noChangeArrowheads="1"/>
          </p:cNvSpPr>
          <p:nvPr/>
        </p:nvSpPr>
        <p:spPr bwMode="auto">
          <a:xfrm>
            <a:off x="2318379" y="5181846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8" name="직사각형 37"/>
          <p:cNvSpPr>
            <a:spLocks noChangeArrowheads="1"/>
          </p:cNvSpPr>
          <p:nvPr/>
        </p:nvSpPr>
        <p:spPr bwMode="auto">
          <a:xfrm>
            <a:off x="6260369" y="5184787"/>
            <a:ext cx="1857042" cy="198924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4" name="직사각형 33"/>
          <p:cNvSpPr>
            <a:spLocks noChangeArrowheads="1"/>
          </p:cNvSpPr>
          <p:nvPr/>
        </p:nvSpPr>
        <p:spPr bwMode="auto">
          <a:xfrm>
            <a:off x="2322678" y="3888057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5" name="직사각형 34"/>
          <p:cNvSpPr>
            <a:spLocks noChangeArrowheads="1"/>
          </p:cNvSpPr>
          <p:nvPr/>
        </p:nvSpPr>
        <p:spPr bwMode="auto">
          <a:xfrm>
            <a:off x="2322678" y="361477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3" name="직사각형 32"/>
          <p:cNvSpPr>
            <a:spLocks noChangeArrowheads="1"/>
          </p:cNvSpPr>
          <p:nvPr/>
        </p:nvSpPr>
        <p:spPr bwMode="auto">
          <a:xfrm>
            <a:off x="6260369" y="277254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2" name="직사각형 31"/>
          <p:cNvSpPr>
            <a:spLocks noChangeArrowheads="1"/>
          </p:cNvSpPr>
          <p:nvPr/>
        </p:nvSpPr>
        <p:spPr bwMode="auto">
          <a:xfrm>
            <a:off x="2318379" y="3045830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2318379" y="2772543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" name="직사각형 29"/>
          <p:cNvSpPr>
            <a:spLocks noChangeArrowheads="1"/>
          </p:cNvSpPr>
          <p:nvPr/>
        </p:nvSpPr>
        <p:spPr bwMode="auto">
          <a:xfrm>
            <a:off x="6260369" y="1734063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직사각형 28"/>
          <p:cNvSpPr>
            <a:spLocks noChangeArrowheads="1"/>
          </p:cNvSpPr>
          <p:nvPr/>
        </p:nvSpPr>
        <p:spPr bwMode="auto">
          <a:xfrm>
            <a:off x="6260369" y="2219942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8" name="직사각형 27"/>
          <p:cNvSpPr>
            <a:spLocks noChangeArrowheads="1"/>
          </p:cNvSpPr>
          <p:nvPr/>
        </p:nvSpPr>
        <p:spPr bwMode="auto">
          <a:xfrm>
            <a:off x="6261886" y="1980431"/>
            <a:ext cx="1857042" cy="216000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7" name="직사각형 26"/>
          <p:cNvSpPr>
            <a:spLocks noChangeArrowheads="1"/>
          </p:cNvSpPr>
          <p:nvPr/>
        </p:nvSpPr>
        <p:spPr bwMode="auto">
          <a:xfrm>
            <a:off x="2322364" y="2219942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6" name="직사각형 25"/>
          <p:cNvSpPr>
            <a:spLocks noChangeArrowheads="1"/>
          </p:cNvSpPr>
          <p:nvPr/>
        </p:nvSpPr>
        <p:spPr bwMode="auto">
          <a:xfrm>
            <a:off x="2322364" y="1980431"/>
            <a:ext cx="1871894" cy="20186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lnSpc>
                <a:spcPct val="130000"/>
              </a:lnSpc>
              <a:defRPr/>
            </a:pPr>
            <a:endParaRPr kumimoji="1" lang="ko-KR" altLang="en-US" sz="700" dirty="0" smtClean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327150" y="1188343"/>
          <a:ext cx="7863868" cy="428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967"/>
                <a:gridCol w="1965967"/>
                <a:gridCol w="1965967"/>
                <a:gridCol w="1965967"/>
              </a:tblGrid>
              <a:tr h="246458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bg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 조회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dirty="0" smtClean="0">
                        <a:solidFill>
                          <a:schemeClr val="bg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8692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기본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8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 유형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회원 유형 선택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대표번호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02-234-5678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회원명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㈜총판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팩스번호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02-234-5679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대표이메일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mukja@mj.co.kr</a:t>
                      </a: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주소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지번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r>
                        <a:rPr kumimoji="1" lang="en-US" altLang="ko-KR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/ </a:t>
                      </a:r>
                      <a:r>
                        <a:rPr kumimoji="1" lang="ko-KR" altLang="en-US" sz="700" b="1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상세주소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en-US" altLang="ko-KR" sz="700" b="1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서울시 강남구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OO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동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/ </a:t>
                      </a:r>
                      <a:r>
                        <a:rPr kumimoji="1" lang="ko-KR" altLang="en-US" sz="7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참존빌딩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5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층</a:t>
                      </a:r>
                      <a:endParaRPr kumimoji="1" lang="en-US" altLang="ko-KR" sz="7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6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담당자명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0" kern="1200" spc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김먹자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</a:t>
                      </a:r>
                      <a:r>
                        <a:rPr kumimoji="1" lang="ko-KR" altLang="en-US" sz="700" b="1" kern="1200" spc="0" dirty="0" err="1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이메일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kim@mukja.co.kr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연락처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en-US" altLang="ko-KR" sz="700" b="0" kern="1200" spc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010-0000-0000</a:t>
                      </a: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1" kern="1200" spc="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spc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정산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은행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IBK</a:t>
                      </a:r>
                      <a:r>
                        <a:rPr kumimoji="1"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기업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계좌번호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0000-00-0000000</a:t>
                      </a: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정보</a:t>
                      </a: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0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그룹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u="non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</a:t>
                      </a:r>
                      <a:r>
                        <a:rPr kumimoji="1" lang="ko-KR" altLang="en-US" sz="700" b="0" u="non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신규 등록 완료 후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‘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패밀리관리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패밀리그룹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그룹관리</a:t>
                      </a:r>
                      <a:r>
                        <a:rPr kumimoji="1" lang="en-US" altLang="ko-KR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’</a:t>
                      </a:r>
                      <a:r>
                        <a:rPr kumimoji="1" lang="ko-KR" altLang="en-US" sz="700" b="0" u="non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에서 추가 설정</a:t>
                      </a:r>
                      <a:endParaRPr kumimoji="1" lang="ko-KR" altLang="en-US" sz="700" b="0" u="none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</a:t>
                      </a: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신규 등록 완료 후 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‘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정산관리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&gt;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수수료설정</a:t>
                      </a: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’</a:t>
                      </a:r>
                      <a:r>
                        <a:rPr kumimoji="1" lang="ko-KR" altLang="en-US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에서 설정</a:t>
                      </a: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정보</a:t>
                      </a: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 </a:t>
                      </a:r>
                      <a:r>
                        <a:rPr kumimoji="1" lang="en-US" altLang="ko-KR" sz="700" b="1" kern="1200" spc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(ID)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spc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9000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1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chongpan</a:t>
                      </a:r>
                      <a:endParaRPr kumimoji="1" lang="ko-KR" altLang="en-US" sz="7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비밀번호 </a:t>
                      </a:r>
                      <a:r>
                        <a:rPr kumimoji="1" lang="en-US" altLang="ko-KR" sz="700" b="1" kern="1200" dirty="0" smtClean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(password) </a:t>
                      </a:r>
                      <a:r>
                        <a:rPr kumimoji="1" lang="en-US" altLang="ko-KR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700" b="1" kern="1200" spc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필수</a:t>
                      </a:r>
                      <a:endParaRPr kumimoji="1" lang="ko-KR" altLang="en-US" sz="700" b="1" kern="12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  <a:cs typeface="Arial" pitchFamily="34" charset="0"/>
                        </a:rPr>
                        <a:t>********</a:t>
                      </a:r>
                      <a:endParaRPr kumimoji="1" lang="ko-KR" altLang="en-US" sz="7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  <a:cs typeface="Arial" pitchFamily="34" charset="0"/>
                      </a:endParaRPr>
                    </a:p>
                  </a:txBody>
                  <a:tcPr marL="90000" marR="0" marT="0" marB="3600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8"/>
          <p:cNvSpPr txBox="1">
            <a:spLocks noChangeArrowheads="1"/>
          </p:cNvSpPr>
          <p:nvPr/>
        </p:nvSpPr>
        <p:spPr bwMode="auto">
          <a:xfrm>
            <a:off x="327149" y="864307"/>
            <a:ext cx="7165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ko-KR" altLang="en-US" sz="1000" b="1" dirty="0" smtClean="0">
                <a:latin typeface="돋움" pitchFamily="50" charset="-127"/>
                <a:ea typeface="돋움" pitchFamily="50" charset="-127"/>
              </a:rPr>
              <a:t>▒ 신규 등록</a:t>
            </a:r>
            <a:endParaRPr lang="ko-KR" altLang="en-US" sz="100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4" name="그룹 106"/>
          <p:cNvGrpSpPr/>
          <p:nvPr/>
        </p:nvGrpSpPr>
        <p:grpSpPr>
          <a:xfrm>
            <a:off x="3534080" y="5642786"/>
            <a:ext cx="1506140" cy="216000"/>
            <a:chOff x="3534080" y="4280878"/>
            <a:chExt cx="1506140" cy="216000"/>
          </a:xfrm>
        </p:grpSpPr>
        <p:sp>
          <p:nvSpPr>
            <p:cNvPr id="5" name="직사각형 4"/>
            <p:cNvSpPr/>
            <p:nvPr/>
          </p:nvSpPr>
          <p:spPr bwMode="auto">
            <a:xfrm>
              <a:off x="4320220" y="4280878"/>
              <a:ext cx="720000" cy="216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저장</a:t>
              </a:r>
              <a:endParaRPr kumimoji="1" lang="en-US" altLang="ko-KR" sz="700" b="1" dirty="0">
                <a:solidFill>
                  <a:schemeClr val="bg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auto">
            <a:xfrm>
              <a:off x="3534080" y="4280878"/>
              <a:ext cx="72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rPr>
                <a:t>취소</a:t>
              </a:r>
              <a:endParaRPr kumimoji="1" lang="en-US" altLang="ko-KR" sz="700" b="1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7333"/>
              </p:ext>
            </p:extLst>
          </p:nvPr>
        </p:nvGraphicFramePr>
        <p:xfrm>
          <a:off x="8477413" y="855283"/>
          <a:ext cx="2088000" cy="261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/>
                <a:gridCol w="1800000"/>
              </a:tblGrid>
              <a:tr h="288000">
                <a:tc gridSpan="2"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화면 소개 </a:t>
                      </a:r>
                      <a:r>
                        <a:rPr lang="en-US" altLang="ko-KR" sz="700" b="1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신규 등록 확인 팝업 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공통</a:t>
                      </a:r>
                      <a:r>
                        <a:rPr lang="en-US" altLang="ko-KR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정책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342" rtl="0" eaLnBrk="1" latinLnBrk="1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700" b="0" kern="120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342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700" b="0" kern="120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신규 등록 확인  팝업</a:t>
                      </a:r>
                      <a:endParaRPr lang="ko-KR" altLang="en-US" sz="700" b="0" kern="1200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입력 내용 확인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신규 등록 페이지의 항목 및 입력내용을  상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하 순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(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스크롤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배치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 1.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기본정보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2.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담당자 정보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3.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정산 정보 </a:t>
                      </a:r>
                      <a:r>
                        <a:rPr lang="en-US" altLang="ko-KR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&gt; 4. </a:t>
                      </a:r>
                      <a:r>
                        <a:rPr lang="ko-KR" altLang="en-US" sz="700" b="0" kern="120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계정정보</a:t>
                      </a:r>
                      <a:endParaRPr lang="en-US" altLang="ko-KR" sz="700" b="0" kern="120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  <a:cs typeface="+mn-cs"/>
                      </a:endParaRPr>
                    </a:p>
                    <a:p>
                      <a:pPr marL="0" indent="0" algn="l" defTabSz="914342" rtl="0" eaLnBrk="1" latinLnBrk="1" hangingPunct="1">
                        <a:lnSpc>
                          <a:spcPct val="120000"/>
                        </a:lnSpc>
                        <a:buNone/>
                      </a:pPr>
                      <a:r>
                        <a:rPr lang="en-US" altLang="ko-KR" sz="700" b="0" kern="1200" baseline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*</a:t>
                      </a:r>
                      <a:r>
                        <a:rPr lang="ko-KR" altLang="en-US" sz="700" b="0" kern="1200" baseline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패밀리 정보는 신규 등록 후 설정이 가능하므로 해당 팝업 스크롤 내용에서 표기하지 않음</a:t>
                      </a:r>
                      <a:r>
                        <a:rPr lang="en-US" altLang="ko-KR" sz="700" b="0" kern="1200" baseline="0" dirty="0" smtClean="0">
                          <a:solidFill>
                            <a:srgbClr val="FF0000"/>
                          </a:solidFill>
                          <a:latin typeface="돋움" pitchFamily="50" charset="-127"/>
                          <a:ea typeface="돋움" pitchFamily="50" charset="-127"/>
                          <a:cs typeface="+mn-cs"/>
                        </a:rPr>
                        <a:t>.</a:t>
                      </a: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확인 클릭 시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데이터 입력 완료 처리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l" defTabSz="914342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-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신규 등록 회원의 회원유형 탭 최신 목록으로 이동</a:t>
                      </a:r>
                      <a:endParaRPr lang="en-US" altLang="ko-KR" sz="700" b="0" baseline="0" dirty="0" smtClean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54000" marR="54000" marT="54000" marB="54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41"/>
          <p:cNvSpPr>
            <a:spLocks noChangeArrowheads="1"/>
          </p:cNvSpPr>
          <p:nvPr/>
        </p:nvSpPr>
        <p:spPr bwMode="auto">
          <a:xfrm>
            <a:off x="665412" y="323641"/>
            <a:ext cx="45000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계정 관리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신규 등록 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공통</a:t>
            </a:r>
            <a:r>
              <a:rPr lang="en-US" altLang="ko-KR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) &gt; </a:t>
            </a: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입력 최종 확인 팝업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" name="Rectangle 241"/>
          <p:cNvSpPr>
            <a:spLocks noChangeArrowheads="1"/>
          </p:cNvSpPr>
          <p:nvPr/>
        </p:nvSpPr>
        <p:spPr bwMode="auto">
          <a:xfrm>
            <a:off x="5704217" y="323641"/>
            <a:ext cx="2739600" cy="252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돋움" pitchFamily="50" charset="-127"/>
                <a:ea typeface="돋움" pitchFamily="50" charset="-127"/>
              </a:rPr>
              <a:t>신규 등록 확인 팝업</a:t>
            </a:r>
            <a:endParaRPr lang="ko-KR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0" name="그룹 9"/>
          <p:cNvGrpSpPr>
            <a:grpSpLocks/>
          </p:cNvGrpSpPr>
          <p:nvPr/>
        </p:nvGrpSpPr>
        <p:grpSpPr bwMode="auto">
          <a:xfrm>
            <a:off x="118391" y="1313905"/>
            <a:ext cx="252413" cy="165100"/>
            <a:chOff x="3125393" y="1499499"/>
            <a:chExt cx="252000" cy="165260"/>
          </a:xfrm>
        </p:grpSpPr>
        <p:sp>
          <p:nvSpPr>
            <p:cNvPr id="11" name="모서리가 둥근 사각형 설명선 10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118391" y="2448483"/>
            <a:ext cx="252413" cy="165100"/>
            <a:chOff x="3125393" y="1499499"/>
            <a:chExt cx="252000" cy="165260"/>
          </a:xfrm>
        </p:grpSpPr>
        <p:sp>
          <p:nvSpPr>
            <p:cNvPr id="14" name="모서리가 둥근 사각형 설명선 1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16" name="그룹 15"/>
          <p:cNvGrpSpPr>
            <a:grpSpLocks/>
          </p:cNvGrpSpPr>
          <p:nvPr/>
        </p:nvGrpSpPr>
        <p:grpSpPr bwMode="auto">
          <a:xfrm>
            <a:off x="118391" y="3312579"/>
            <a:ext cx="252413" cy="165100"/>
            <a:chOff x="3125393" y="1499499"/>
            <a:chExt cx="252000" cy="165260"/>
          </a:xfrm>
        </p:grpSpPr>
        <p:sp>
          <p:nvSpPr>
            <p:cNvPr id="17" name="모서리가 둥근 사각형 설명선 16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</a:p>
          </p:txBody>
        </p:sp>
      </p:grpSp>
      <p:grpSp>
        <p:nvGrpSpPr>
          <p:cNvPr id="19" name="그룹 18"/>
          <p:cNvGrpSpPr>
            <a:grpSpLocks/>
          </p:cNvGrpSpPr>
          <p:nvPr/>
        </p:nvGrpSpPr>
        <p:grpSpPr bwMode="auto">
          <a:xfrm>
            <a:off x="115569" y="4136233"/>
            <a:ext cx="252413" cy="165100"/>
            <a:chOff x="3125393" y="1499499"/>
            <a:chExt cx="252000" cy="165260"/>
          </a:xfrm>
        </p:grpSpPr>
        <p:sp>
          <p:nvSpPr>
            <p:cNvPr id="20" name="모서리가 둥근 사각형 설명선 19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4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23" name="그룹 22"/>
          <p:cNvGrpSpPr>
            <a:grpSpLocks/>
          </p:cNvGrpSpPr>
          <p:nvPr/>
        </p:nvGrpSpPr>
        <p:grpSpPr bwMode="auto">
          <a:xfrm>
            <a:off x="115569" y="4716735"/>
            <a:ext cx="252413" cy="165100"/>
            <a:chOff x="3125393" y="1499499"/>
            <a:chExt cx="252000" cy="165260"/>
          </a:xfrm>
        </p:grpSpPr>
        <p:sp>
          <p:nvSpPr>
            <p:cNvPr id="24" name="모서리가 둥근 사각형 설명선 23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</a:t>
              </a:r>
            </a:p>
          </p:txBody>
        </p:sp>
      </p:grpSp>
      <p:grpSp>
        <p:nvGrpSpPr>
          <p:cNvPr id="42" name="그룹 41"/>
          <p:cNvGrpSpPr>
            <a:grpSpLocks/>
          </p:cNvGrpSpPr>
          <p:nvPr/>
        </p:nvGrpSpPr>
        <p:grpSpPr bwMode="auto">
          <a:xfrm>
            <a:off x="6134162" y="5016746"/>
            <a:ext cx="252413" cy="165100"/>
            <a:chOff x="3125393" y="1499499"/>
            <a:chExt cx="252000" cy="165260"/>
          </a:xfrm>
        </p:grpSpPr>
        <p:sp>
          <p:nvSpPr>
            <p:cNvPr id="43" name="모서리가 둥근 사각형 설명선 42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5-1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pic>
        <p:nvPicPr>
          <p:cNvPr id="70" name="Picture 103"/>
          <p:cNvPicPr>
            <a:picLocks noChangeAspect="1" noChangeArrowheads="1"/>
          </p:cNvPicPr>
          <p:nvPr/>
        </p:nvPicPr>
        <p:blipFill>
          <a:blip r:embed="rId3" cstate="print"/>
          <a:srcRect t="15633" r="9297"/>
          <a:stretch>
            <a:fillRect/>
          </a:stretch>
        </p:blipFill>
        <p:spPr bwMode="auto">
          <a:xfrm>
            <a:off x="4052949" y="1782720"/>
            <a:ext cx="119911" cy="10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71" name="그룹 70"/>
          <p:cNvGrpSpPr>
            <a:grpSpLocks/>
          </p:cNvGrpSpPr>
          <p:nvPr/>
        </p:nvGrpSpPr>
        <p:grpSpPr bwMode="auto">
          <a:xfrm>
            <a:off x="2192172" y="1544918"/>
            <a:ext cx="252413" cy="165100"/>
            <a:chOff x="3125393" y="1499499"/>
            <a:chExt cx="252000" cy="165260"/>
          </a:xfrm>
        </p:grpSpPr>
        <p:sp>
          <p:nvSpPr>
            <p:cNvPr id="72" name="모서리가 둥근 사각형 설명선 71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73" name="TextBox 72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1-1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67" name="Rectangle 241"/>
          <p:cNvSpPr>
            <a:spLocks noChangeArrowheads="1"/>
          </p:cNvSpPr>
          <p:nvPr/>
        </p:nvSpPr>
        <p:spPr bwMode="auto">
          <a:xfrm>
            <a:off x="143550" y="622333"/>
            <a:ext cx="8287200" cy="6642000"/>
          </a:xfrm>
          <a:prstGeom prst="rect">
            <a:avLst/>
          </a:prstGeom>
          <a:solidFill>
            <a:srgbClr val="000000">
              <a:alpha val="50196"/>
            </a:srgbClr>
          </a:solidFill>
          <a:ln w="3175" algn="ctr">
            <a:noFill/>
            <a:miter lim="800000"/>
            <a:headEnd/>
            <a:tailEnd/>
          </a:ln>
        </p:spPr>
        <p:txBody>
          <a:bodyPr wrap="none" lIns="90000" tIns="0" rIns="0" bIns="0" anchor="ctr"/>
          <a:lstStyle/>
          <a:p>
            <a:pPr algn="l" rtl="0" fontAlgn="base" latinLnBrk="1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800" kern="1200" dirty="0">
              <a:solidFill>
                <a:srgbClr val="4D4D4D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68" name="그룹 176"/>
          <p:cNvGrpSpPr/>
          <p:nvPr/>
        </p:nvGrpSpPr>
        <p:grpSpPr>
          <a:xfrm>
            <a:off x="2429296" y="1603333"/>
            <a:ext cx="4213548" cy="4985610"/>
            <a:chOff x="1640376" y="1286830"/>
            <a:chExt cx="4213548" cy="4985610"/>
          </a:xfrm>
        </p:grpSpPr>
        <p:sp>
          <p:nvSpPr>
            <p:cNvPr id="76" name="직사각형 23"/>
            <p:cNvSpPr/>
            <p:nvPr/>
          </p:nvSpPr>
          <p:spPr>
            <a:xfrm>
              <a:off x="1640376" y="1286830"/>
              <a:ext cx="4213548" cy="49856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7" name="그룹 25"/>
            <p:cNvGrpSpPr/>
            <p:nvPr/>
          </p:nvGrpSpPr>
          <p:grpSpPr>
            <a:xfrm>
              <a:off x="1640376" y="1286830"/>
              <a:ext cx="4213548" cy="360000"/>
              <a:chOff x="1640376" y="1286830"/>
              <a:chExt cx="4213548" cy="360000"/>
            </a:xfrm>
          </p:grpSpPr>
          <p:sp>
            <p:nvSpPr>
              <p:cNvPr id="78" name="직사각형 77"/>
              <p:cNvSpPr/>
              <p:nvPr/>
            </p:nvSpPr>
            <p:spPr bwMode="auto">
              <a:xfrm>
                <a:off x="1640376" y="1286830"/>
                <a:ext cx="4213548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 smtClean="0">
                    <a:solidFill>
                      <a:schemeClr val="tx1"/>
                    </a:solidFill>
                    <a:latin typeface="돋움" pitchFamily="50" charset="-127"/>
                    <a:ea typeface="돋움" pitchFamily="50" charset="-127"/>
                  </a:rPr>
                  <a:t>신규 등록 확인</a:t>
                </a:r>
                <a:endParaRPr lang="en-US" altLang="ko-KR" sz="10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79" name="십자형 78"/>
              <p:cNvSpPr/>
              <p:nvPr/>
            </p:nvSpPr>
            <p:spPr>
              <a:xfrm rot="2700000" flipV="1">
                <a:off x="5579686" y="1376830"/>
                <a:ext cx="180000" cy="180000"/>
              </a:xfrm>
              <a:prstGeom prst="plus">
                <a:avLst>
                  <a:gd name="adj" fmla="val 46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4"/>
          <a:srcRect t="7113" r="49812"/>
          <a:stretch/>
        </p:blipFill>
        <p:spPr>
          <a:xfrm>
            <a:off x="2643121" y="2066712"/>
            <a:ext cx="3688205" cy="3576074"/>
          </a:xfrm>
          <a:prstGeom prst="rect">
            <a:avLst/>
          </a:prstGeom>
        </p:spPr>
      </p:pic>
      <p:grpSp>
        <p:nvGrpSpPr>
          <p:cNvPr id="74" name="그룹 73"/>
          <p:cNvGrpSpPr>
            <a:grpSpLocks/>
          </p:cNvGrpSpPr>
          <p:nvPr/>
        </p:nvGrpSpPr>
        <p:grpSpPr bwMode="auto">
          <a:xfrm>
            <a:off x="2357983" y="1474091"/>
            <a:ext cx="252413" cy="165100"/>
            <a:chOff x="3125393" y="1499499"/>
            <a:chExt cx="252000" cy="165260"/>
          </a:xfrm>
        </p:grpSpPr>
        <p:sp>
          <p:nvSpPr>
            <p:cNvPr id="75" name="모서리가 둥근 사각형 설명선 7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80" name="TextBox 79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1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grpSp>
        <p:nvGrpSpPr>
          <p:cNvPr id="81" name="그룹 106"/>
          <p:cNvGrpSpPr/>
          <p:nvPr/>
        </p:nvGrpSpPr>
        <p:grpSpPr>
          <a:xfrm>
            <a:off x="3783000" y="6269013"/>
            <a:ext cx="1506140" cy="216000"/>
            <a:chOff x="3534080" y="4280878"/>
            <a:chExt cx="1506140" cy="216000"/>
          </a:xfrm>
        </p:grpSpPr>
        <p:sp>
          <p:nvSpPr>
            <p:cNvPr id="82" name="직사각형 81"/>
            <p:cNvSpPr/>
            <p:nvPr/>
          </p:nvSpPr>
          <p:spPr bwMode="auto">
            <a:xfrm>
              <a:off x="4320220" y="4280878"/>
              <a:ext cx="720000" cy="216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bg1"/>
                  </a:solidFill>
                  <a:latin typeface="돋움" pitchFamily="50" charset="-127"/>
                  <a:ea typeface="돋움" pitchFamily="50" charset="-127"/>
                </a:rPr>
                <a:t>등록</a:t>
              </a:r>
              <a:endParaRPr kumimoji="1" lang="en-US" altLang="ko-KR" sz="700" b="1" dirty="0">
                <a:solidFill>
                  <a:schemeClr val="bg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83" name="직사각형 82"/>
            <p:cNvSpPr/>
            <p:nvPr/>
          </p:nvSpPr>
          <p:spPr bwMode="auto">
            <a:xfrm>
              <a:off x="3534080" y="4280878"/>
              <a:ext cx="72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700" b="1" dirty="0" smtClean="0">
                  <a:solidFill>
                    <a:schemeClr val="tx1"/>
                  </a:solidFill>
                  <a:latin typeface="돋움" pitchFamily="50" charset="-127"/>
                  <a:ea typeface="돋움" pitchFamily="50" charset="-127"/>
                </a:rPr>
                <a:t>취소</a:t>
              </a:r>
              <a:endParaRPr kumimoji="1" lang="en-US" altLang="ko-KR" sz="700" b="1" dirty="0">
                <a:solidFill>
                  <a:schemeClr val="tx1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grpSp>
        <p:nvGrpSpPr>
          <p:cNvPr id="85" name="그룹 59"/>
          <p:cNvGrpSpPr/>
          <p:nvPr/>
        </p:nvGrpSpPr>
        <p:grpSpPr>
          <a:xfrm>
            <a:off x="6356960" y="2052439"/>
            <a:ext cx="123044" cy="3582875"/>
            <a:chOff x="4601262" y="5342682"/>
            <a:chExt cx="123044" cy="3582875"/>
          </a:xfrm>
        </p:grpSpPr>
        <p:pic>
          <p:nvPicPr>
            <p:cNvPr id="86" name="Picture 334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4601262" y="5347000"/>
              <a:ext cx="123044" cy="34520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Picture 33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01262" y="8799066"/>
              <a:ext cx="119059" cy="126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" name="Picture 33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01262" y="5342682"/>
              <a:ext cx="119059" cy="13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직사각형 21"/>
          <p:cNvSpPr/>
          <p:nvPr/>
        </p:nvSpPr>
        <p:spPr>
          <a:xfrm>
            <a:off x="2610396" y="2052439"/>
            <a:ext cx="3888432" cy="359034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TextBox 69"/>
          <p:cNvSpPr txBox="1">
            <a:spLocks noChangeArrowheads="1"/>
          </p:cNvSpPr>
          <p:nvPr/>
        </p:nvSpPr>
        <p:spPr bwMode="auto">
          <a:xfrm>
            <a:off x="3496319" y="5788772"/>
            <a:ext cx="21166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latinLnBrk="0">
              <a:defRPr/>
            </a:pPr>
            <a:r>
              <a:rPr kumimoji="1" lang="ko-KR" altLang="en-US" sz="900" b="1" kern="0" spc="-30" dirty="0" smtClean="0">
                <a:latin typeface="돋움" pitchFamily="50" charset="-127"/>
                <a:ea typeface="돋움" pitchFamily="50" charset="-127"/>
              </a:rPr>
              <a:t>입력하신 정보를 다시 한번 확인해주세요</a:t>
            </a:r>
            <a:r>
              <a:rPr kumimoji="1" lang="en-US" altLang="ko-KR" sz="900" b="1" kern="0" spc="-30" dirty="0" smtClean="0">
                <a:latin typeface="돋움" pitchFamily="50" charset="-127"/>
                <a:ea typeface="돋움" pitchFamily="50" charset="-127"/>
              </a:rPr>
              <a:t>.</a:t>
            </a:r>
          </a:p>
          <a:p>
            <a:pPr algn="ctr" latinLnBrk="0">
              <a:defRPr/>
            </a:pPr>
            <a:r>
              <a:rPr kumimoji="1" lang="ko-KR" altLang="en-US" sz="900" b="1" kern="0" spc="-30" dirty="0" smtClean="0">
                <a:latin typeface="돋움" pitchFamily="50" charset="-127"/>
                <a:ea typeface="돋움" pitchFamily="50" charset="-127"/>
              </a:rPr>
              <a:t>최종 확인 시 회원 계정 등록이 완료됩니다</a:t>
            </a:r>
            <a:r>
              <a:rPr kumimoji="1" lang="en-US" altLang="ko-KR" sz="900" b="1" kern="0" spc="-30" dirty="0" smtClean="0">
                <a:latin typeface="돋움" pitchFamily="50" charset="-127"/>
                <a:ea typeface="돋움" pitchFamily="50" charset="-127"/>
              </a:rPr>
              <a:t>.</a:t>
            </a:r>
            <a:endParaRPr kumimoji="1" lang="ko-KR" altLang="en-US" sz="900" b="1" kern="0" spc="-30" dirty="0"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94" name="그룹 93"/>
          <p:cNvGrpSpPr>
            <a:grpSpLocks/>
          </p:cNvGrpSpPr>
          <p:nvPr/>
        </p:nvGrpSpPr>
        <p:grpSpPr bwMode="auto">
          <a:xfrm>
            <a:off x="2500774" y="2035341"/>
            <a:ext cx="252413" cy="165100"/>
            <a:chOff x="3125393" y="1499499"/>
            <a:chExt cx="252000" cy="165260"/>
          </a:xfrm>
        </p:grpSpPr>
        <p:sp>
          <p:nvSpPr>
            <p:cNvPr id="95" name="모서리가 둥근 사각형 설명선 94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96" name="TextBox 95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2</a:t>
              </a:r>
            </a:p>
          </p:txBody>
        </p:sp>
      </p:grpSp>
      <p:grpSp>
        <p:nvGrpSpPr>
          <p:cNvPr id="97" name="그룹 96"/>
          <p:cNvGrpSpPr>
            <a:grpSpLocks/>
          </p:cNvGrpSpPr>
          <p:nvPr/>
        </p:nvGrpSpPr>
        <p:grpSpPr bwMode="auto">
          <a:xfrm>
            <a:off x="4401952" y="6211913"/>
            <a:ext cx="252413" cy="165100"/>
            <a:chOff x="3125393" y="1499499"/>
            <a:chExt cx="252000" cy="165260"/>
          </a:xfrm>
        </p:grpSpPr>
        <p:sp>
          <p:nvSpPr>
            <p:cNvPr id="98" name="모서리가 둥근 사각형 설명선 97"/>
            <p:cNvSpPr/>
            <p:nvPr/>
          </p:nvSpPr>
          <p:spPr bwMode="auto">
            <a:xfrm>
              <a:off x="3168186" y="1499499"/>
              <a:ext cx="168000" cy="165260"/>
            </a:xfrm>
            <a:prstGeom prst="wedgeRoundRectCallout">
              <a:avLst>
                <a:gd name="adj1" fmla="val 41524"/>
                <a:gd name="adj2" fmla="val 82191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/>
            </a:p>
          </p:txBody>
        </p:sp>
        <p:sp>
          <p:nvSpPr>
            <p:cNvPr id="99" name="TextBox 98"/>
            <p:cNvSpPr txBox="1">
              <a:spLocks noChangeArrowheads="1"/>
            </p:cNvSpPr>
            <p:nvPr/>
          </p:nvSpPr>
          <p:spPr bwMode="auto">
            <a:xfrm>
              <a:off x="3125393" y="1522804"/>
              <a:ext cx="2520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ko-KR" sz="800" b="1" dirty="0" smtClean="0">
                  <a:solidFill>
                    <a:schemeClr val="bg1"/>
                  </a:solidFill>
                  <a:latin typeface="Arial" charset="0"/>
                  <a:ea typeface="굴림" charset="-127"/>
                  <a:cs typeface="Arial" charset="0"/>
                </a:rPr>
                <a:t>3</a:t>
              </a:r>
              <a:endParaRPr lang="en-US" altLang="ko-KR" sz="800" b="1" dirty="0">
                <a:solidFill>
                  <a:schemeClr val="bg1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8651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20604</TotalTime>
  <Words>1286</Words>
  <Application>Microsoft Office PowerPoint</Application>
  <PresentationFormat>사용자 지정</PresentationFormat>
  <Paragraphs>537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9</vt:i4>
      </vt:variant>
    </vt:vector>
  </HeadingPairs>
  <TitlesOfParts>
    <vt:vector size="19" baseType="lpstr">
      <vt:lpstr>굴림</vt:lpstr>
      <vt:lpstr>나눔스퀘어</vt:lpstr>
      <vt:lpstr>돋움</vt:lpstr>
      <vt:lpstr>맑은 고딕</vt:lpstr>
      <vt:lpstr>Arial</vt:lpstr>
      <vt:lpstr>Century Gothic</vt:lpstr>
      <vt:lpstr>Times New Roman</vt:lpstr>
      <vt:lpstr>Office 테마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iamj-companyPC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JEON JAEHAN</dc:creator>
  <cp:lastModifiedBy>moongci-admin</cp:lastModifiedBy>
  <cp:revision>5986</cp:revision>
  <cp:lastPrinted>2021-01-20T04:32:31Z</cp:lastPrinted>
  <dcterms:created xsi:type="dcterms:W3CDTF">2018-06-12T05:31:44Z</dcterms:created>
  <dcterms:modified xsi:type="dcterms:W3CDTF">2021-01-21T04:43:24Z</dcterms:modified>
</cp:coreProperties>
</file>