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</p:sldMasterIdLst>
  <p:notesMasterIdLst>
    <p:notesMasterId r:id="rId12"/>
  </p:notesMasterIdLst>
  <p:sldIdLst>
    <p:sldId id="265" r:id="rId4"/>
    <p:sldId id="271" r:id="rId5"/>
    <p:sldId id="720" r:id="rId6"/>
    <p:sldId id="478" r:id="rId7"/>
    <p:sldId id="698" r:id="rId8"/>
    <p:sldId id="717" r:id="rId9"/>
    <p:sldId id="718" r:id="rId10"/>
    <p:sldId id="719" r:id="rId11"/>
  </p:sldIdLst>
  <p:sldSz cx="10693400" cy="7561263"/>
  <p:notesSz cx="6858000" cy="9144000"/>
  <p:defaultTextStyle>
    <a:defPPr>
      <a:defRPr lang="ko-KR"/>
    </a:defPPr>
    <a:lvl1pPr marL="0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C600"/>
    <a:srgbClr val="FF0000"/>
    <a:srgbClr val="C5C5C5"/>
    <a:srgbClr val="000000"/>
    <a:srgbClr val="FFDC00"/>
    <a:srgbClr val="FFC000"/>
    <a:srgbClr val="F7F7F7"/>
    <a:srgbClr val="FE9E1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464" autoAdjust="0"/>
    <p:restoredTop sz="96270" autoAdjust="0"/>
  </p:normalViewPr>
  <p:slideViewPr>
    <p:cSldViewPr>
      <p:cViewPr varScale="1">
        <p:scale>
          <a:sx n="97" d="100"/>
          <a:sy n="97" d="100"/>
        </p:scale>
        <p:origin x="1866" y="96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125" d="100"/>
          <a:sy n="125" d="100"/>
        </p:scale>
        <p:origin x="-4932" y="-9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279DD-1BBE-4268-8AD2-25C61ACCFEFD}" type="datetimeFigureOut">
              <a:rPr lang="ko-KR" altLang="en-US" smtClean="0"/>
              <a:pPr/>
              <a:t>2021-01-21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F8DF24-EBA6-4703-8E85-EF554B625B7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9607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8DF24-EBA6-4703-8E85-EF554B625B7E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3031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8DF24-EBA6-4703-8E85-EF554B625B7E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3513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41"/>
          <p:cNvSpPr>
            <a:spLocks noChangeArrowheads="1"/>
          </p:cNvSpPr>
          <p:nvPr userDrawn="1"/>
        </p:nvSpPr>
        <p:spPr bwMode="auto">
          <a:xfrm>
            <a:off x="125413" y="107950"/>
            <a:ext cx="10440000" cy="7164388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8" name="Rectangle 28"/>
          <p:cNvSpPr>
            <a:spLocks noChangeArrowheads="1"/>
          </p:cNvSpPr>
          <p:nvPr userDrawn="1"/>
        </p:nvSpPr>
        <p:spPr bwMode="auto">
          <a:xfrm>
            <a:off x="0" y="7381876"/>
            <a:ext cx="10710000" cy="179387"/>
          </a:xfrm>
          <a:prstGeom prst="rect">
            <a:avLst/>
          </a:prstGeom>
          <a:solidFill>
            <a:srgbClr val="4D4D4D"/>
          </a:solidFill>
          <a:ln w="3175" algn="ctr">
            <a:noFill/>
            <a:miter lim="800000"/>
            <a:headEnd/>
            <a:tailEnd/>
          </a:ln>
        </p:spPr>
        <p:txBody>
          <a:bodyPr wrap="none" lIns="91434" tIns="45718" rIns="91434" bIns="45718" anchor="ctr"/>
          <a:lstStyle/>
          <a:p>
            <a:pPr algn="r">
              <a:spcBef>
                <a:spcPct val="50000"/>
              </a:spcBef>
              <a:defRPr/>
            </a:pPr>
            <a:endParaRPr lang="ko-KR" altLang="en-US">
              <a:solidFill>
                <a:srgbClr val="1C1C1C"/>
              </a:solidFill>
              <a:latin typeface="Arial" charset="0"/>
            </a:endParaRPr>
          </a:p>
        </p:txBody>
      </p:sp>
      <p:sp>
        <p:nvSpPr>
          <p:cNvPr id="9" name="Rectangle 175"/>
          <p:cNvSpPr>
            <a:spLocks noChangeArrowheads="1"/>
          </p:cNvSpPr>
          <p:nvPr userDrawn="1"/>
        </p:nvSpPr>
        <p:spPr bwMode="auto">
          <a:xfrm>
            <a:off x="10460366" y="7410014"/>
            <a:ext cx="125034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r" defTabSz="961964" rtl="0" fontAlgn="base" latinLnBrk="1">
              <a:spcBef>
                <a:spcPct val="0"/>
              </a:spcBef>
              <a:spcAft>
                <a:spcPct val="0"/>
              </a:spcAft>
              <a:defRPr/>
            </a:pPr>
            <a:fld id="{42A61D1F-6597-44C7-B510-17CE7B0E7975}" type="slidenum">
              <a:rPr kumimoji="1" lang="ko-KR" altLang="en-US" sz="800" kern="1200" dirty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pPr algn="r" defTabSz="961964" rtl="0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ko-KR" sz="800" kern="1200" dirty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sp>
        <p:nvSpPr>
          <p:cNvPr id="10" name="Rectangle 174"/>
          <p:cNvSpPr>
            <a:spLocks noChangeArrowheads="1"/>
          </p:cNvSpPr>
          <p:nvPr userDrawn="1"/>
        </p:nvSpPr>
        <p:spPr bwMode="auto">
          <a:xfrm>
            <a:off x="109400" y="7417708"/>
            <a:ext cx="779059" cy="10772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defTabSz="957756">
              <a:defRPr/>
            </a:pPr>
            <a:r>
              <a:rPr kumimoji="1" lang="en-US" altLang="ko-KR" sz="700" kern="120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Reported by </a:t>
            </a:r>
            <a:r>
              <a:rPr kumimoji="1" lang="ko-KR" altLang="en-US" sz="700" b="1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㈜뭉치</a:t>
            </a:r>
            <a:endParaRPr kumimoji="1" lang="ko-KR" altLang="en-US" sz="700" b="1" kern="1200" dirty="0" smtClean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43056" rtl="0" eaLnBrk="1" latinLnBrk="1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1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1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1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1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8"/>
          <p:cNvSpPr>
            <a:spLocks noChangeArrowheads="1"/>
          </p:cNvSpPr>
          <p:nvPr userDrawn="1"/>
        </p:nvSpPr>
        <p:spPr bwMode="auto">
          <a:xfrm>
            <a:off x="0" y="7381876"/>
            <a:ext cx="10710000" cy="179387"/>
          </a:xfrm>
          <a:prstGeom prst="rect">
            <a:avLst/>
          </a:prstGeom>
          <a:solidFill>
            <a:srgbClr val="4D4D4D"/>
          </a:solidFill>
          <a:ln w="3175" algn="ctr">
            <a:noFill/>
            <a:miter lim="800000"/>
            <a:headEnd/>
            <a:tailEnd/>
          </a:ln>
        </p:spPr>
        <p:txBody>
          <a:bodyPr wrap="none" lIns="91434" tIns="45718" rIns="91434" bIns="45718" anchor="ctr"/>
          <a:lstStyle/>
          <a:p>
            <a:pPr algn="r">
              <a:spcBef>
                <a:spcPct val="50000"/>
              </a:spcBef>
              <a:defRPr/>
            </a:pPr>
            <a:endParaRPr lang="ko-KR" altLang="en-US">
              <a:solidFill>
                <a:srgbClr val="1C1C1C"/>
              </a:solidFill>
              <a:latin typeface="Arial" charset="0"/>
            </a:endParaRPr>
          </a:p>
        </p:txBody>
      </p:sp>
      <p:sp>
        <p:nvSpPr>
          <p:cNvPr id="9" name="Rectangle 175"/>
          <p:cNvSpPr>
            <a:spLocks noChangeArrowheads="1"/>
          </p:cNvSpPr>
          <p:nvPr userDrawn="1"/>
        </p:nvSpPr>
        <p:spPr bwMode="auto">
          <a:xfrm>
            <a:off x="10460366" y="7410014"/>
            <a:ext cx="125034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r" defTabSz="961964" rtl="0" fontAlgn="base" latinLnBrk="1">
              <a:spcBef>
                <a:spcPct val="0"/>
              </a:spcBef>
              <a:spcAft>
                <a:spcPct val="0"/>
              </a:spcAft>
              <a:defRPr/>
            </a:pPr>
            <a:fld id="{42A61D1F-6597-44C7-B510-17CE7B0E7975}" type="slidenum">
              <a:rPr kumimoji="1" lang="ko-KR" altLang="en-US" sz="800" kern="1200" dirty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pPr algn="r" defTabSz="961964" rtl="0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ko-KR" sz="800" kern="1200" dirty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sp>
        <p:nvSpPr>
          <p:cNvPr id="10" name="Rectangle 174"/>
          <p:cNvSpPr>
            <a:spLocks noChangeArrowheads="1"/>
          </p:cNvSpPr>
          <p:nvPr userDrawn="1"/>
        </p:nvSpPr>
        <p:spPr bwMode="auto">
          <a:xfrm>
            <a:off x="109400" y="7417708"/>
            <a:ext cx="1157368" cy="10772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defTabSz="957756">
              <a:defRPr/>
            </a:pPr>
            <a:r>
              <a:rPr kumimoji="1" lang="en-US" altLang="ko-KR" sz="700" kern="120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Reported by </a:t>
            </a:r>
            <a:r>
              <a:rPr kumimoji="1" lang="ko-KR" altLang="en-US" sz="700" b="1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㈜비씨디플랫폼</a:t>
            </a:r>
            <a:endParaRPr kumimoji="1" lang="ko-KR" altLang="en-US" sz="700" b="1" kern="1200" dirty="0" smtClean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grpSp>
        <p:nvGrpSpPr>
          <p:cNvPr id="32" name="그룹 31"/>
          <p:cNvGrpSpPr/>
          <p:nvPr userDrawn="1"/>
        </p:nvGrpSpPr>
        <p:grpSpPr>
          <a:xfrm>
            <a:off x="8477415" y="323641"/>
            <a:ext cx="2087998" cy="252000"/>
            <a:chOff x="7689000" y="323641"/>
            <a:chExt cx="2087998" cy="252000"/>
          </a:xfrm>
        </p:grpSpPr>
        <p:grpSp>
          <p:nvGrpSpPr>
            <p:cNvPr id="17" name="그룹 16"/>
            <p:cNvGrpSpPr/>
            <p:nvPr userDrawn="1"/>
          </p:nvGrpSpPr>
          <p:grpSpPr>
            <a:xfrm>
              <a:off x="7689000" y="323641"/>
              <a:ext cx="1187999" cy="252000"/>
              <a:chOff x="7689000" y="323641"/>
              <a:chExt cx="1187999" cy="252000"/>
            </a:xfrm>
          </p:grpSpPr>
          <p:sp>
            <p:nvSpPr>
              <p:cNvPr id="18" name="Rectangle 241"/>
              <p:cNvSpPr>
                <a:spLocks noChangeArrowheads="1"/>
              </p:cNvSpPr>
              <p:nvPr userDrawn="1"/>
            </p:nvSpPr>
            <p:spPr bwMode="auto">
              <a:xfrm>
                <a:off x="8228999" y="323641"/>
                <a:ext cx="648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ko-KR" altLang="en-US" sz="7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전재한</a:t>
                </a:r>
                <a:endParaRPr lang="ko-KR" altLang="en-US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19" name="직사각형 18"/>
              <p:cNvSpPr/>
              <p:nvPr userDrawn="1"/>
            </p:nvSpPr>
            <p:spPr>
              <a:xfrm>
                <a:off x="7689000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작성자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  <p:grpSp>
          <p:nvGrpSpPr>
            <p:cNvPr id="20" name="그룹 19"/>
            <p:cNvGrpSpPr/>
            <p:nvPr userDrawn="1"/>
          </p:nvGrpSpPr>
          <p:grpSpPr>
            <a:xfrm>
              <a:off x="8876999" y="323641"/>
              <a:ext cx="899999" cy="252000"/>
              <a:chOff x="8876998" y="323641"/>
              <a:chExt cx="899999" cy="252000"/>
            </a:xfrm>
          </p:grpSpPr>
          <p:sp>
            <p:nvSpPr>
              <p:cNvPr id="21" name="Rectangle 241"/>
              <p:cNvSpPr>
                <a:spLocks noChangeArrowheads="1"/>
              </p:cNvSpPr>
              <p:nvPr userDrawn="1"/>
            </p:nvSpPr>
            <p:spPr bwMode="auto">
              <a:xfrm>
                <a:off x="9416997" y="323641"/>
                <a:ext cx="360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algn="ctr" defTabSz="1043056" rtl="0" eaLnBrk="1" fontAlgn="base" latinLnBrk="1" hangingPunct="1"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ko-KR" sz="7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1.5</a:t>
                </a: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22" name="직사각형 21"/>
              <p:cNvSpPr/>
              <p:nvPr userDrawn="1"/>
            </p:nvSpPr>
            <p:spPr>
              <a:xfrm>
                <a:off x="8876998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Ver.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</p:grpSp>
      <p:sp>
        <p:nvSpPr>
          <p:cNvPr id="33" name="Rectangle 241"/>
          <p:cNvSpPr>
            <a:spLocks noChangeArrowheads="1"/>
          </p:cNvSpPr>
          <p:nvPr userDrawn="1"/>
        </p:nvSpPr>
        <p:spPr bwMode="auto">
          <a:xfrm>
            <a:off x="143550" y="622333"/>
            <a:ext cx="8287200" cy="6642000"/>
          </a:xfrm>
          <a:prstGeom prst="rect">
            <a:avLst/>
          </a:prstGeom>
          <a:solidFill>
            <a:schemeClr val="bg1"/>
          </a:solidFill>
          <a:ln w="3810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algn="l" rtl="0" fontAlgn="base" latinLnBrk="1">
              <a:spcBef>
                <a:spcPct val="50000"/>
              </a:spcBef>
              <a:spcAft>
                <a:spcPct val="0"/>
              </a:spcAft>
              <a:defRPr/>
            </a:pPr>
            <a:endParaRPr kumimoji="1" lang="ko-KR" altLang="en-US" sz="800" kern="1200" dirty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+mn-cs"/>
            </a:endParaRPr>
          </a:p>
        </p:txBody>
      </p:sp>
      <p:grpSp>
        <p:nvGrpSpPr>
          <p:cNvPr id="39" name="그룹 38"/>
          <p:cNvGrpSpPr/>
          <p:nvPr userDrawn="1"/>
        </p:nvGrpSpPr>
        <p:grpSpPr>
          <a:xfrm>
            <a:off x="125413" y="323641"/>
            <a:ext cx="8318404" cy="252000"/>
            <a:chOff x="125413" y="323641"/>
            <a:chExt cx="8318404" cy="252000"/>
          </a:xfrm>
        </p:grpSpPr>
        <p:grpSp>
          <p:nvGrpSpPr>
            <p:cNvPr id="11" name="그룹 10"/>
            <p:cNvGrpSpPr/>
            <p:nvPr userDrawn="1"/>
          </p:nvGrpSpPr>
          <p:grpSpPr>
            <a:xfrm>
              <a:off x="125413" y="323641"/>
              <a:ext cx="5039999" cy="252000"/>
              <a:chOff x="129000" y="323641"/>
              <a:chExt cx="5039999" cy="252000"/>
            </a:xfrm>
          </p:grpSpPr>
          <p:sp>
            <p:nvSpPr>
              <p:cNvPr id="12" name="Rectangle 241"/>
              <p:cNvSpPr>
                <a:spLocks noChangeArrowheads="1"/>
              </p:cNvSpPr>
              <p:nvPr userDrawn="1"/>
            </p:nvSpPr>
            <p:spPr bwMode="auto">
              <a:xfrm>
                <a:off x="668999" y="323641"/>
                <a:ext cx="4500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90000" tIns="0" rIns="0" bIns="0" anchor="ctr"/>
              <a:lstStyle/>
              <a:p>
                <a:pPr marL="0" algn="l" defTabSz="1043056" rtl="0" eaLnBrk="1" latinLnBrk="1" hangingPunct="1">
                  <a:spcBef>
                    <a:spcPct val="50000"/>
                  </a:spcBef>
                  <a:defRPr/>
                </a:pP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13" name="Rectangle 241"/>
              <p:cNvSpPr>
                <a:spLocks noChangeArrowheads="1"/>
              </p:cNvSpPr>
              <p:nvPr userDrawn="1"/>
            </p:nvSpPr>
            <p:spPr bwMode="auto">
              <a:xfrm>
                <a:off x="129000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경로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  <p:grpSp>
          <p:nvGrpSpPr>
            <p:cNvPr id="38" name="그룹 37"/>
            <p:cNvGrpSpPr/>
            <p:nvPr userDrawn="1"/>
          </p:nvGrpSpPr>
          <p:grpSpPr>
            <a:xfrm>
              <a:off x="5164218" y="323641"/>
              <a:ext cx="3279599" cy="252000"/>
              <a:chOff x="5563818" y="323641"/>
              <a:chExt cx="3279599" cy="252000"/>
            </a:xfrm>
          </p:grpSpPr>
          <p:sp>
            <p:nvSpPr>
              <p:cNvPr id="15" name="직사각형 14"/>
              <p:cNvSpPr/>
              <p:nvPr userDrawn="1"/>
            </p:nvSpPr>
            <p:spPr>
              <a:xfrm>
                <a:off x="5563818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화면명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16" name="Rectangle 241"/>
              <p:cNvSpPr>
                <a:spLocks noChangeArrowheads="1"/>
              </p:cNvSpPr>
              <p:nvPr userDrawn="1"/>
            </p:nvSpPr>
            <p:spPr bwMode="auto">
              <a:xfrm>
                <a:off x="6103817" y="323641"/>
                <a:ext cx="27396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90000" tIns="0" rIns="0" bIns="0" anchor="ctr"/>
              <a:lstStyle/>
              <a:p>
                <a:pPr marL="0" algn="l" defTabSz="1043056" rtl="0" eaLnBrk="1" fontAlgn="base" latinLnBrk="1" hangingPunct="1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</p:grpSp>
      <p:sp>
        <p:nvSpPr>
          <p:cNvPr id="40" name="TextBox 39"/>
          <p:cNvSpPr txBox="1"/>
          <p:nvPr userDrawn="1"/>
        </p:nvSpPr>
        <p:spPr>
          <a:xfrm>
            <a:off x="10013980" y="107950"/>
            <a:ext cx="551433" cy="123111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r">
              <a:defRPr/>
            </a:pPr>
            <a:r>
              <a:rPr lang="en-US" altLang="ko-KR" sz="800" dirty="0" smtClean="0">
                <a:latin typeface="돋움" pitchFamily="50" charset="-127"/>
                <a:ea typeface="돋움" pitchFamily="50" charset="-127"/>
              </a:rPr>
              <a:t>2019.04.26</a:t>
            </a:r>
            <a:endParaRPr lang="ko-KR" altLang="en-US" sz="800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125413" y="107950"/>
            <a:ext cx="2802049" cy="166199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85720" indent="-85720">
              <a:lnSpc>
                <a:spcPct val="12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ko-KR" altLang="en-US" sz="900" b="1" dirty="0" smtClean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배고파 주문</a:t>
            </a:r>
            <a:r>
              <a:rPr lang="en-US" altLang="ko-KR" sz="900" b="1" dirty="0" smtClean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/</a:t>
            </a:r>
            <a:r>
              <a:rPr lang="ko-KR" altLang="en-US" sz="900" b="1" dirty="0" smtClean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접수 플랫폼</a:t>
            </a:r>
            <a:r>
              <a:rPr kumimoji="1" lang="ko-KR" altLang="en-US" sz="900" b="0" kern="1200" dirty="0" smtClean="0">
                <a:solidFill>
                  <a:srgbClr val="4D4D4D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</a:t>
            </a:r>
            <a:r>
              <a:rPr lang="en-US" altLang="ko-KR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ADMIN(</a:t>
            </a:r>
            <a:r>
              <a:rPr lang="ko-KR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통합운영</a:t>
            </a:r>
            <a:r>
              <a:rPr lang="en-US" altLang="ko-KR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)</a:t>
            </a:r>
            <a:r>
              <a:rPr lang="ko-KR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스토리보드</a:t>
            </a:r>
            <a:endParaRPr lang="en-US" altLang="ko-KR" sz="900" b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80" name="Rectangle 241"/>
          <p:cNvSpPr>
            <a:spLocks noChangeArrowheads="1"/>
          </p:cNvSpPr>
          <p:nvPr userDrawn="1"/>
        </p:nvSpPr>
        <p:spPr bwMode="auto">
          <a:xfrm>
            <a:off x="-1638075" y="0"/>
            <a:ext cx="1596732" cy="7776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ctr">
              <a:spcBef>
                <a:spcPct val="50000"/>
              </a:spcBef>
              <a:defRPr/>
            </a:pPr>
            <a:r>
              <a:rPr lang="ko-KR" altLang="en-US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 </a:t>
            </a:r>
            <a:r>
              <a:rPr lang="en-US" altLang="ko-KR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LNB (</a:t>
            </a:r>
            <a:r>
              <a:rPr lang="ko-KR" altLang="en-US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참고용</a:t>
            </a:r>
            <a:r>
              <a:rPr lang="en-US" altLang="ko-KR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/</a:t>
            </a:r>
            <a:r>
              <a:rPr lang="ko-KR" altLang="en-US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마스터페이지</a:t>
            </a:r>
            <a:r>
              <a:rPr lang="en-US" altLang="ko-KR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/</a:t>
            </a:r>
            <a:r>
              <a:rPr lang="ko-KR" altLang="en-US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출력</a:t>
            </a:r>
            <a:r>
              <a:rPr lang="en-US" altLang="ko-KR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X)</a:t>
            </a:r>
          </a:p>
        </p:txBody>
      </p:sp>
      <p:grpSp>
        <p:nvGrpSpPr>
          <p:cNvPr id="66" name="그룹 22"/>
          <p:cNvGrpSpPr/>
          <p:nvPr userDrawn="1"/>
        </p:nvGrpSpPr>
        <p:grpSpPr>
          <a:xfrm>
            <a:off x="8477413" y="603283"/>
            <a:ext cx="2088000" cy="6667200"/>
            <a:chOff x="7688998" y="611166"/>
            <a:chExt cx="2088000" cy="6667200"/>
          </a:xfrm>
        </p:grpSpPr>
        <p:sp>
          <p:nvSpPr>
            <p:cNvPr id="67" name="Rectangle 241"/>
            <p:cNvSpPr>
              <a:spLocks noChangeArrowheads="1"/>
            </p:cNvSpPr>
            <p:nvPr userDrawn="1"/>
          </p:nvSpPr>
          <p:spPr bwMode="auto">
            <a:xfrm>
              <a:off x="7688998" y="611166"/>
              <a:ext cx="2088000" cy="6667200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spcBef>
                  <a:spcPct val="50000"/>
                </a:spcBef>
                <a:defRPr/>
              </a:pPr>
              <a:endParaRPr lang="ko-KR" altLang="en-US"/>
            </a:p>
          </p:txBody>
        </p:sp>
        <p:sp>
          <p:nvSpPr>
            <p:cNvPr id="68" name="Rectangle 241"/>
            <p:cNvSpPr>
              <a:spLocks noChangeArrowheads="1"/>
            </p:cNvSpPr>
            <p:nvPr userDrawn="1"/>
          </p:nvSpPr>
          <p:spPr bwMode="auto">
            <a:xfrm>
              <a:off x="7688998" y="611166"/>
              <a:ext cx="2088000" cy="252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latinLnBrk="1"/>
              <a:r>
                <a:rPr lang="en-US" altLang="ko-KR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Description</a:t>
              </a:r>
              <a:endParaRPr lang="ko-KR" alt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0" name="그룹 89"/>
          <p:cNvGrpSpPr/>
          <p:nvPr userDrawn="1"/>
        </p:nvGrpSpPr>
        <p:grpSpPr>
          <a:xfrm>
            <a:off x="-1469709" y="150971"/>
            <a:ext cx="1260000" cy="899999"/>
            <a:chOff x="203518" y="1037888"/>
            <a:chExt cx="1260000" cy="899999"/>
          </a:xfrm>
        </p:grpSpPr>
        <p:sp>
          <p:nvSpPr>
            <p:cNvPr id="176" name="Rectangle 241"/>
            <p:cNvSpPr>
              <a:spLocks noChangeArrowheads="1"/>
            </p:cNvSpPr>
            <p:nvPr userDrawn="1"/>
          </p:nvSpPr>
          <p:spPr bwMode="auto">
            <a:xfrm>
              <a:off x="203518" y="1037888"/>
              <a:ext cx="1260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marL="0" algn="l" defTabSz="1043056" rtl="0" eaLnBrk="1" fontAlgn="base" latinLnBrk="1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kumimoji="1" lang="ko-KR" altLang="en-US" sz="7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돋움" pitchFamily="50" charset="-127"/>
                  <a:cs typeface="Arial" pitchFamily="34" charset="0"/>
                </a:rPr>
                <a:t>매장 관리</a:t>
              </a:r>
            </a:p>
          </p:txBody>
        </p:sp>
        <p:sp>
          <p:nvSpPr>
            <p:cNvPr id="177" name="Rectangle 241"/>
            <p:cNvSpPr>
              <a:spLocks noChangeArrowheads="1"/>
            </p:cNvSpPr>
            <p:nvPr userDrawn="1"/>
          </p:nvSpPr>
          <p:spPr bwMode="auto">
            <a:xfrm>
              <a:off x="203518" y="1289887"/>
              <a:ext cx="1260000" cy="648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매장 카테고리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일반 매장 </a:t>
              </a:r>
              <a:r>
                <a: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(</a:t>
              </a: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전화주문</a:t>
              </a:r>
              <a:r>
                <a: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)</a:t>
              </a: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배고파 등록 대기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배고파 등록 완료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</p:txBody>
        </p:sp>
      </p:grpSp>
      <p:grpSp>
        <p:nvGrpSpPr>
          <p:cNvPr id="162" name="그룹 89"/>
          <p:cNvGrpSpPr/>
          <p:nvPr userDrawn="1"/>
        </p:nvGrpSpPr>
        <p:grpSpPr>
          <a:xfrm>
            <a:off x="-1469709" y="1950969"/>
            <a:ext cx="1260000" cy="755999"/>
            <a:chOff x="203518" y="1037888"/>
            <a:chExt cx="1260000" cy="755999"/>
          </a:xfrm>
        </p:grpSpPr>
        <p:sp>
          <p:nvSpPr>
            <p:cNvPr id="172" name="Rectangle 241"/>
            <p:cNvSpPr>
              <a:spLocks noChangeArrowheads="1"/>
            </p:cNvSpPr>
            <p:nvPr/>
          </p:nvSpPr>
          <p:spPr bwMode="auto">
            <a:xfrm>
              <a:off x="203518" y="1037888"/>
              <a:ext cx="1260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rtl="0" fontAlgn="base" latinLnBrk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kumimoji="1" lang="ko-KR" altLang="en-US" sz="7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돋움" pitchFamily="50" charset="-127"/>
                  <a:cs typeface="Arial" pitchFamily="34" charset="0"/>
                </a:rPr>
                <a:t>회원 관리</a:t>
              </a:r>
            </a:p>
          </p:txBody>
        </p:sp>
        <p:sp>
          <p:nvSpPr>
            <p:cNvPr id="173" name="Rectangle 241"/>
            <p:cNvSpPr>
              <a:spLocks noChangeArrowheads="1"/>
            </p:cNvSpPr>
            <p:nvPr/>
          </p:nvSpPr>
          <p:spPr bwMode="auto">
            <a:xfrm>
              <a:off x="203518" y="1289887"/>
              <a:ext cx="1260000" cy="504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비회원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정회원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탈퇴회원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</p:txBody>
        </p:sp>
      </p:grpSp>
      <p:grpSp>
        <p:nvGrpSpPr>
          <p:cNvPr id="163" name="그룹 89"/>
          <p:cNvGrpSpPr/>
          <p:nvPr userDrawn="1"/>
        </p:nvGrpSpPr>
        <p:grpSpPr>
          <a:xfrm>
            <a:off x="-1469709" y="2706968"/>
            <a:ext cx="1260000" cy="1007999"/>
            <a:chOff x="203518" y="1037888"/>
            <a:chExt cx="1260000" cy="1007999"/>
          </a:xfrm>
        </p:grpSpPr>
        <p:sp>
          <p:nvSpPr>
            <p:cNvPr id="170" name="Rectangle 241"/>
            <p:cNvSpPr>
              <a:spLocks noChangeArrowheads="1"/>
            </p:cNvSpPr>
            <p:nvPr/>
          </p:nvSpPr>
          <p:spPr bwMode="auto">
            <a:xfrm>
              <a:off x="203518" y="1037888"/>
              <a:ext cx="1260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rtl="0" fontAlgn="base" latinLnBrk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kumimoji="1" lang="ko-KR" altLang="en-US" sz="7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돋움" pitchFamily="50" charset="-127"/>
                  <a:cs typeface="Arial" pitchFamily="34" charset="0"/>
                </a:rPr>
                <a:t>홍보 관리</a:t>
              </a:r>
            </a:p>
          </p:txBody>
        </p:sp>
        <p:sp>
          <p:nvSpPr>
            <p:cNvPr id="171" name="Rectangle 241"/>
            <p:cNvSpPr>
              <a:spLocks noChangeArrowheads="1"/>
            </p:cNvSpPr>
            <p:nvPr/>
          </p:nvSpPr>
          <p:spPr bwMode="auto">
            <a:xfrm>
              <a:off x="203518" y="1289887"/>
              <a:ext cx="1260000" cy="756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메인 배너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메인 팝업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이벤트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</a:t>
              </a:r>
              <a:r>
                <a: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PUSH</a:t>
              </a:r>
              <a:r>
                <a:rPr lang="en-US" altLang="ko-KR" sz="700" kern="1200" baseline="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 </a:t>
              </a:r>
              <a:r>
                <a:rPr lang="ko-KR" altLang="en-US" sz="700" kern="1200" baseline="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메시지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배고파 추천하기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</p:txBody>
        </p:sp>
      </p:grpSp>
      <p:grpSp>
        <p:nvGrpSpPr>
          <p:cNvPr id="161" name="그룹 89"/>
          <p:cNvGrpSpPr/>
          <p:nvPr userDrawn="1"/>
        </p:nvGrpSpPr>
        <p:grpSpPr>
          <a:xfrm>
            <a:off x="-1469709" y="1050970"/>
            <a:ext cx="1260000" cy="899999"/>
            <a:chOff x="203518" y="1037888"/>
            <a:chExt cx="1260000" cy="899999"/>
          </a:xfrm>
        </p:grpSpPr>
        <p:sp>
          <p:nvSpPr>
            <p:cNvPr id="174" name="Rectangle 241"/>
            <p:cNvSpPr>
              <a:spLocks noChangeArrowheads="1"/>
            </p:cNvSpPr>
            <p:nvPr/>
          </p:nvSpPr>
          <p:spPr bwMode="auto">
            <a:xfrm>
              <a:off x="203518" y="1037888"/>
              <a:ext cx="1260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marL="0" algn="l" defTabSz="1043056" rtl="0" eaLnBrk="1" fontAlgn="base" latinLnBrk="1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kumimoji="1" lang="ko-KR" altLang="en-US" sz="7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돋움" pitchFamily="50" charset="-127"/>
                  <a:cs typeface="Arial" pitchFamily="34" charset="0"/>
                </a:rPr>
                <a:t>메뉴 관리</a:t>
              </a:r>
            </a:p>
          </p:txBody>
        </p:sp>
        <p:sp>
          <p:nvSpPr>
            <p:cNvPr id="175" name="Rectangle 241"/>
            <p:cNvSpPr>
              <a:spLocks noChangeArrowheads="1"/>
            </p:cNvSpPr>
            <p:nvPr/>
          </p:nvSpPr>
          <p:spPr bwMode="auto">
            <a:xfrm>
              <a:off x="203518" y="1289887"/>
              <a:ext cx="1260000" cy="648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메뉴 카테고리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메뉴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메뉴 옵션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메뉴 할인 이벤트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</p:txBody>
        </p:sp>
      </p:grpSp>
      <p:grpSp>
        <p:nvGrpSpPr>
          <p:cNvPr id="52" name="그룹 51"/>
          <p:cNvGrpSpPr/>
          <p:nvPr userDrawn="1"/>
        </p:nvGrpSpPr>
        <p:grpSpPr>
          <a:xfrm>
            <a:off x="-1469709" y="3714967"/>
            <a:ext cx="1260000" cy="899999"/>
            <a:chOff x="-1469709" y="3780227"/>
            <a:chExt cx="1260000" cy="899999"/>
          </a:xfrm>
        </p:grpSpPr>
        <p:grpSp>
          <p:nvGrpSpPr>
            <p:cNvPr id="164" name="그룹 89"/>
            <p:cNvGrpSpPr/>
            <p:nvPr userDrawn="1"/>
          </p:nvGrpSpPr>
          <p:grpSpPr>
            <a:xfrm>
              <a:off x="-1469709" y="3780227"/>
              <a:ext cx="1260000" cy="899999"/>
              <a:chOff x="203518" y="1037888"/>
              <a:chExt cx="1260000" cy="899999"/>
            </a:xfrm>
          </p:grpSpPr>
          <p:sp>
            <p:nvSpPr>
              <p:cNvPr id="168" name="Rectangle 241"/>
              <p:cNvSpPr>
                <a:spLocks noChangeArrowheads="1"/>
              </p:cNvSpPr>
              <p:nvPr/>
            </p:nvSpPr>
            <p:spPr bwMode="auto">
              <a:xfrm>
                <a:off x="203518" y="1037888"/>
                <a:ext cx="1260000" cy="252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0" rIns="0" bIns="0" rtlCol="0" anchor="ctr"/>
              <a:lstStyle/>
              <a:p>
                <a:pPr rtl="0" fontAlgn="base" latinLnBrk="1"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ea typeface="돋움" pitchFamily="50" charset="-127"/>
                    <a:cs typeface="Arial" pitchFamily="34" charset="0"/>
                  </a:rPr>
                  <a:t>고객 지원</a:t>
                </a:r>
              </a:p>
            </p:txBody>
          </p:sp>
          <p:sp>
            <p:nvSpPr>
              <p:cNvPr id="169" name="Rectangle 241"/>
              <p:cNvSpPr>
                <a:spLocks noChangeArrowheads="1"/>
              </p:cNvSpPr>
              <p:nvPr/>
            </p:nvSpPr>
            <p:spPr bwMode="auto">
              <a:xfrm>
                <a:off x="203518" y="1289887"/>
                <a:ext cx="1260000" cy="648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0" rIns="0" bIns="0" rtlCol="0" anchor="ctr"/>
              <a:lstStyle/>
              <a:p>
                <a:pPr marL="0" marR="0" indent="0" algn="l" defTabSz="1043056" rtl="0" eaLnBrk="1" fontAlgn="auto" latinLnBrk="1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└ 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1:1 </a:t>
                </a: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문의</a:t>
                </a:r>
                <a:r>
                  <a:rPr lang="en-US" altLang="ko-KR" sz="700" kern="1200" baseline="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 (</a:t>
                </a:r>
                <a:r>
                  <a:rPr lang="ko-KR" altLang="en-US" sz="700" kern="1200" baseline="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회원</a:t>
                </a:r>
                <a:r>
                  <a:rPr lang="en-US" altLang="ko-KR" sz="700" kern="1200" baseline="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)</a:t>
                </a:r>
                <a:endPara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  <a:p>
                <a:pPr>
                  <a:lnSpc>
                    <a:spcPct val="130000"/>
                  </a:lnSpc>
                  <a:defRPr/>
                </a:pP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└ 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1:1 </a:t>
                </a: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문의 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(</a:t>
                </a: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사장님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)</a:t>
                </a:r>
              </a:p>
              <a:p>
                <a:pPr>
                  <a:lnSpc>
                    <a:spcPct val="130000"/>
                  </a:lnSpc>
                  <a:defRPr/>
                </a:pP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└ 실시간 주문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/</a:t>
                </a: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접수 조회</a:t>
                </a:r>
                <a:endPara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  <a:p>
                <a:pPr marL="0" marR="0" indent="0" algn="l" defTabSz="1043056" rtl="0" eaLnBrk="1" fontAlgn="auto" latinLnBrk="1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└ 실시간 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POS </a:t>
                </a: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현황 조회</a:t>
                </a:r>
                <a:endPara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  <p:pic>
          <p:nvPicPr>
            <p:cNvPr id="50" name="Picture 39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347948" y="4355680"/>
              <a:ext cx="115860" cy="10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" name="Picture 39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347948" y="4500723"/>
              <a:ext cx="115860" cy="10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65" name="그룹 89"/>
          <p:cNvGrpSpPr/>
          <p:nvPr userDrawn="1"/>
        </p:nvGrpSpPr>
        <p:grpSpPr>
          <a:xfrm>
            <a:off x="-1469709" y="4614966"/>
            <a:ext cx="1260000" cy="1007999"/>
            <a:chOff x="203518" y="1037888"/>
            <a:chExt cx="1260000" cy="1007999"/>
          </a:xfrm>
        </p:grpSpPr>
        <p:sp>
          <p:nvSpPr>
            <p:cNvPr id="166" name="Rectangle 241"/>
            <p:cNvSpPr>
              <a:spLocks noChangeArrowheads="1"/>
            </p:cNvSpPr>
            <p:nvPr/>
          </p:nvSpPr>
          <p:spPr bwMode="auto">
            <a:xfrm>
              <a:off x="203518" y="1037888"/>
              <a:ext cx="1260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rtl="0" fontAlgn="base" latinLnBrk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kumimoji="1" lang="ko-KR" altLang="en-US" sz="7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돋움" pitchFamily="50" charset="-127"/>
                  <a:cs typeface="Arial" pitchFamily="34" charset="0"/>
                </a:rPr>
                <a:t>기타</a:t>
              </a:r>
            </a:p>
          </p:txBody>
        </p:sp>
        <p:sp>
          <p:nvSpPr>
            <p:cNvPr id="167" name="Rectangle 241"/>
            <p:cNvSpPr>
              <a:spLocks noChangeArrowheads="1"/>
            </p:cNvSpPr>
            <p:nvPr/>
          </p:nvSpPr>
          <p:spPr bwMode="auto">
            <a:xfrm>
              <a:off x="203518" y="1289887"/>
              <a:ext cx="1260000" cy="756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공지사항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튜토리얼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약관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</a:t>
              </a:r>
              <a:r>
                <a: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APP</a:t>
              </a:r>
              <a:r>
                <a:rPr lang="en-US" altLang="ko-KR" sz="700" kern="1200" baseline="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 </a:t>
              </a: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버전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</a:t>
              </a:r>
              <a:r>
                <a: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POS</a:t>
              </a:r>
              <a:r>
                <a:rPr lang="en-US" altLang="ko-KR" sz="700" kern="1200" baseline="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 </a:t>
              </a: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버전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</p:txBody>
        </p:sp>
      </p:grpSp>
      <p:sp>
        <p:nvSpPr>
          <p:cNvPr id="54" name="Rectangle 241"/>
          <p:cNvSpPr>
            <a:spLocks noChangeArrowheads="1"/>
          </p:cNvSpPr>
          <p:nvPr userDrawn="1"/>
        </p:nvSpPr>
        <p:spPr bwMode="auto">
          <a:xfrm>
            <a:off x="-1433709" y="5665451"/>
            <a:ext cx="1188000" cy="756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/>
          <a:p>
            <a:pPr fontAlgn="base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매출</a:t>
            </a:r>
            <a:r>
              <a:rPr kumimoji="1" lang="en-US" altLang="ko-KR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/</a:t>
            </a: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정산</a:t>
            </a:r>
            <a:r>
              <a:rPr kumimoji="1" lang="en-US" altLang="ko-KR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/</a:t>
            </a: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수수료</a:t>
            </a:r>
            <a:endParaRPr kumimoji="1" lang="en-US" altLang="ko-KR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매출 조회</a:t>
            </a:r>
            <a:endParaRPr lang="en-US" altLang="ko-KR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매출 통계</a:t>
            </a:r>
            <a:endParaRPr lang="en-US" altLang="ko-KR" sz="700" dirty="0" smtClean="0">
              <a:solidFill>
                <a:srgbClr val="0070C0"/>
              </a:solidFill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매장 정산</a:t>
            </a:r>
            <a:endParaRPr lang="en-US" altLang="ko-KR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  <a:p>
            <a:pPr marL="0" marR="0" indent="0" algn="l" defTabSz="1043056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매장 수수료 설정</a:t>
            </a:r>
            <a:endParaRPr lang="en-US" altLang="ko-KR" sz="700" dirty="0" smtClean="0">
              <a:solidFill>
                <a:srgbClr val="0070C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55" name="Rectangle 241"/>
          <p:cNvSpPr>
            <a:spLocks noChangeArrowheads="1"/>
          </p:cNvSpPr>
          <p:nvPr userDrawn="1"/>
        </p:nvSpPr>
        <p:spPr bwMode="auto">
          <a:xfrm>
            <a:off x="-1433709" y="6443084"/>
            <a:ext cx="1188000" cy="576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/>
          <a:p>
            <a:pPr fontAlgn="base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리워드 관리</a:t>
            </a:r>
            <a:endParaRPr kumimoji="1" lang="en-US" altLang="ko-KR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</a:t>
            </a:r>
            <a:r>
              <a:rPr lang="ko-KR" altLang="en-US" sz="700" dirty="0" err="1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딜리템</a:t>
            </a: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 이력</a:t>
            </a:r>
            <a:endParaRPr lang="en-US" altLang="ko-KR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포인트 이력</a:t>
            </a:r>
            <a:endParaRPr lang="en-US" altLang="ko-KR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  <a:p>
            <a:pPr marL="0" marR="0" indent="0" algn="l" defTabSz="1043056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포인트 환전</a:t>
            </a:r>
            <a:endParaRPr lang="en-US" altLang="ko-KR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56" name="Rectangle 241"/>
          <p:cNvSpPr>
            <a:spLocks noChangeArrowheads="1"/>
          </p:cNvSpPr>
          <p:nvPr userDrawn="1"/>
        </p:nvSpPr>
        <p:spPr bwMode="auto">
          <a:xfrm>
            <a:off x="-1433709" y="7040862"/>
            <a:ext cx="1188000" cy="28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/>
          <a:p>
            <a:pPr fontAlgn="base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리뷰 관리</a:t>
            </a:r>
            <a:endParaRPr kumimoji="1" lang="en-US" altLang="ko-KR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sp>
        <p:nvSpPr>
          <p:cNvPr id="57" name="Rectangle 241"/>
          <p:cNvSpPr>
            <a:spLocks noChangeArrowheads="1"/>
          </p:cNvSpPr>
          <p:nvPr userDrawn="1"/>
        </p:nvSpPr>
        <p:spPr bwMode="auto">
          <a:xfrm>
            <a:off x="-1433709" y="7364792"/>
            <a:ext cx="1188000" cy="28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/>
          <a:p>
            <a:pPr fontAlgn="base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앱 로그 분석</a:t>
            </a:r>
            <a:endParaRPr kumimoji="1" lang="en-US" altLang="ko-KR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/>
          <p:cNvSpPr/>
          <p:nvPr userDrawn="1"/>
        </p:nvSpPr>
        <p:spPr>
          <a:xfrm>
            <a:off x="0" y="0"/>
            <a:ext cx="10693400" cy="7561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Rectangle 28"/>
          <p:cNvSpPr>
            <a:spLocks noChangeArrowheads="1"/>
          </p:cNvSpPr>
          <p:nvPr userDrawn="1"/>
        </p:nvSpPr>
        <p:spPr bwMode="auto">
          <a:xfrm>
            <a:off x="0" y="7381876"/>
            <a:ext cx="10710000" cy="179387"/>
          </a:xfrm>
          <a:prstGeom prst="rect">
            <a:avLst/>
          </a:prstGeom>
          <a:solidFill>
            <a:srgbClr val="4D4D4D"/>
          </a:solidFill>
          <a:ln w="3175" algn="ctr">
            <a:noFill/>
            <a:miter lim="800000"/>
            <a:headEnd/>
            <a:tailEnd/>
          </a:ln>
        </p:spPr>
        <p:txBody>
          <a:bodyPr wrap="none" lIns="91434" tIns="45718" rIns="91434" bIns="45718" anchor="ctr"/>
          <a:lstStyle/>
          <a:p>
            <a:pPr algn="r">
              <a:spcBef>
                <a:spcPct val="50000"/>
              </a:spcBef>
              <a:defRPr/>
            </a:pPr>
            <a:endParaRPr lang="ko-KR" altLang="en-US">
              <a:solidFill>
                <a:srgbClr val="1C1C1C"/>
              </a:solidFill>
              <a:latin typeface="Arial" charset="0"/>
            </a:endParaRPr>
          </a:p>
        </p:txBody>
      </p:sp>
      <p:sp>
        <p:nvSpPr>
          <p:cNvPr id="9" name="Rectangle 175"/>
          <p:cNvSpPr>
            <a:spLocks noChangeArrowheads="1"/>
          </p:cNvSpPr>
          <p:nvPr userDrawn="1"/>
        </p:nvSpPr>
        <p:spPr bwMode="auto">
          <a:xfrm>
            <a:off x="10460366" y="7410014"/>
            <a:ext cx="125034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r" defTabSz="961964" rtl="0" fontAlgn="base" latinLnBrk="1">
              <a:spcBef>
                <a:spcPct val="0"/>
              </a:spcBef>
              <a:spcAft>
                <a:spcPct val="0"/>
              </a:spcAft>
              <a:defRPr/>
            </a:pPr>
            <a:fld id="{42A61D1F-6597-44C7-B510-17CE7B0E7975}" type="slidenum">
              <a:rPr kumimoji="1" lang="ko-KR" altLang="en-US" sz="800" kern="1200" dirty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pPr algn="r" defTabSz="961964" rtl="0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ko-KR" sz="800" kern="1200" dirty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sp>
        <p:nvSpPr>
          <p:cNvPr id="10" name="Rectangle 174"/>
          <p:cNvSpPr>
            <a:spLocks noChangeArrowheads="1"/>
          </p:cNvSpPr>
          <p:nvPr userDrawn="1"/>
        </p:nvSpPr>
        <p:spPr bwMode="auto">
          <a:xfrm>
            <a:off x="109400" y="7417708"/>
            <a:ext cx="1157368" cy="10772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defTabSz="957756">
              <a:defRPr/>
            </a:pPr>
            <a:r>
              <a:rPr kumimoji="1" lang="en-US" altLang="ko-KR" sz="700" kern="120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Reported by </a:t>
            </a:r>
            <a:r>
              <a:rPr kumimoji="1" lang="ko-KR" altLang="en-US" sz="700" b="1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㈜비씨디플랫폼</a:t>
            </a:r>
            <a:endParaRPr kumimoji="1" lang="ko-KR" altLang="en-US" sz="700" b="1" kern="1200" dirty="0" smtClean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grpSp>
        <p:nvGrpSpPr>
          <p:cNvPr id="5" name="그룹 22"/>
          <p:cNvGrpSpPr/>
          <p:nvPr userDrawn="1"/>
        </p:nvGrpSpPr>
        <p:grpSpPr>
          <a:xfrm>
            <a:off x="8477413" y="603283"/>
            <a:ext cx="2088000" cy="6667200"/>
            <a:chOff x="7688998" y="611166"/>
            <a:chExt cx="2088000" cy="6667200"/>
          </a:xfrm>
        </p:grpSpPr>
        <p:sp>
          <p:nvSpPr>
            <p:cNvPr id="24" name="Rectangle 241"/>
            <p:cNvSpPr>
              <a:spLocks noChangeArrowheads="1"/>
            </p:cNvSpPr>
            <p:nvPr userDrawn="1"/>
          </p:nvSpPr>
          <p:spPr bwMode="auto">
            <a:xfrm>
              <a:off x="7688998" y="611166"/>
              <a:ext cx="2088000" cy="6667200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spcBef>
                  <a:spcPct val="50000"/>
                </a:spcBef>
                <a:defRPr/>
              </a:pPr>
              <a:endParaRPr lang="ko-KR" altLang="en-US"/>
            </a:p>
          </p:txBody>
        </p:sp>
        <p:sp>
          <p:nvSpPr>
            <p:cNvPr id="25" name="Rectangle 241"/>
            <p:cNvSpPr>
              <a:spLocks noChangeArrowheads="1"/>
            </p:cNvSpPr>
            <p:nvPr userDrawn="1"/>
          </p:nvSpPr>
          <p:spPr bwMode="auto">
            <a:xfrm>
              <a:off x="7688998" y="611166"/>
              <a:ext cx="2088000" cy="252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latinLnBrk="1"/>
              <a:r>
                <a:rPr lang="en-US" altLang="ko-KR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Description</a:t>
              </a:r>
              <a:endParaRPr lang="ko-KR" alt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3" name="Rectangle 241"/>
          <p:cNvSpPr>
            <a:spLocks noChangeArrowheads="1"/>
          </p:cNvSpPr>
          <p:nvPr userDrawn="1"/>
        </p:nvSpPr>
        <p:spPr bwMode="auto">
          <a:xfrm>
            <a:off x="143550" y="622333"/>
            <a:ext cx="8287200" cy="6642000"/>
          </a:xfrm>
          <a:prstGeom prst="rect">
            <a:avLst/>
          </a:prstGeom>
          <a:solidFill>
            <a:schemeClr val="bg1"/>
          </a:solidFill>
          <a:ln w="3810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marL="0" algn="l" defTabSz="1043056" rtl="0" eaLnBrk="1" fontAlgn="base" latinLnBrk="1" hangingPunct="1">
              <a:spcBef>
                <a:spcPct val="50000"/>
              </a:spcBef>
              <a:spcAft>
                <a:spcPct val="0"/>
              </a:spcAft>
              <a:defRPr/>
            </a:pPr>
            <a:endParaRPr kumimoji="1" lang="ko-KR" altLang="en-US" sz="800" kern="1200" dirty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+mn-cs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125413" y="107950"/>
            <a:ext cx="1930016" cy="166199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85720" indent="-85720">
              <a:lnSpc>
                <a:spcPct val="12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ko-KR" altLang="en-US" sz="900" b="1" dirty="0" smtClean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먹자 플랫폼</a:t>
            </a:r>
            <a:r>
              <a:rPr kumimoji="1" lang="ko-KR" altLang="en-US" sz="900" b="0" kern="1200" dirty="0" smtClean="0">
                <a:solidFill>
                  <a:srgbClr val="4D4D4D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</a:t>
            </a:r>
            <a:r>
              <a:rPr lang="en-US" altLang="ko-KR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ADMIN(</a:t>
            </a:r>
            <a:r>
              <a:rPr lang="ko-KR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통합</a:t>
            </a:r>
            <a:r>
              <a:rPr lang="en-US" altLang="ko-KR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)</a:t>
            </a:r>
            <a:r>
              <a:rPr lang="ko-KR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스토리보드</a:t>
            </a:r>
            <a:endParaRPr lang="en-US" altLang="ko-KR" sz="900" b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grpSp>
        <p:nvGrpSpPr>
          <p:cNvPr id="27" name="그룹 26"/>
          <p:cNvGrpSpPr/>
          <p:nvPr userDrawn="1"/>
        </p:nvGrpSpPr>
        <p:grpSpPr>
          <a:xfrm>
            <a:off x="8477415" y="323641"/>
            <a:ext cx="2087998" cy="252000"/>
            <a:chOff x="7689000" y="323641"/>
            <a:chExt cx="2087998" cy="252000"/>
          </a:xfrm>
        </p:grpSpPr>
        <p:grpSp>
          <p:nvGrpSpPr>
            <p:cNvPr id="28" name="그룹 16"/>
            <p:cNvGrpSpPr/>
            <p:nvPr userDrawn="1"/>
          </p:nvGrpSpPr>
          <p:grpSpPr>
            <a:xfrm>
              <a:off x="7689000" y="323641"/>
              <a:ext cx="1187999" cy="252000"/>
              <a:chOff x="7689000" y="323641"/>
              <a:chExt cx="1187999" cy="252000"/>
            </a:xfrm>
          </p:grpSpPr>
          <p:sp>
            <p:nvSpPr>
              <p:cNvPr id="32" name="Rectangle 241"/>
              <p:cNvSpPr>
                <a:spLocks noChangeArrowheads="1"/>
              </p:cNvSpPr>
              <p:nvPr userDrawn="1"/>
            </p:nvSpPr>
            <p:spPr bwMode="auto">
              <a:xfrm>
                <a:off x="8228999" y="323641"/>
                <a:ext cx="648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ko-KR" altLang="en-US" sz="7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조승현</a:t>
                </a:r>
                <a:endParaRPr lang="ko-KR" altLang="en-US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34" name="직사각형 33"/>
              <p:cNvSpPr/>
              <p:nvPr userDrawn="1"/>
            </p:nvSpPr>
            <p:spPr>
              <a:xfrm>
                <a:off x="7689000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작성자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  <p:grpSp>
          <p:nvGrpSpPr>
            <p:cNvPr id="29" name="그룹 19"/>
            <p:cNvGrpSpPr/>
            <p:nvPr userDrawn="1"/>
          </p:nvGrpSpPr>
          <p:grpSpPr>
            <a:xfrm>
              <a:off x="8876999" y="323641"/>
              <a:ext cx="899999" cy="252000"/>
              <a:chOff x="8876998" y="323641"/>
              <a:chExt cx="899999" cy="252000"/>
            </a:xfrm>
          </p:grpSpPr>
          <p:sp>
            <p:nvSpPr>
              <p:cNvPr id="30" name="Rectangle 241"/>
              <p:cNvSpPr>
                <a:spLocks noChangeArrowheads="1"/>
              </p:cNvSpPr>
              <p:nvPr userDrawn="1"/>
            </p:nvSpPr>
            <p:spPr bwMode="auto">
              <a:xfrm>
                <a:off x="9416997" y="323641"/>
                <a:ext cx="360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algn="ctr" defTabSz="1043056" rtl="0" eaLnBrk="1" fontAlgn="base" latinLnBrk="1" hangingPunct="1"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ko-KR" sz="7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1.3</a:t>
                </a: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31" name="직사각형 30"/>
              <p:cNvSpPr/>
              <p:nvPr userDrawn="1"/>
            </p:nvSpPr>
            <p:spPr>
              <a:xfrm>
                <a:off x="8876998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Ver.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</p:grpSp>
      <p:grpSp>
        <p:nvGrpSpPr>
          <p:cNvPr id="35" name="그룹 34"/>
          <p:cNvGrpSpPr/>
          <p:nvPr userDrawn="1"/>
        </p:nvGrpSpPr>
        <p:grpSpPr>
          <a:xfrm>
            <a:off x="125413" y="323641"/>
            <a:ext cx="8318404" cy="252000"/>
            <a:chOff x="125413" y="323641"/>
            <a:chExt cx="8318404" cy="252000"/>
          </a:xfrm>
        </p:grpSpPr>
        <p:grpSp>
          <p:nvGrpSpPr>
            <p:cNvPr id="36" name="그룹 10"/>
            <p:cNvGrpSpPr/>
            <p:nvPr userDrawn="1"/>
          </p:nvGrpSpPr>
          <p:grpSpPr>
            <a:xfrm>
              <a:off x="125413" y="323641"/>
              <a:ext cx="5039999" cy="252000"/>
              <a:chOff x="129000" y="323641"/>
              <a:chExt cx="5039999" cy="252000"/>
            </a:xfrm>
          </p:grpSpPr>
          <p:sp>
            <p:nvSpPr>
              <p:cNvPr id="42" name="Rectangle 241"/>
              <p:cNvSpPr>
                <a:spLocks noChangeArrowheads="1"/>
              </p:cNvSpPr>
              <p:nvPr userDrawn="1"/>
            </p:nvSpPr>
            <p:spPr bwMode="auto">
              <a:xfrm>
                <a:off x="668999" y="323641"/>
                <a:ext cx="4500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90000" tIns="0" rIns="0" bIns="0" anchor="ctr"/>
              <a:lstStyle/>
              <a:p>
                <a:pPr marL="0" algn="l" defTabSz="1043056" rtl="0" eaLnBrk="1" latinLnBrk="1" hangingPunct="1">
                  <a:spcBef>
                    <a:spcPct val="50000"/>
                  </a:spcBef>
                  <a:defRPr/>
                </a:pP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43" name="Rectangle 241"/>
              <p:cNvSpPr>
                <a:spLocks noChangeArrowheads="1"/>
              </p:cNvSpPr>
              <p:nvPr userDrawn="1"/>
            </p:nvSpPr>
            <p:spPr bwMode="auto">
              <a:xfrm>
                <a:off x="129000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경로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  <p:grpSp>
          <p:nvGrpSpPr>
            <p:cNvPr id="37" name="그룹 37"/>
            <p:cNvGrpSpPr/>
            <p:nvPr userDrawn="1"/>
          </p:nvGrpSpPr>
          <p:grpSpPr>
            <a:xfrm>
              <a:off x="5164218" y="323641"/>
              <a:ext cx="3279599" cy="252000"/>
              <a:chOff x="5563818" y="323641"/>
              <a:chExt cx="3279599" cy="252000"/>
            </a:xfrm>
          </p:grpSpPr>
          <p:sp>
            <p:nvSpPr>
              <p:cNvPr id="38" name="직사각형 37"/>
              <p:cNvSpPr/>
              <p:nvPr userDrawn="1"/>
            </p:nvSpPr>
            <p:spPr>
              <a:xfrm>
                <a:off x="5563818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화면명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39" name="Rectangle 241"/>
              <p:cNvSpPr>
                <a:spLocks noChangeArrowheads="1"/>
              </p:cNvSpPr>
              <p:nvPr userDrawn="1"/>
            </p:nvSpPr>
            <p:spPr bwMode="auto">
              <a:xfrm>
                <a:off x="6103817" y="323641"/>
                <a:ext cx="27396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90000" tIns="0" rIns="0" bIns="0" anchor="ctr"/>
              <a:lstStyle/>
              <a:p>
                <a:pPr marL="0" algn="l" defTabSz="1043056" rtl="0" eaLnBrk="1" fontAlgn="base" latinLnBrk="1" hangingPunct="1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</p:grpSp>
      <p:sp>
        <p:nvSpPr>
          <p:cNvPr id="44" name="TextBox 43"/>
          <p:cNvSpPr txBox="1"/>
          <p:nvPr userDrawn="1"/>
        </p:nvSpPr>
        <p:spPr>
          <a:xfrm>
            <a:off x="10013979" y="107950"/>
            <a:ext cx="551434" cy="123111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r">
              <a:defRPr/>
            </a:pPr>
            <a:r>
              <a:rPr lang="en-US" altLang="ko-KR" sz="800" dirty="0" smtClean="0">
                <a:latin typeface="돋움" pitchFamily="50" charset="-127"/>
                <a:ea typeface="돋움" pitchFamily="50" charset="-127"/>
              </a:rPr>
              <a:t>2021.01.21</a:t>
            </a:r>
            <a:endParaRPr lang="ko-KR" altLang="en-US" sz="800" dirty="0">
              <a:latin typeface="돋움" pitchFamily="50" charset="-127"/>
              <a:ea typeface="돋움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134"/>
          <p:cNvSpPr>
            <a:spLocks noChangeShapeType="1"/>
          </p:cNvSpPr>
          <p:nvPr/>
        </p:nvSpPr>
        <p:spPr bwMode="auto">
          <a:xfrm>
            <a:off x="4208546" y="1267656"/>
            <a:ext cx="0" cy="4467225"/>
          </a:xfrm>
          <a:prstGeom prst="line">
            <a:avLst/>
          </a:prstGeom>
          <a:noFill/>
          <a:ln w="3175">
            <a:solidFill>
              <a:srgbClr val="C0C0C0"/>
            </a:solidFill>
            <a:round/>
            <a:headEnd/>
            <a:tailEnd/>
          </a:ln>
        </p:spPr>
        <p:txBody>
          <a:bodyPr wrap="none" lIns="91434" tIns="45718" rIns="91434" bIns="45718" anchor="ctr"/>
          <a:lstStyle/>
          <a:p>
            <a:endParaRPr lang="ko-KR" altLang="en-US"/>
          </a:p>
        </p:txBody>
      </p:sp>
      <p:graphicFrame>
        <p:nvGraphicFramePr>
          <p:cNvPr id="9" name="Group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81489"/>
              </p:ext>
            </p:extLst>
          </p:nvPr>
        </p:nvGraphicFramePr>
        <p:xfrm>
          <a:off x="4492709" y="1667705"/>
          <a:ext cx="5220000" cy="3024000"/>
        </p:xfrm>
        <a:graphic>
          <a:graphicData uri="http://schemas.openxmlformats.org/drawingml/2006/table">
            <a:tbl>
              <a:tblPr/>
              <a:tblGrid>
                <a:gridCol w="468000"/>
                <a:gridCol w="3312000"/>
                <a:gridCol w="720000"/>
                <a:gridCol w="720000"/>
              </a:tblGrid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버전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내용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이름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일자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600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1.0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회원 관리 초안 작성</a:t>
                      </a: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조승현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2021.01.18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1.1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초안 수정 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: </a:t>
                      </a: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세부정책 </a:t>
                      </a: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조승현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2021.01.19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1.2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수정 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IA </a:t>
                      </a: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적용 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: </a:t>
                      </a: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메뉴 분리 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(</a:t>
                      </a:r>
                      <a:r>
                        <a:rPr kumimoji="1" lang="ko-KR" altLang="en-US" sz="7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어드민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/</a:t>
                      </a: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회원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조승현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2021.01.20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1.3 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 </a:t>
                      </a: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수정 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IA </a:t>
                      </a: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적용</a:t>
                      </a: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조승현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2021.01.21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Text Box 243"/>
          <p:cNvSpPr txBox="1">
            <a:spLocks noChangeArrowheads="1"/>
          </p:cNvSpPr>
          <p:nvPr/>
        </p:nvSpPr>
        <p:spPr bwMode="auto">
          <a:xfrm>
            <a:off x="4492709" y="4898267"/>
            <a:ext cx="3886200" cy="83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568289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000" b="1" dirty="0">
                <a:solidFill>
                  <a:srgbClr val="4D4D4D"/>
                </a:solidFill>
                <a:latin typeface="돋움" pitchFamily="50" charset="-127"/>
                <a:ea typeface="돋움" pitchFamily="50" charset="-127"/>
              </a:rPr>
              <a:t>문서 버전 관리를 위한 고지 </a:t>
            </a:r>
          </a:p>
          <a:p>
            <a:pPr defTabSz="568289" fontAlgn="base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</a:pPr>
            <a:r>
              <a:rPr kumimoji="1" lang="ko-KR" altLang="en-US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본 문서는 프로젝트의 원활한 진행을 위한 주요한 문서이므로 </a:t>
            </a:r>
          </a:p>
          <a:p>
            <a:pPr defTabSz="568289" fontAlgn="base">
              <a:lnSpc>
                <a:spcPct val="120000"/>
              </a:lnSpc>
              <a:spcAft>
                <a:spcPct val="0"/>
              </a:spcAft>
            </a:pPr>
            <a:r>
              <a:rPr kumimoji="1" lang="ko-KR" altLang="en-US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작성 후 변경되어져야 할 사항이 생겨 버전 업그레이드가 되어질 경우</a:t>
            </a:r>
            <a:r>
              <a:rPr kumimoji="1" lang="en-US" altLang="ko-KR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,</a:t>
            </a:r>
            <a:br>
              <a:rPr kumimoji="1" lang="en-US" altLang="ko-KR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</a:br>
            <a:r>
              <a:rPr kumimoji="1" lang="ko-KR" altLang="en-US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변경 이력서를 작성하여 관리하도록 하고 있습니다</a:t>
            </a:r>
            <a:r>
              <a:rPr kumimoji="1" lang="en-US" altLang="ko-KR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.</a:t>
            </a:r>
          </a:p>
          <a:p>
            <a:pPr defTabSz="568289" fontAlgn="base">
              <a:lnSpc>
                <a:spcPct val="120000"/>
              </a:lnSpc>
              <a:spcAft>
                <a:spcPct val="0"/>
              </a:spcAft>
            </a:pPr>
            <a:r>
              <a:rPr kumimoji="1" lang="ko-KR" altLang="en-US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본 문서의 관련자 모든 분께서는 이를 준수하여 진행하도록 하여 주시기 바랍니다</a:t>
            </a:r>
            <a:r>
              <a:rPr kumimoji="1" lang="en-US" altLang="ko-KR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.</a:t>
            </a:r>
          </a:p>
        </p:txBody>
      </p:sp>
      <p:sp>
        <p:nvSpPr>
          <p:cNvPr id="11" name="WordArt 355"/>
          <p:cNvSpPr>
            <a:spLocks noChangeArrowheads="1" noChangeShapeType="1" noTextEdit="1"/>
          </p:cNvSpPr>
          <p:nvPr/>
        </p:nvSpPr>
        <p:spPr bwMode="auto">
          <a:xfrm>
            <a:off x="4492710" y="1315281"/>
            <a:ext cx="2735263" cy="287337"/>
          </a:xfrm>
          <a:prstGeom prst="rect">
            <a:avLst/>
          </a:prstGeom>
        </p:spPr>
        <p:txBody>
          <a:bodyPr wrap="none" lIns="91434" tIns="45718" rIns="91434" bIns="45718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ko-KR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969696"/>
                </a:solidFill>
                <a:latin typeface="Century Gothic"/>
              </a:rPr>
              <a:t>Modification History</a:t>
            </a:r>
            <a:endParaRPr lang="ko-KR" altLang="en-US" sz="3600" b="1" kern="10" dirty="0">
              <a:ln w="9525">
                <a:noFill/>
                <a:round/>
                <a:headEnd/>
                <a:tailEnd/>
              </a:ln>
              <a:solidFill>
                <a:srgbClr val="969696"/>
              </a:solidFill>
              <a:latin typeface="Century Gothic"/>
            </a:endParaRPr>
          </a:p>
        </p:txBody>
      </p:sp>
      <p:sp>
        <p:nvSpPr>
          <p:cNvPr id="12" name="AutoShape 132"/>
          <p:cNvSpPr>
            <a:spLocks noChangeArrowheads="1"/>
          </p:cNvSpPr>
          <p:nvPr/>
        </p:nvSpPr>
        <p:spPr bwMode="auto">
          <a:xfrm>
            <a:off x="981160" y="1315675"/>
            <a:ext cx="2943225" cy="1061195"/>
          </a:xfrm>
          <a:prstGeom prst="roundRect">
            <a:avLst>
              <a:gd name="adj" fmla="val 3954"/>
            </a:avLst>
          </a:pr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wrap="none" lIns="107993" tIns="45718" rIns="107993" bIns="45718" anchor="ctr"/>
          <a:lstStyle/>
          <a:p>
            <a:pPr marL="85720" indent="-85720" latinLnBrk="0">
              <a:lnSpc>
                <a:spcPct val="120000"/>
              </a:lnSpc>
              <a:buClr>
                <a:srgbClr val="000000"/>
              </a:buClr>
              <a:buSzPct val="100000"/>
              <a:defRPr/>
            </a:pPr>
            <a:r>
              <a:rPr kumimoji="0" lang="ko-KR" altLang="en-US" sz="1400" b="1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먹자</a:t>
            </a:r>
            <a:r>
              <a:rPr kumimoji="0" lang="ko-KR" altLang="en-US" sz="14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 </a:t>
            </a:r>
            <a:r>
              <a:rPr kumimoji="0" lang="ko-KR" altLang="en-US" sz="11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주문</a:t>
            </a:r>
            <a:r>
              <a:rPr kumimoji="0" lang="en-US" altLang="ko-KR" sz="11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/</a:t>
            </a:r>
            <a:r>
              <a:rPr kumimoji="0" lang="ko-KR" altLang="en-US" sz="11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접수 플랫폼</a:t>
            </a:r>
            <a:endParaRPr kumimoji="0" lang="en-US" altLang="ko-KR" sz="1400" dirty="0" smtClean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  <a:cs typeface="Arial" charset="0"/>
            </a:endParaRPr>
          </a:p>
          <a:p>
            <a:pPr marL="85720" indent="-85720" latinLnBrk="0">
              <a:lnSpc>
                <a:spcPct val="120000"/>
              </a:lnSpc>
              <a:buClr>
                <a:srgbClr val="000000"/>
              </a:buClr>
              <a:buSzPct val="100000"/>
              <a:defRPr/>
            </a:pPr>
            <a:r>
              <a:rPr lang="en-US" altLang="ko-KR" sz="8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Web Site Development Stroyboard</a:t>
            </a:r>
            <a:endParaRPr lang="en-US" altLang="ko-KR" sz="8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  <a:cs typeface="Arial" charset="0"/>
            </a:endParaRPr>
          </a:p>
          <a:p>
            <a:pPr marL="85720" indent="-85720" latinLnBrk="0">
              <a:lnSpc>
                <a:spcPct val="120000"/>
              </a:lnSpc>
              <a:spcBef>
                <a:spcPct val="50000"/>
              </a:spcBef>
              <a:buClr>
                <a:srgbClr val="000000"/>
              </a:buClr>
              <a:buSzPct val="100000"/>
              <a:defRPr/>
            </a:pPr>
            <a:r>
              <a:rPr lang="en-US" altLang="ko-KR" sz="1300" b="1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ADMIN(</a:t>
            </a:r>
            <a:r>
              <a:rPr lang="ko-KR" altLang="en-US" sz="1300" b="1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통합</a:t>
            </a:r>
            <a:r>
              <a:rPr lang="en-US" altLang="ko-KR" sz="1300" b="1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)</a:t>
            </a:r>
            <a:r>
              <a:rPr kumimoji="0" lang="ko-KR" altLang="en-US" sz="13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 스토리보드</a:t>
            </a:r>
            <a:endParaRPr kumimoji="0" lang="ko-KR" altLang="en-US" sz="10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  <a:cs typeface="Arial" charset="0"/>
            </a:endParaRPr>
          </a:p>
        </p:txBody>
      </p:sp>
      <p:sp>
        <p:nvSpPr>
          <p:cNvPr id="13" name="Line 356"/>
          <p:cNvSpPr>
            <a:spLocks noChangeShapeType="1"/>
          </p:cNvSpPr>
          <p:nvPr/>
        </p:nvSpPr>
        <p:spPr bwMode="auto">
          <a:xfrm>
            <a:off x="4492709" y="1613730"/>
            <a:ext cx="5220000" cy="0"/>
          </a:xfrm>
          <a:prstGeom prst="line">
            <a:avLst/>
          </a:prstGeom>
          <a:noFill/>
          <a:ln w="3175">
            <a:solidFill>
              <a:srgbClr val="969696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252" y="5228375"/>
            <a:ext cx="2088232" cy="454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41"/>
          <p:cNvSpPr>
            <a:spLocks noChangeArrowheads="1"/>
          </p:cNvSpPr>
          <p:nvPr/>
        </p:nvSpPr>
        <p:spPr bwMode="auto">
          <a:xfrm>
            <a:off x="125413" y="107950"/>
            <a:ext cx="10440000" cy="7164388"/>
          </a:xfrm>
          <a:prstGeom prst="rect">
            <a:avLst/>
          </a:prstGeom>
          <a:solidFill>
            <a:srgbClr val="FFC600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marL="1828684" lvl="4">
              <a:lnSpc>
                <a:spcPct val="130000"/>
              </a:lnSpc>
              <a:defRPr/>
            </a:pPr>
            <a:endParaRPr lang="en-US" altLang="ko-KR" sz="20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  <a:cs typeface="Arial" charset="0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xmlns="" id="{BEFC2A1E-F896-42BA-8530-0776353B5746}"/>
              </a:ext>
            </a:extLst>
          </p:cNvPr>
          <p:cNvCxnSpPr>
            <a:cxnSpLocks/>
          </p:cNvCxnSpPr>
          <p:nvPr/>
        </p:nvCxnSpPr>
        <p:spPr>
          <a:xfrm flipH="1">
            <a:off x="573084" y="3502403"/>
            <a:ext cx="584449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제목 1">
            <a:extLst>
              <a:ext uri="{FF2B5EF4-FFF2-40B4-BE49-F238E27FC236}">
                <a16:creationId xmlns:a16="http://schemas.microsoft.com/office/drawing/2014/main" xmlns="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453922" y="2841091"/>
            <a:ext cx="5963656" cy="71374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2800" b="1" dirty="0" smtClean="0">
                <a:solidFill>
                  <a:schemeClr val="bg1"/>
                </a:solidFill>
              </a:rPr>
              <a:t>IA (Information Architecture)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꺾인 연결선 15"/>
          <p:cNvCxnSpPr>
            <a:stCxn id="84" idx="0"/>
            <a:endCxn id="2" idx="1"/>
          </p:cNvCxnSpPr>
          <p:nvPr/>
        </p:nvCxnSpPr>
        <p:spPr>
          <a:xfrm rot="5400000" flipH="1" flipV="1">
            <a:off x="4381924" y="2741538"/>
            <a:ext cx="1043732" cy="885820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꺾인 연결선 87"/>
          <p:cNvCxnSpPr>
            <a:stCxn id="44" idx="0"/>
            <a:endCxn id="2" idx="1"/>
          </p:cNvCxnSpPr>
          <p:nvPr/>
        </p:nvCxnSpPr>
        <p:spPr>
          <a:xfrm rot="16200000" flipV="1">
            <a:off x="5254303" y="2754979"/>
            <a:ext cx="1043732" cy="858937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꺾인 연결선 88"/>
          <p:cNvCxnSpPr>
            <a:stCxn id="37" idx="0"/>
            <a:endCxn id="2" idx="1"/>
          </p:cNvCxnSpPr>
          <p:nvPr/>
        </p:nvCxnSpPr>
        <p:spPr>
          <a:xfrm rot="16200000" flipV="1">
            <a:off x="6125401" y="1883881"/>
            <a:ext cx="1043732" cy="2601134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꺾인 연결선 89"/>
          <p:cNvCxnSpPr>
            <a:stCxn id="30" idx="0"/>
            <a:endCxn id="2" idx="1"/>
          </p:cNvCxnSpPr>
          <p:nvPr/>
        </p:nvCxnSpPr>
        <p:spPr>
          <a:xfrm rot="5400000" flipH="1" flipV="1">
            <a:off x="3511471" y="1871086"/>
            <a:ext cx="1043732" cy="2626725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꺾인 연결선 90"/>
          <p:cNvCxnSpPr>
            <a:stCxn id="27" idx="0"/>
            <a:endCxn id="2" idx="1"/>
          </p:cNvCxnSpPr>
          <p:nvPr/>
        </p:nvCxnSpPr>
        <p:spPr>
          <a:xfrm rot="5400000" flipH="1" flipV="1">
            <a:off x="2646592" y="1006206"/>
            <a:ext cx="1043732" cy="4356484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꺾인 연결선 91"/>
          <p:cNvCxnSpPr>
            <a:stCxn id="29" idx="0"/>
            <a:endCxn id="2" idx="1"/>
          </p:cNvCxnSpPr>
          <p:nvPr/>
        </p:nvCxnSpPr>
        <p:spPr>
          <a:xfrm rot="16200000" flipV="1">
            <a:off x="6997140" y="1012142"/>
            <a:ext cx="1043732" cy="4344612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모서리가 둥근 직사각형 26"/>
          <p:cNvSpPr/>
          <p:nvPr/>
        </p:nvSpPr>
        <p:spPr>
          <a:xfrm>
            <a:off x="306140" y="3706314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계정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9007236" y="3706314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매뉴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2035899" y="3706314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회원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모서리가 둥근 직사각형 31"/>
          <p:cNvSpPr/>
          <p:nvPr/>
        </p:nvSpPr>
        <p:spPr>
          <a:xfrm>
            <a:off x="9007236" y="3981145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홍보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9007236" y="4255976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고객 지원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모서리가 둥근 직사각형 33"/>
          <p:cNvSpPr/>
          <p:nvPr/>
        </p:nvSpPr>
        <p:spPr>
          <a:xfrm>
            <a:off x="9007236" y="4530807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기타 지원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7263758" y="4586115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매출</a:t>
            </a:r>
            <a:r>
              <a:rPr lang="en-US" altLang="ko-KR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정산</a:t>
            </a:r>
            <a:r>
              <a:rPr lang="en-US" altLang="ko-KR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수수료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모서리가 둥근 직사각형 35"/>
          <p:cNvSpPr/>
          <p:nvPr/>
        </p:nvSpPr>
        <p:spPr>
          <a:xfrm>
            <a:off x="7263758" y="3985760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리워드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모서리가 둥근 직사각형 36"/>
          <p:cNvSpPr/>
          <p:nvPr/>
        </p:nvSpPr>
        <p:spPr>
          <a:xfrm>
            <a:off x="7263758" y="3706314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포인트 교환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모서리가 둥근 직사각형 37"/>
          <p:cNvSpPr/>
          <p:nvPr/>
        </p:nvSpPr>
        <p:spPr>
          <a:xfrm>
            <a:off x="9007236" y="4805638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리뷰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모서리가 둥근 직사각형 38"/>
          <p:cNvSpPr/>
          <p:nvPr/>
        </p:nvSpPr>
        <p:spPr>
          <a:xfrm>
            <a:off x="9007236" y="5080469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앱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로그 분석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007236" y="5355300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배달 대행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9007236" y="5630129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룰렛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Rectangle 241"/>
          <p:cNvSpPr>
            <a:spLocks noChangeArrowheads="1"/>
          </p:cNvSpPr>
          <p:nvPr/>
        </p:nvSpPr>
        <p:spPr bwMode="auto">
          <a:xfrm>
            <a:off x="289850" y="661413"/>
            <a:ext cx="10080000" cy="18000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 algn="ctr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defTabSz="914342">
              <a:defRPr/>
            </a:pP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6700" y="274642"/>
            <a:ext cx="4023987" cy="360099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457171" indent="-457171">
              <a:lnSpc>
                <a:spcPct val="130000"/>
              </a:lnSpc>
              <a:defRPr/>
            </a:pPr>
            <a:r>
              <a:rPr lang="en-US" altLang="ko-KR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1. IA (information Architecture) </a:t>
            </a:r>
            <a:r>
              <a:rPr lang="ko-KR" alt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수정</a:t>
            </a:r>
            <a:endParaRPr lang="en-US" altLang="ko-KR" sz="1800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모서리가 둥근 직사각형 43"/>
          <p:cNvSpPr/>
          <p:nvPr/>
        </p:nvSpPr>
        <p:spPr>
          <a:xfrm>
            <a:off x="5521561" y="3706314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매장 목록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" name="모서리가 둥근 직사각형 57"/>
          <p:cNvSpPr/>
          <p:nvPr/>
        </p:nvSpPr>
        <p:spPr>
          <a:xfrm>
            <a:off x="6007615" y="3966125"/>
            <a:ext cx="868093" cy="817094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총판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지사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ㄴ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커뮤니티</a:t>
            </a:r>
            <a:endParaRPr lang="en-US" altLang="ko-KR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ㄴ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카페</a:t>
            </a:r>
            <a:endParaRPr lang="en-US" altLang="ko-KR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ㄴ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</a:t>
            </a: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딜리버리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총판</a:t>
            </a:r>
            <a:endParaRPr lang="en-US" altLang="ko-KR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ㄴ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</a:t>
            </a: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딜리버리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지사</a:t>
            </a:r>
          </a:p>
          <a:p>
            <a:pPr>
              <a:defRPr/>
            </a:pPr>
            <a:endParaRPr lang="ko-KR" altLang="en-US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모서리가 둥근 직사각형 58"/>
          <p:cNvSpPr/>
          <p:nvPr/>
        </p:nvSpPr>
        <p:spPr>
          <a:xfrm>
            <a:off x="2035899" y="4003564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신청</a:t>
            </a:r>
            <a:r>
              <a:rPr lang="en-US" altLang="ko-KR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승인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모서리가 둥근 직사각형 59"/>
          <p:cNvSpPr/>
          <p:nvPr/>
        </p:nvSpPr>
        <p:spPr>
          <a:xfrm>
            <a:off x="2521970" y="4290507"/>
            <a:ext cx="868093" cy="325509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신청</a:t>
            </a:r>
            <a:r>
              <a:rPr lang="en-US" altLang="ko-KR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승인 내역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신청</a:t>
            </a:r>
            <a:r>
              <a:rPr lang="en-US" altLang="ko-KR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승인 관리</a:t>
            </a:r>
            <a:endParaRPr lang="ko-KR" altLang="en-US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" name="모서리가 둥근 직사각형 60"/>
          <p:cNvSpPr/>
          <p:nvPr/>
        </p:nvSpPr>
        <p:spPr>
          <a:xfrm>
            <a:off x="806199" y="3984904"/>
            <a:ext cx="868093" cy="385363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계정 목록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개별 상세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신규 등록</a:t>
            </a:r>
            <a:endParaRPr lang="ko-KR" altLang="en-US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모서리가 둥근 직사각형 61"/>
          <p:cNvSpPr/>
          <p:nvPr/>
        </p:nvSpPr>
        <p:spPr>
          <a:xfrm>
            <a:off x="7763817" y="4852701"/>
            <a:ext cx="868093" cy="309351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수수료 조회 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수수료 설정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66" name="그룹 65"/>
          <p:cNvGrpSpPr/>
          <p:nvPr/>
        </p:nvGrpSpPr>
        <p:grpSpPr>
          <a:xfrm>
            <a:off x="289850" y="1354477"/>
            <a:ext cx="1807128" cy="220209"/>
            <a:chOff x="289850" y="822662"/>
            <a:chExt cx="1807128" cy="220209"/>
          </a:xfrm>
        </p:grpSpPr>
        <p:sp>
          <p:nvSpPr>
            <p:cNvPr id="64" name="모서리가 둥근 직사각형 63"/>
            <p:cNvSpPr/>
            <p:nvPr/>
          </p:nvSpPr>
          <p:spPr>
            <a:xfrm>
              <a:off x="289850" y="822662"/>
              <a:ext cx="718368" cy="196222"/>
            </a:xfrm>
            <a:prstGeom prst="roundRect">
              <a:avLst>
                <a:gd name="adj" fmla="val 0"/>
              </a:avLst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신규 </a:t>
              </a:r>
              <a:r>
                <a:rPr lang="en-US" altLang="ko-KR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(1depth)</a:t>
              </a:r>
              <a:endParaRPr lang="ko-KR" altLang="en-US" sz="700" b="1" spc="-3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008218" y="827427"/>
              <a:ext cx="1088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: </a:t>
              </a:r>
              <a:r>
                <a:rPr lang="ko-KR" altLang="en-US" sz="800" b="1" dirty="0" smtClean="0"/>
                <a:t>신규 메뉴 </a:t>
              </a:r>
              <a:r>
                <a:rPr lang="en-US" altLang="ko-KR" sz="800" b="1" dirty="0" smtClean="0"/>
                <a:t>(1peth)</a:t>
              </a:r>
              <a:endParaRPr lang="ko-KR" altLang="en-US" sz="800" b="1" dirty="0"/>
            </a:p>
          </p:txBody>
        </p:sp>
      </p:grpSp>
      <p:grpSp>
        <p:nvGrpSpPr>
          <p:cNvPr id="67" name="그룹 66"/>
          <p:cNvGrpSpPr/>
          <p:nvPr/>
        </p:nvGrpSpPr>
        <p:grpSpPr>
          <a:xfrm>
            <a:off x="289850" y="776761"/>
            <a:ext cx="1414392" cy="220209"/>
            <a:chOff x="289850" y="822662"/>
            <a:chExt cx="1414392" cy="220209"/>
          </a:xfrm>
        </p:grpSpPr>
        <p:sp>
          <p:nvSpPr>
            <p:cNvPr id="68" name="모서리가 둥근 직사각형 67"/>
            <p:cNvSpPr/>
            <p:nvPr/>
          </p:nvSpPr>
          <p:spPr>
            <a:xfrm>
              <a:off x="289850" y="822662"/>
              <a:ext cx="718368" cy="19622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기존</a:t>
              </a:r>
              <a:endParaRPr lang="ko-KR" altLang="en-US" sz="700" b="1" spc="-3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008218" y="827427"/>
              <a:ext cx="6960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: </a:t>
              </a:r>
              <a:r>
                <a:rPr lang="ko-KR" altLang="en-US" sz="800" b="1" dirty="0" smtClean="0"/>
                <a:t>기존 메뉴</a:t>
              </a:r>
              <a:endParaRPr lang="ko-KR" altLang="en-US" sz="800" b="1" dirty="0"/>
            </a:p>
          </p:txBody>
        </p:sp>
      </p:grpSp>
      <p:grpSp>
        <p:nvGrpSpPr>
          <p:cNvPr id="70" name="그룹 69"/>
          <p:cNvGrpSpPr/>
          <p:nvPr/>
        </p:nvGrpSpPr>
        <p:grpSpPr>
          <a:xfrm>
            <a:off x="289850" y="1643335"/>
            <a:ext cx="1807128" cy="220209"/>
            <a:chOff x="289850" y="822662"/>
            <a:chExt cx="1807128" cy="220209"/>
          </a:xfrm>
        </p:grpSpPr>
        <p:sp>
          <p:nvSpPr>
            <p:cNvPr id="71" name="모서리가 둥근 직사각형 70"/>
            <p:cNvSpPr/>
            <p:nvPr/>
          </p:nvSpPr>
          <p:spPr>
            <a:xfrm>
              <a:off x="289850" y="822662"/>
              <a:ext cx="718368" cy="196222"/>
            </a:xfrm>
            <a:prstGeom prst="roundRect">
              <a:avLst>
                <a:gd name="adj" fmla="val 0"/>
              </a:avLst>
            </a:prstGeom>
            <a:noFill/>
            <a:ln w="3175">
              <a:solidFill>
                <a:srgbClr val="FFC000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신규 </a:t>
              </a:r>
              <a:r>
                <a:rPr lang="en-US" altLang="ko-KR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(2depth)</a:t>
              </a:r>
              <a:endParaRPr lang="ko-KR" altLang="en-US" sz="700" b="1" spc="-3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008218" y="827427"/>
              <a:ext cx="1088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: </a:t>
              </a:r>
              <a:r>
                <a:rPr lang="ko-KR" altLang="en-US" sz="800" b="1" dirty="0" smtClean="0"/>
                <a:t>신규 메뉴 </a:t>
              </a:r>
              <a:r>
                <a:rPr lang="en-US" altLang="ko-KR" sz="800" b="1" dirty="0" smtClean="0"/>
                <a:t>(2peth)</a:t>
              </a:r>
              <a:endParaRPr lang="ko-KR" altLang="en-US" sz="800" b="1" dirty="0"/>
            </a:p>
          </p:txBody>
        </p:sp>
      </p:grpSp>
      <p:sp>
        <p:nvSpPr>
          <p:cNvPr id="2" name="한쪽 모서리가 잘린 사각형 1"/>
          <p:cNvSpPr/>
          <p:nvPr/>
        </p:nvSpPr>
        <p:spPr>
          <a:xfrm>
            <a:off x="4446700" y="2230534"/>
            <a:ext cx="1800000" cy="432048"/>
          </a:xfrm>
          <a:prstGeom prst="snip1Rect">
            <a:avLst/>
          </a:prstGeom>
          <a:solidFill>
            <a:srgbClr val="FFC000"/>
          </a:solidFill>
          <a:ln w="3175">
            <a:solidFill>
              <a:srgbClr val="002642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배고파 </a:t>
            </a:r>
            <a:r>
              <a:rPr kumimoji="1" lang="en-US" altLang="ko-KR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ADMIN(</a:t>
            </a:r>
            <a:r>
              <a:rPr kumimoji="1" lang="ko-KR" altLang="en-US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통합</a:t>
            </a:r>
            <a:r>
              <a:rPr kumimoji="1" lang="en-US" altLang="ko-KR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3" name="모서리가 둥근 직사각형 2"/>
          <p:cNvSpPr/>
          <p:nvPr/>
        </p:nvSpPr>
        <p:spPr>
          <a:xfrm>
            <a:off x="289850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어드민</a:t>
            </a: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2033327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회원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5520281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매장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7263758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정산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9007236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운영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0" name="모서리가 둥근 직사각형 79"/>
          <p:cNvSpPr/>
          <p:nvPr/>
        </p:nvSpPr>
        <p:spPr>
          <a:xfrm>
            <a:off x="7763817" y="4233557"/>
            <a:ext cx="868093" cy="309351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포인트 조회 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포인트 정산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81" name="그룹 80"/>
          <p:cNvGrpSpPr/>
          <p:nvPr/>
        </p:nvGrpSpPr>
        <p:grpSpPr>
          <a:xfrm>
            <a:off x="289850" y="1065619"/>
            <a:ext cx="1656445" cy="220209"/>
            <a:chOff x="289850" y="822662"/>
            <a:chExt cx="1656445" cy="220209"/>
          </a:xfrm>
        </p:grpSpPr>
        <p:sp>
          <p:nvSpPr>
            <p:cNvPr id="82" name="모서리가 둥근 직사각형 81"/>
            <p:cNvSpPr/>
            <p:nvPr/>
          </p:nvSpPr>
          <p:spPr>
            <a:xfrm>
              <a:off x="289850" y="822662"/>
              <a:ext cx="718368" cy="196222"/>
            </a:xfrm>
            <a:prstGeom prst="roundRect">
              <a:avLst>
                <a:gd name="adj" fmla="val 0"/>
              </a:avLst>
            </a:prstGeom>
            <a:noFill/>
            <a:ln w="3175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기존 </a:t>
              </a:r>
              <a:r>
                <a:rPr lang="en-US" altLang="ko-KR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lang="ko-KR" altLang="en-US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수정</a:t>
              </a:r>
              <a:r>
                <a:rPr lang="en-US" altLang="ko-KR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  <a:endParaRPr lang="ko-KR" altLang="en-US" sz="700" b="1" spc="-3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008218" y="827427"/>
              <a:ext cx="93807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: </a:t>
              </a:r>
              <a:r>
                <a:rPr lang="ko-KR" altLang="en-US" sz="800" b="1" dirty="0" smtClean="0"/>
                <a:t>기존 메뉴 수정</a:t>
              </a:r>
              <a:endParaRPr lang="ko-KR" altLang="en-US" sz="800" b="1" dirty="0"/>
            </a:p>
          </p:txBody>
        </p:sp>
      </p:grpSp>
      <p:sp>
        <p:nvSpPr>
          <p:cNvPr id="74" name="모서리가 둥근 직사각형 73"/>
          <p:cNvSpPr/>
          <p:nvPr/>
        </p:nvSpPr>
        <p:spPr>
          <a:xfrm>
            <a:off x="3776804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패밀리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9" name="모서리가 둥근 직사각형 78"/>
          <p:cNvSpPr/>
          <p:nvPr/>
        </p:nvSpPr>
        <p:spPr>
          <a:xfrm>
            <a:off x="5525248" y="4805638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매장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4" name="모서리가 둥근 직사각형 83"/>
          <p:cNvSpPr/>
          <p:nvPr/>
        </p:nvSpPr>
        <p:spPr>
          <a:xfrm>
            <a:off x="3776804" y="3706314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가맹점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5" name="모서리가 둥근 직사각형 84"/>
          <p:cNvSpPr/>
          <p:nvPr/>
        </p:nvSpPr>
        <p:spPr>
          <a:xfrm>
            <a:off x="3776804" y="3999890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배달기사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6" name="모서리가 둥근 직사각형 85"/>
          <p:cNvSpPr/>
          <p:nvPr/>
        </p:nvSpPr>
        <p:spPr>
          <a:xfrm>
            <a:off x="3776804" y="4290496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회원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1991158" y="3243146"/>
            <a:ext cx="1479795" cy="1372870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1038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41"/>
          <p:cNvSpPr>
            <a:spLocks noChangeArrowheads="1"/>
          </p:cNvSpPr>
          <p:nvPr/>
        </p:nvSpPr>
        <p:spPr bwMode="auto">
          <a:xfrm>
            <a:off x="125413" y="107950"/>
            <a:ext cx="10440000" cy="7164388"/>
          </a:xfrm>
          <a:prstGeom prst="rect">
            <a:avLst/>
          </a:prstGeom>
          <a:solidFill>
            <a:srgbClr val="FFC600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marL="1828684" lvl="4">
              <a:lnSpc>
                <a:spcPct val="130000"/>
              </a:lnSpc>
              <a:defRPr/>
            </a:pPr>
            <a:endParaRPr lang="en-US" altLang="ko-KR" sz="20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  <a:cs typeface="Arial" charset="0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xmlns="" id="{BEFC2A1E-F896-42BA-8530-0776353B5746}"/>
              </a:ext>
            </a:extLst>
          </p:cNvPr>
          <p:cNvCxnSpPr>
            <a:cxnSpLocks/>
          </p:cNvCxnSpPr>
          <p:nvPr/>
        </p:nvCxnSpPr>
        <p:spPr>
          <a:xfrm flipH="1">
            <a:off x="573084" y="3502403"/>
            <a:ext cx="584449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제목 1">
            <a:extLst>
              <a:ext uri="{FF2B5EF4-FFF2-40B4-BE49-F238E27FC236}">
                <a16:creationId xmlns:a16="http://schemas.microsoft.com/office/drawing/2014/main" xmlns="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453922" y="2841091"/>
            <a:ext cx="5963656" cy="71374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bg1"/>
                </a:solidFill>
              </a:rPr>
              <a:t>회원 관리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제목 1">
            <a:extLst>
              <a:ext uri="{FF2B5EF4-FFF2-40B4-BE49-F238E27FC236}">
                <a16:creationId xmlns:a16="http://schemas.microsoft.com/office/drawing/2014/main" xmlns="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576321" y="3629258"/>
            <a:ext cx="5963656" cy="71374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chemeClr val="bg1"/>
                </a:solidFill>
              </a:rPr>
              <a:t>1) 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회원 관리</a:t>
            </a:r>
            <a:endParaRPr lang="en-US" altLang="ko-KR" sz="1200" b="1" dirty="0" smtClean="0">
              <a:solidFill>
                <a:schemeClr val="bg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chemeClr val="bg1"/>
                </a:solidFill>
              </a:rPr>
              <a:t>2) 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신청</a:t>
            </a:r>
            <a:r>
              <a:rPr lang="en-US" altLang="ko-KR" sz="1200" b="1" dirty="0" smtClean="0">
                <a:solidFill>
                  <a:schemeClr val="bg1"/>
                </a:solidFill>
              </a:rPr>
              <a:t>/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승인</a:t>
            </a:r>
            <a:endParaRPr lang="en-US" altLang="ko-KR" sz="12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>
            <a:extLst>
              <a:ext uri="{FF2B5EF4-FFF2-40B4-BE49-F238E27FC236}">
                <a16:creationId xmlns:a16="http://schemas.microsoft.com/office/drawing/2014/main" xmlns="" id="{BEFC2A1E-F896-42BA-8530-0776353B5746}"/>
              </a:ext>
            </a:extLst>
          </p:cNvPr>
          <p:cNvCxnSpPr>
            <a:cxnSpLocks/>
          </p:cNvCxnSpPr>
          <p:nvPr/>
        </p:nvCxnSpPr>
        <p:spPr>
          <a:xfrm flipH="1">
            <a:off x="573084" y="3502403"/>
            <a:ext cx="5844494" cy="0"/>
          </a:xfrm>
          <a:prstGeom prst="line">
            <a:avLst/>
          </a:prstGeom>
          <a:ln w="28575">
            <a:solidFill>
              <a:srgbClr val="FFC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제목 1">
            <a:extLst>
              <a:ext uri="{FF2B5EF4-FFF2-40B4-BE49-F238E27FC236}">
                <a16:creationId xmlns:a16="http://schemas.microsoft.com/office/drawing/2014/main" xmlns="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453922" y="2841091"/>
            <a:ext cx="5963656" cy="71374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2000" b="1" dirty="0" smtClean="0">
                <a:solidFill>
                  <a:srgbClr val="FFC600"/>
                </a:solidFill>
              </a:rPr>
              <a:t>화면 설계</a:t>
            </a:r>
            <a:endParaRPr lang="ko-KR" altLang="en-US" sz="2000" b="1" dirty="0"/>
          </a:p>
        </p:txBody>
      </p:sp>
      <p:sp>
        <p:nvSpPr>
          <p:cNvPr id="4" name="제목 1">
            <a:extLst>
              <a:ext uri="{FF2B5EF4-FFF2-40B4-BE49-F238E27FC236}">
                <a16:creationId xmlns:a16="http://schemas.microsoft.com/office/drawing/2014/main" xmlns="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576320" y="3555839"/>
            <a:ext cx="9990959" cy="94487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FFC600"/>
                </a:solidFill>
              </a:rPr>
              <a:t>1) </a:t>
            </a:r>
            <a:r>
              <a:rPr lang="ko-KR" altLang="en-US" sz="1200" b="1" dirty="0" smtClean="0">
                <a:solidFill>
                  <a:srgbClr val="FFC600"/>
                </a:solidFill>
              </a:rPr>
              <a:t>회원 관리 </a:t>
            </a:r>
            <a:r>
              <a:rPr lang="en-US" altLang="ko-KR" sz="1200" b="1" dirty="0" smtClean="0">
                <a:solidFill>
                  <a:srgbClr val="FFC600"/>
                </a:solidFill>
              </a:rPr>
              <a:t>(</a:t>
            </a:r>
            <a:r>
              <a:rPr lang="ko-KR" altLang="en-US" sz="1200" b="1" dirty="0" smtClean="0">
                <a:solidFill>
                  <a:srgbClr val="FFC600"/>
                </a:solidFill>
              </a:rPr>
              <a:t>기존 메뉴 승계</a:t>
            </a:r>
            <a:r>
              <a:rPr lang="en-US" altLang="ko-KR" sz="1200" b="1" dirty="0" smtClean="0">
                <a:solidFill>
                  <a:srgbClr val="FFC600"/>
                </a:solidFill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FFC600"/>
                </a:solidFill>
              </a:rPr>
              <a:t>2) </a:t>
            </a:r>
            <a:r>
              <a:rPr lang="ko-KR" altLang="en-US" sz="1200" b="1" dirty="0" smtClean="0">
                <a:solidFill>
                  <a:srgbClr val="FFC600"/>
                </a:solidFill>
              </a:rPr>
              <a:t>신청</a:t>
            </a:r>
            <a:r>
              <a:rPr lang="en-US" altLang="ko-KR" sz="1200" b="1" dirty="0" smtClean="0">
                <a:solidFill>
                  <a:srgbClr val="FFC600"/>
                </a:solidFill>
              </a:rPr>
              <a:t>/</a:t>
            </a:r>
            <a:r>
              <a:rPr lang="ko-KR" altLang="en-US" sz="1200" b="1" dirty="0" smtClean="0">
                <a:solidFill>
                  <a:srgbClr val="FFC600"/>
                </a:solidFill>
              </a:rPr>
              <a:t>승인</a:t>
            </a:r>
            <a:endParaRPr lang="en-US" altLang="ko-KR" sz="1200" b="1" dirty="0" smtClean="0">
              <a:solidFill>
                <a:srgbClr val="FFC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290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8"/>
          <p:cNvSpPr txBox="1">
            <a:spLocks noChangeArrowheads="1"/>
          </p:cNvSpPr>
          <p:nvPr/>
        </p:nvSpPr>
        <p:spPr bwMode="auto">
          <a:xfrm>
            <a:off x="327149" y="864307"/>
            <a:ext cx="71654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ko-KR" altLang="en-US" sz="1000" b="1" dirty="0" smtClean="0">
                <a:latin typeface="돋움" pitchFamily="50" charset="-127"/>
                <a:ea typeface="돋움" pitchFamily="50" charset="-127"/>
              </a:rPr>
              <a:t>▒ 이력 조회</a:t>
            </a:r>
            <a:endParaRPr lang="ko-KR" altLang="en-US" sz="1000" dirty="0">
              <a:latin typeface="돋움" pitchFamily="50" charset="-127"/>
              <a:ea typeface="돋움" pitchFamily="50" charset="-127"/>
            </a:endParaRPr>
          </a:p>
        </p:txBody>
      </p:sp>
      <p:graphicFrame>
        <p:nvGraphicFramePr>
          <p:cNvPr id="67" name="표 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7630389"/>
              </p:ext>
            </p:extLst>
          </p:nvPr>
        </p:nvGraphicFramePr>
        <p:xfrm>
          <a:off x="8477413" y="855283"/>
          <a:ext cx="2088000" cy="292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/>
                <a:gridCol w="1800000"/>
              </a:tblGrid>
              <a:tr h="288000">
                <a:tc gridSpan="2"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화면 소개 </a:t>
                      </a:r>
                      <a:r>
                        <a:rPr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밀리 신청 이력 조회 화면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34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정책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1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신청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/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승인 이력 총계 요약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-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승인대기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/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완료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/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반려 총 수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- Default :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데이터 수집 전체 기간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               *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이후 데이터 량이 많아 질 경우 단위 기간 설정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(ex&gt; 1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개월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, 3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개월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2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처리 현황에 따라 탭 구분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-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승인대기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승인완료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승인반려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3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상태 클릭 시 개인별 신청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/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승인 이력을 팝업 노출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(4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번 참고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)</a:t>
                      </a:r>
                    </a:p>
                    <a:p>
                      <a:pPr marL="171450" marR="0" indent="-17145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이력 상태는 아래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3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종으로 표기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/>
                      </a:r>
                      <a:b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</a:b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※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신청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(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승인대기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),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승인 반려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,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승인 완료 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4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baseline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개별 승인 이력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조회 팝업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-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팝업 구성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: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이름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,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승인 이력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(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최신 처리 결과 순 내림차순 정렬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)</a:t>
                      </a: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8" name="Rectangle 241"/>
          <p:cNvSpPr>
            <a:spLocks noChangeArrowheads="1"/>
          </p:cNvSpPr>
          <p:nvPr/>
        </p:nvSpPr>
        <p:spPr bwMode="auto">
          <a:xfrm>
            <a:off x="665412" y="323641"/>
            <a:ext cx="45000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신청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/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승인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이력 조회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69" name="Rectangle 241"/>
          <p:cNvSpPr>
            <a:spLocks noChangeArrowheads="1"/>
          </p:cNvSpPr>
          <p:nvPr/>
        </p:nvSpPr>
        <p:spPr bwMode="auto">
          <a:xfrm>
            <a:off x="5704217" y="323641"/>
            <a:ext cx="27396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이력 조회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138" name="그룹 79"/>
          <p:cNvGrpSpPr/>
          <p:nvPr/>
        </p:nvGrpSpPr>
        <p:grpSpPr>
          <a:xfrm>
            <a:off x="3237029" y="6393233"/>
            <a:ext cx="2137598" cy="107731"/>
            <a:chOff x="3133341" y="6012708"/>
            <a:chExt cx="2137598" cy="107731"/>
          </a:xfrm>
        </p:grpSpPr>
        <p:sp>
          <p:nvSpPr>
            <p:cNvPr id="139" name="직사각형 35"/>
            <p:cNvSpPr>
              <a:spLocks noChangeArrowheads="1"/>
            </p:cNvSpPr>
            <p:nvPr/>
          </p:nvSpPr>
          <p:spPr bwMode="auto">
            <a:xfrm>
              <a:off x="3471972" y="6012717"/>
              <a:ext cx="1460335" cy="107722"/>
            </a:xfrm>
            <a:prstGeom prst="rect">
              <a:avLst/>
            </a:prstGeom>
            <a:solidFill>
              <a:schemeClr val="bg1"/>
            </a:solidFill>
            <a:ln w="3175" algn="ctr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rPr>
                <a:t>1 / 2 / </a:t>
              </a:r>
              <a:r>
                <a:rPr kumimoji="1" lang="en-US" altLang="ko-KR" sz="700" b="1" dirty="0">
                  <a:solidFill>
                    <a:srgbClr val="00B0F0"/>
                  </a:solidFill>
                  <a:latin typeface="돋움" pitchFamily="50" charset="-127"/>
                  <a:ea typeface="돋움" pitchFamily="50" charset="-127"/>
                </a:rPr>
                <a:t>3</a:t>
              </a:r>
              <a:r>
                <a:rPr kumimoji="1" lang="en-US" altLang="ko-KR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rPr>
                <a:t> / 4 / 5 / 6 / 7 / 8 / 9 / 10</a:t>
              </a:r>
              <a:endParaRPr kumimoji="1" lang="ko-KR" altLang="en-US" sz="700" dirty="0">
                <a:solidFill>
                  <a:srgbClr val="4D4D4D"/>
                </a:solidFill>
                <a:latin typeface="돋움" pitchFamily="50" charset="-127"/>
                <a:ea typeface="돋움" pitchFamily="50" charset="-127"/>
              </a:endParaRPr>
            </a:p>
          </p:txBody>
        </p:sp>
        <p:grpSp>
          <p:nvGrpSpPr>
            <p:cNvPr id="140" name="그룹 74"/>
            <p:cNvGrpSpPr/>
            <p:nvPr/>
          </p:nvGrpSpPr>
          <p:grpSpPr>
            <a:xfrm>
              <a:off x="3133341" y="6012708"/>
              <a:ext cx="212271" cy="107722"/>
              <a:chOff x="3133341" y="6012708"/>
              <a:chExt cx="212271" cy="107722"/>
            </a:xfrm>
          </p:grpSpPr>
          <p:sp>
            <p:nvSpPr>
              <p:cNvPr id="145" name="직사각형 35"/>
              <p:cNvSpPr>
                <a:spLocks noChangeArrowheads="1"/>
              </p:cNvSpPr>
              <p:nvPr/>
            </p:nvSpPr>
            <p:spPr bwMode="auto">
              <a:xfrm>
                <a:off x="3289506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146" name="직사각형 145"/>
              <p:cNvSpPr>
                <a:spLocks noChangeArrowheads="1"/>
              </p:cNvSpPr>
              <p:nvPr/>
            </p:nvSpPr>
            <p:spPr bwMode="auto">
              <a:xfrm>
                <a:off x="3175038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147" name="직사각형 66"/>
              <p:cNvSpPr>
                <a:spLocks noChangeArrowheads="1"/>
              </p:cNvSpPr>
              <p:nvPr/>
            </p:nvSpPr>
            <p:spPr bwMode="auto">
              <a:xfrm>
                <a:off x="3133341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</p:grpSp>
        <p:grpSp>
          <p:nvGrpSpPr>
            <p:cNvPr id="141" name="그룹 75"/>
            <p:cNvGrpSpPr/>
            <p:nvPr/>
          </p:nvGrpSpPr>
          <p:grpSpPr>
            <a:xfrm rot="10800000">
              <a:off x="5058668" y="6012708"/>
              <a:ext cx="212271" cy="107722"/>
              <a:chOff x="3133341" y="6012708"/>
              <a:chExt cx="212271" cy="107722"/>
            </a:xfrm>
          </p:grpSpPr>
          <p:sp>
            <p:nvSpPr>
              <p:cNvPr id="142" name="직사각형 141"/>
              <p:cNvSpPr>
                <a:spLocks noChangeArrowheads="1"/>
              </p:cNvSpPr>
              <p:nvPr/>
            </p:nvSpPr>
            <p:spPr bwMode="auto">
              <a:xfrm>
                <a:off x="3289506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143" name="직사각형 142"/>
              <p:cNvSpPr>
                <a:spLocks noChangeArrowheads="1"/>
              </p:cNvSpPr>
              <p:nvPr/>
            </p:nvSpPr>
            <p:spPr bwMode="auto">
              <a:xfrm>
                <a:off x="3175038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144" name="직사각형 66"/>
              <p:cNvSpPr>
                <a:spLocks noChangeArrowheads="1"/>
              </p:cNvSpPr>
              <p:nvPr/>
            </p:nvSpPr>
            <p:spPr bwMode="auto">
              <a:xfrm>
                <a:off x="3133341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</p:grpSp>
      </p:grpSp>
      <p:sp>
        <p:nvSpPr>
          <p:cNvPr id="149" name="직사각형 148"/>
          <p:cNvSpPr/>
          <p:nvPr/>
        </p:nvSpPr>
        <p:spPr>
          <a:xfrm>
            <a:off x="327150" y="1184489"/>
            <a:ext cx="7920000" cy="565279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ko-KR" altLang="en-US" dirty="0">
              <a:solidFill>
                <a:schemeClr val="tx1"/>
              </a:solidFill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150" name="그룹 84"/>
          <p:cNvGrpSpPr/>
          <p:nvPr/>
        </p:nvGrpSpPr>
        <p:grpSpPr>
          <a:xfrm>
            <a:off x="4230676" y="1306861"/>
            <a:ext cx="900000" cy="293319"/>
            <a:chOff x="626502" y="1180605"/>
            <a:chExt cx="900000" cy="216000"/>
          </a:xfrm>
        </p:grpSpPr>
        <p:sp>
          <p:nvSpPr>
            <p:cNvPr id="154" name="직사각형 153"/>
            <p:cNvSpPr>
              <a:spLocks noChangeArrowheads="1"/>
            </p:cNvSpPr>
            <p:nvPr/>
          </p:nvSpPr>
          <p:spPr bwMode="auto">
            <a:xfrm>
              <a:off x="626502" y="1180605"/>
              <a:ext cx="900000" cy="216000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54000" tIns="0" rIns="0" bIns="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700" spc="-80" dirty="0" smtClean="0">
                  <a:latin typeface="돋움" pitchFamily="50" charset="-127"/>
                  <a:ea typeface="돋움" pitchFamily="50" charset="-127"/>
                </a:rPr>
                <a:t>전체 </a:t>
              </a:r>
              <a:r>
                <a:rPr kumimoji="1" lang="en-US" altLang="ko-KR" sz="700" spc="-80" dirty="0" smtClean="0">
                  <a:latin typeface="돋움" pitchFamily="50" charset="-127"/>
                  <a:ea typeface="돋움" pitchFamily="50" charset="-127"/>
                </a:rPr>
                <a:t>(</a:t>
              </a:r>
              <a:r>
                <a:rPr kumimoji="1" lang="ko-KR" altLang="en-US" sz="700" spc="-80" dirty="0" smtClean="0">
                  <a:latin typeface="돋움" pitchFamily="50" charset="-127"/>
                  <a:ea typeface="돋움" pitchFamily="50" charset="-127"/>
                </a:rPr>
                <a:t>통합검색</a:t>
              </a:r>
              <a:r>
                <a:rPr kumimoji="1" lang="en-US" altLang="ko-KR" sz="700" spc="-80" dirty="0" smtClean="0">
                  <a:latin typeface="돋움" pitchFamily="50" charset="-127"/>
                  <a:ea typeface="돋움" pitchFamily="50" charset="-127"/>
                </a:rPr>
                <a:t>)</a:t>
              </a:r>
              <a:endParaRPr kumimoji="1" lang="ko-KR" altLang="en-US" sz="700" spc="-80" dirty="0" smtClean="0">
                <a:latin typeface="돋움" pitchFamily="50" charset="-127"/>
                <a:ea typeface="돋움" pitchFamily="50" charset="-127"/>
              </a:endParaRPr>
            </a:p>
          </p:txBody>
        </p:sp>
        <p:pic>
          <p:nvPicPr>
            <p:cNvPr id="155" name="Picture 103"/>
            <p:cNvPicPr>
              <a:picLocks noChangeAspect="1" noChangeArrowheads="1"/>
            </p:cNvPicPr>
            <p:nvPr/>
          </p:nvPicPr>
          <p:blipFill>
            <a:blip r:embed="rId2" cstate="print"/>
            <a:srcRect t="15633" r="9297"/>
            <a:stretch>
              <a:fillRect/>
            </a:stretch>
          </p:blipFill>
          <p:spPr bwMode="auto">
            <a:xfrm>
              <a:off x="1360504" y="1234605"/>
              <a:ext cx="119911" cy="1080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</p:grpSp>
      <p:grpSp>
        <p:nvGrpSpPr>
          <p:cNvPr id="151" name="그룹 198"/>
          <p:cNvGrpSpPr/>
          <p:nvPr/>
        </p:nvGrpSpPr>
        <p:grpSpPr>
          <a:xfrm>
            <a:off x="5211552" y="1306861"/>
            <a:ext cx="2916246" cy="293319"/>
            <a:chOff x="5211552" y="1414605"/>
            <a:chExt cx="2916246" cy="216000"/>
          </a:xfrm>
        </p:grpSpPr>
        <p:sp>
          <p:nvSpPr>
            <p:cNvPr id="152" name="직사각형 151"/>
            <p:cNvSpPr>
              <a:spLocks noChangeArrowheads="1"/>
            </p:cNvSpPr>
            <p:nvPr/>
          </p:nvSpPr>
          <p:spPr bwMode="auto">
            <a:xfrm>
              <a:off x="7515798" y="1414605"/>
              <a:ext cx="612000" cy="21600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700" dirty="0" smtClean="0">
                  <a:solidFill>
                    <a:schemeClr val="bg1"/>
                  </a:solidFill>
                  <a:latin typeface="돋움" pitchFamily="50" charset="-127"/>
                  <a:ea typeface="돋움" pitchFamily="50" charset="-127"/>
                </a:rPr>
                <a:t>검색</a:t>
              </a:r>
            </a:p>
          </p:txBody>
        </p:sp>
        <p:sp>
          <p:nvSpPr>
            <p:cNvPr id="153" name="직사각형 152"/>
            <p:cNvSpPr>
              <a:spLocks noChangeArrowheads="1"/>
            </p:cNvSpPr>
            <p:nvPr/>
          </p:nvSpPr>
          <p:spPr bwMode="auto">
            <a:xfrm>
              <a:off x="5211552" y="1414605"/>
              <a:ext cx="2268000" cy="216000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700" spc="-100" dirty="0" err="1" smtClean="0">
                  <a:solidFill>
                    <a:schemeClr val="bg1">
                      <a:lumMod val="50000"/>
                    </a:schemeClr>
                  </a:solidFill>
                  <a:latin typeface="돋움" pitchFamily="50" charset="-127"/>
                  <a:ea typeface="돋움" pitchFamily="50" charset="-127"/>
                </a:rPr>
                <a:t>검색어를</a:t>
              </a:r>
              <a:r>
                <a:rPr kumimoji="1" lang="ko-KR" altLang="en-US" sz="700" spc="-100" dirty="0" smtClean="0">
                  <a:solidFill>
                    <a:schemeClr val="bg1">
                      <a:lumMod val="50000"/>
                    </a:schemeClr>
                  </a:solidFill>
                  <a:latin typeface="돋움" pitchFamily="50" charset="-127"/>
                  <a:ea typeface="돋움" pitchFamily="50" charset="-127"/>
                </a:rPr>
                <a:t> 입력해주세요</a:t>
              </a:r>
              <a:r>
                <a:rPr kumimoji="1" lang="en-US" altLang="ko-KR" sz="700" spc="-100" dirty="0" smtClean="0">
                  <a:solidFill>
                    <a:schemeClr val="bg1">
                      <a:lumMod val="50000"/>
                    </a:schemeClr>
                  </a:solidFill>
                  <a:latin typeface="돋움" pitchFamily="50" charset="-127"/>
                  <a:ea typeface="돋움" pitchFamily="50" charset="-127"/>
                </a:rPr>
                <a:t>.</a:t>
              </a:r>
              <a:endParaRPr kumimoji="1" lang="ko-KR" altLang="en-US" sz="700" spc="-1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endParaRPr>
            </a:p>
          </p:txBody>
        </p:sp>
      </p:grpSp>
      <p:sp>
        <p:nvSpPr>
          <p:cNvPr id="156" name="직사각형 155"/>
          <p:cNvSpPr>
            <a:spLocks noChangeArrowheads="1"/>
          </p:cNvSpPr>
          <p:nvPr/>
        </p:nvSpPr>
        <p:spPr bwMode="auto">
          <a:xfrm>
            <a:off x="334884" y="2202927"/>
            <a:ext cx="631748" cy="252000"/>
          </a:xfrm>
          <a:prstGeom prst="rect">
            <a:avLst/>
          </a:prstGeom>
          <a:solidFill>
            <a:srgbClr val="000000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승인대기</a:t>
            </a:r>
          </a:p>
        </p:txBody>
      </p:sp>
      <p:sp>
        <p:nvSpPr>
          <p:cNvPr id="157" name="직사각형 156"/>
          <p:cNvSpPr>
            <a:spLocks noChangeArrowheads="1"/>
          </p:cNvSpPr>
          <p:nvPr/>
        </p:nvSpPr>
        <p:spPr bwMode="auto">
          <a:xfrm>
            <a:off x="996708" y="2202927"/>
            <a:ext cx="631748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승인완료</a:t>
            </a:r>
          </a:p>
        </p:txBody>
      </p:sp>
      <p:sp>
        <p:nvSpPr>
          <p:cNvPr id="158" name="직사각형 157"/>
          <p:cNvSpPr>
            <a:spLocks noChangeArrowheads="1"/>
          </p:cNvSpPr>
          <p:nvPr/>
        </p:nvSpPr>
        <p:spPr bwMode="auto">
          <a:xfrm>
            <a:off x="1658532" y="2202926"/>
            <a:ext cx="631748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승인반려</a:t>
            </a:r>
          </a:p>
        </p:txBody>
      </p:sp>
      <p:cxnSp>
        <p:nvCxnSpPr>
          <p:cNvPr id="167" name="직선 연결선 166"/>
          <p:cNvCxnSpPr/>
          <p:nvPr/>
        </p:nvCxnSpPr>
        <p:spPr>
          <a:xfrm>
            <a:off x="326090" y="2462677"/>
            <a:ext cx="7921060" cy="0"/>
          </a:xfrm>
          <a:prstGeom prst="lin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aphicFrame>
        <p:nvGraphicFramePr>
          <p:cNvPr id="175" name="표 174"/>
          <p:cNvGraphicFramePr>
            <a:graphicFrameLocks noGrp="1"/>
          </p:cNvGraphicFramePr>
          <p:nvPr>
            <p:extLst/>
          </p:nvPr>
        </p:nvGraphicFramePr>
        <p:xfrm>
          <a:off x="403808" y="1236040"/>
          <a:ext cx="2970000" cy="42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000"/>
                <a:gridCol w="990000"/>
                <a:gridCol w="990000"/>
              </a:tblGrid>
              <a:tr h="2120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승인 대기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승인 완료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8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승인 반려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20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80</a:t>
                      </a:r>
                      <a:endParaRPr kumimoji="1" lang="ko-KR" altLang="en-US" sz="700" b="0" u="none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90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177" name="그룹 176"/>
          <p:cNvGrpSpPr>
            <a:grpSpLocks/>
          </p:cNvGrpSpPr>
          <p:nvPr/>
        </p:nvGrpSpPr>
        <p:grpSpPr bwMode="auto">
          <a:xfrm>
            <a:off x="2377584" y="2911380"/>
            <a:ext cx="252413" cy="165100"/>
            <a:chOff x="3125393" y="1499499"/>
            <a:chExt cx="252000" cy="165260"/>
          </a:xfrm>
        </p:grpSpPr>
        <p:sp>
          <p:nvSpPr>
            <p:cNvPr id="178" name="모서리가 둥근 사각형 설명선 177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79" name="TextBox 178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3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sp>
        <p:nvSpPr>
          <p:cNvPr id="186" name="직사각형 23"/>
          <p:cNvSpPr/>
          <p:nvPr/>
        </p:nvSpPr>
        <p:spPr>
          <a:xfrm>
            <a:off x="8551056" y="4094002"/>
            <a:ext cx="1945973" cy="236323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8" name="직사각형 187"/>
          <p:cNvSpPr/>
          <p:nvPr/>
        </p:nvSpPr>
        <p:spPr bwMode="auto">
          <a:xfrm>
            <a:off x="8551056" y="4094002"/>
            <a:ext cx="1944216" cy="3600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000" b="1" dirty="0" smtClean="0">
                <a:solidFill>
                  <a:schemeClr val="tx1"/>
                </a:solidFill>
                <a:latin typeface="돋움" pitchFamily="50" charset="-127"/>
                <a:ea typeface="돋움" pitchFamily="50" charset="-127"/>
              </a:rPr>
              <a:t>신청</a:t>
            </a:r>
            <a:r>
              <a:rPr lang="en-US" altLang="ko-KR" sz="1000" b="1" dirty="0" smtClean="0">
                <a:solidFill>
                  <a:schemeClr val="tx1"/>
                </a:solidFill>
                <a:latin typeface="돋움" pitchFamily="50" charset="-127"/>
                <a:ea typeface="돋움" pitchFamily="50" charset="-127"/>
              </a:rPr>
              <a:t>/</a:t>
            </a:r>
            <a:r>
              <a:rPr lang="ko-KR" altLang="en-US" sz="1000" b="1" dirty="0" smtClean="0">
                <a:solidFill>
                  <a:schemeClr val="tx1"/>
                </a:solidFill>
                <a:latin typeface="돋움" pitchFamily="50" charset="-127"/>
                <a:ea typeface="돋움" pitchFamily="50" charset="-127"/>
              </a:rPr>
              <a:t>승인 이력</a:t>
            </a:r>
            <a:endParaRPr lang="en-US" altLang="ko-KR" sz="1000" b="1" dirty="0" smtClean="0">
              <a:solidFill>
                <a:schemeClr val="tx1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89" name="십자형 188"/>
          <p:cNvSpPr/>
          <p:nvPr/>
        </p:nvSpPr>
        <p:spPr>
          <a:xfrm rot="2700000" flipV="1">
            <a:off x="10175836" y="4185380"/>
            <a:ext cx="180000" cy="170591"/>
          </a:xfrm>
          <a:prstGeom prst="plus">
            <a:avLst>
              <a:gd name="adj" fmla="val 465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190" name="표 189"/>
          <p:cNvGraphicFramePr>
            <a:graphicFrameLocks noGrp="1"/>
          </p:cNvGraphicFramePr>
          <p:nvPr>
            <p:extLst/>
          </p:nvPr>
        </p:nvGraphicFramePr>
        <p:xfrm>
          <a:off x="8658295" y="4879550"/>
          <a:ext cx="1692961" cy="115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849"/>
                <a:gridCol w="1008112"/>
              </a:tblGrid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2021.05.15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승인 완료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2021.03.10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신청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2021.02.11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승인 반려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2021.01.01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신청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91" name="직사각형 190"/>
          <p:cNvSpPr/>
          <p:nvPr/>
        </p:nvSpPr>
        <p:spPr bwMode="auto">
          <a:xfrm>
            <a:off x="9163164" y="6146254"/>
            <a:ext cx="720000" cy="216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tx1"/>
                </a:solidFill>
                <a:latin typeface="돋움" pitchFamily="50" charset="-127"/>
                <a:ea typeface="돋움" pitchFamily="50" charset="-127"/>
              </a:rPr>
              <a:t>확인</a:t>
            </a:r>
            <a:endParaRPr kumimoji="1" lang="en-US" altLang="ko-KR" sz="700" b="1" dirty="0">
              <a:solidFill>
                <a:schemeClr val="tx1"/>
              </a:solidFill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169" name="그룹 168"/>
          <p:cNvGrpSpPr>
            <a:grpSpLocks/>
          </p:cNvGrpSpPr>
          <p:nvPr/>
        </p:nvGrpSpPr>
        <p:grpSpPr bwMode="auto">
          <a:xfrm>
            <a:off x="208677" y="1141761"/>
            <a:ext cx="252413" cy="165100"/>
            <a:chOff x="3125393" y="1499499"/>
            <a:chExt cx="252000" cy="165260"/>
          </a:xfrm>
        </p:grpSpPr>
        <p:sp>
          <p:nvSpPr>
            <p:cNvPr id="170" name="모서리가 둥근 사각형 설명선 169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71" name="TextBox 170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aphicFrame>
        <p:nvGraphicFramePr>
          <p:cNvPr id="65" name="표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21770"/>
              </p:ext>
            </p:extLst>
          </p:nvPr>
        </p:nvGraphicFramePr>
        <p:xfrm>
          <a:off x="327150" y="2672559"/>
          <a:ext cx="7920000" cy="35025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000"/>
                <a:gridCol w="990000"/>
                <a:gridCol w="990000"/>
                <a:gridCol w="990000"/>
                <a:gridCol w="990000"/>
                <a:gridCol w="990000"/>
                <a:gridCol w="990000"/>
                <a:gridCol w="990000"/>
              </a:tblGrid>
              <a:tr h="318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No.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 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(ID)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이름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주소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이메일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상태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신청일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처리일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18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a1235a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err="1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삼성동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aa@aa.a.a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승인대기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-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29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a1235a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  <a:endParaRPr kumimoji="1" lang="en-US" altLang="ko-KR" sz="600" b="0" u="none" kern="1200" spc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삼성동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aa@aa.a.a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sng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승인완료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28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a1235a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  <a:endParaRPr kumimoji="1" lang="en-US" altLang="ko-KR" sz="600" b="0" u="none" kern="1200" spc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삼성동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aa@aa.a.a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sng" kern="1200" spc="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승인반려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27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a1235a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  <a:endParaRPr kumimoji="1" lang="en-US" altLang="ko-KR" sz="600" b="0" u="none" kern="1200" spc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삼성동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aa@aa.a.a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sng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승인완료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26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a1235a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  <a:endParaRPr kumimoji="1" lang="en-US" altLang="ko-KR" sz="600" b="0" u="none" kern="1200" spc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삼성동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aa@aa.a.a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sng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승인완료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25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a1235a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  <a:endParaRPr kumimoji="1" lang="en-US" altLang="ko-KR" sz="600" b="0" u="none" kern="1200" spc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삼성동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aa@aa.a.a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sng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승인완료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24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a1235a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  <a:endParaRPr kumimoji="1" lang="en-US" altLang="ko-KR" sz="600" b="0" u="none" kern="1200" spc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삼성동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aa@aa.a.a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sng" kern="1200" spc="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승인반려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23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a1235a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  <a:endParaRPr kumimoji="1" lang="en-US" altLang="ko-KR" sz="600" b="0" u="none" kern="1200" spc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삼성동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aa@aa.a.a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sng" kern="1200" spc="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승인반려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22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a1235a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  <a:endParaRPr kumimoji="1" lang="en-US" altLang="ko-KR" sz="600" b="0" u="none" kern="1200" spc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삼성동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aa@aa.a.a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승인대기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-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21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a1235a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err="1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삼성동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aa@aa.a.a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승인대기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-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172" name="그룹 171"/>
          <p:cNvGrpSpPr>
            <a:grpSpLocks/>
          </p:cNvGrpSpPr>
          <p:nvPr/>
        </p:nvGrpSpPr>
        <p:grpSpPr bwMode="auto">
          <a:xfrm>
            <a:off x="225268" y="2056185"/>
            <a:ext cx="252413" cy="165100"/>
            <a:chOff x="3125393" y="1499499"/>
            <a:chExt cx="252000" cy="165260"/>
          </a:xfrm>
        </p:grpSpPr>
        <p:sp>
          <p:nvSpPr>
            <p:cNvPr id="173" name="모서리가 둥근 사각형 설명선 172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74" name="TextBox 173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sp>
        <p:nvSpPr>
          <p:cNvPr id="66" name="TextBox 28"/>
          <p:cNvSpPr txBox="1">
            <a:spLocks noChangeArrowheads="1"/>
          </p:cNvSpPr>
          <p:nvPr/>
        </p:nvSpPr>
        <p:spPr bwMode="auto">
          <a:xfrm>
            <a:off x="8659067" y="4589524"/>
            <a:ext cx="173072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ko-KR" altLang="en-US" sz="1000" b="1" dirty="0" smtClean="0">
                <a:latin typeface="돋움" pitchFamily="50" charset="-127"/>
                <a:ea typeface="돋움" pitchFamily="50" charset="-127"/>
              </a:rPr>
              <a:t>▒ </a:t>
            </a:r>
            <a:r>
              <a:rPr lang="ko-KR" altLang="en-US" sz="1000" b="1" dirty="0" err="1" smtClean="0">
                <a:latin typeface="돋움" pitchFamily="50" charset="-127"/>
                <a:ea typeface="돋움" pitchFamily="50" charset="-127"/>
              </a:rPr>
              <a:t>김먹자</a:t>
            </a:r>
            <a:r>
              <a:rPr lang="ko-KR" altLang="en-US" sz="1000" b="1" dirty="0" smtClean="0">
                <a:latin typeface="돋움" pitchFamily="50" charset="-127"/>
                <a:ea typeface="돋움" pitchFamily="50" charset="-127"/>
              </a:rPr>
              <a:t>  </a:t>
            </a:r>
            <a:endParaRPr lang="en-US" altLang="ko-KR" sz="1000" b="1" dirty="0" smtClean="0">
              <a:latin typeface="돋움" pitchFamily="50" charset="-127"/>
              <a:ea typeface="돋움" pitchFamily="50" charset="-127"/>
            </a:endParaRPr>
          </a:p>
          <a:p>
            <a:endParaRPr lang="ko-KR" altLang="en-US" sz="1000" dirty="0"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70" name="그룹 69"/>
          <p:cNvGrpSpPr>
            <a:grpSpLocks/>
          </p:cNvGrpSpPr>
          <p:nvPr/>
        </p:nvGrpSpPr>
        <p:grpSpPr bwMode="auto">
          <a:xfrm>
            <a:off x="8443817" y="3958576"/>
            <a:ext cx="252413" cy="165100"/>
            <a:chOff x="3125393" y="1499499"/>
            <a:chExt cx="252000" cy="165260"/>
          </a:xfrm>
        </p:grpSpPr>
        <p:sp>
          <p:nvSpPr>
            <p:cNvPr id="71" name="모서리가 둥근 사각형 설명선 70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72" name="TextBox 71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4</a:t>
              </a:r>
            </a:p>
          </p:txBody>
        </p:sp>
      </p:grpSp>
      <p:grpSp>
        <p:nvGrpSpPr>
          <p:cNvPr id="73" name="그룹 72"/>
          <p:cNvGrpSpPr>
            <a:grpSpLocks/>
          </p:cNvGrpSpPr>
          <p:nvPr/>
        </p:nvGrpSpPr>
        <p:grpSpPr bwMode="auto">
          <a:xfrm>
            <a:off x="5451804" y="2892554"/>
            <a:ext cx="252413" cy="165100"/>
            <a:chOff x="3125393" y="1499499"/>
            <a:chExt cx="252000" cy="165260"/>
          </a:xfrm>
        </p:grpSpPr>
        <p:sp>
          <p:nvSpPr>
            <p:cNvPr id="74" name="모서리가 둥근 사각형 설명선 73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75" name="TextBox 74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3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6072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표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396334"/>
              </p:ext>
            </p:extLst>
          </p:nvPr>
        </p:nvGraphicFramePr>
        <p:xfrm>
          <a:off x="327150" y="2114289"/>
          <a:ext cx="8007885" cy="35025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0040"/>
                <a:gridCol w="830040"/>
                <a:gridCol w="830040"/>
                <a:gridCol w="830040"/>
                <a:gridCol w="830040"/>
                <a:gridCol w="830040"/>
                <a:gridCol w="830040"/>
                <a:gridCol w="830040"/>
                <a:gridCol w="1367565"/>
              </a:tblGrid>
              <a:tr h="318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No.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 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(ID)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이름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주소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이메일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상태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신청일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처리일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승인 관리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18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a1235a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err="1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삼성동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aa@aa.a.a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승인대기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-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29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a1235a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  <a:endParaRPr kumimoji="1" lang="en-US" altLang="ko-KR" sz="600" b="0" u="none" kern="1200" spc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삼성동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aa@aa.a.a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sng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승인완료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28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a1235a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  <a:endParaRPr kumimoji="1" lang="en-US" altLang="ko-KR" sz="600" b="0" u="none" kern="1200" spc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삼성동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aa@aa.a.a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sng" kern="1200" spc="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승인반려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27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a1235a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  <a:endParaRPr kumimoji="1" lang="en-US" altLang="ko-KR" sz="600" b="0" u="none" kern="1200" spc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삼성동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aa@aa.a.a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sng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승인완료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26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a1235a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  <a:endParaRPr kumimoji="1" lang="en-US" altLang="ko-KR" sz="600" b="0" u="none" kern="1200" spc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삼성동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aa@aa.a.a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sng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승인완료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25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a1235a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  <a:endParaRPr kumimoji="1" lang="en-US" altLang="ko-KR" sz="600" b="0" u="none" kern="1200" spc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삼성동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aa@aa.a.a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sng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승인완료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24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a1235a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  <a:endParaRPr kumimoji="1" lang="en-US" altLang="ko-KR" sz="600" b="0" u="none" kern="1200" spc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삼성동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aa@aa.a.a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sng" kern="1200" spc="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승인반려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23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a1235a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  <a:endParaRPr kumimoji="1" lang="en-US" altLang="ko-KR" sz="600" b="0" u="none" kern="1200" spc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삼성동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aa@aa.a.a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sng" kern="1200" spc="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승인반려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22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a1235a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  <a:endParaRPr kumimoji="1" lang="en-US" altLang="ko-KR" sz="600" b="0" u="none" kern="1200" spc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삼성동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aa@aa.a.a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승인대기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-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21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a1235a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err="1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sng" kern="1200" spc="0" dirty="0" smtClean="0">
                        <a:solidFill>
                          <a:srgbClr val="0070C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삼성동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aa@aa.a.a</a:t>
                      </a:r>
                      <a:endParaRPr kumimoji="1" lang="en-US" altLang="ko-KR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1" u="sng" kern="1200" spc="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승인대기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-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23" name="그룹 22"/>
          <p:cNvGrpSpPr/>
          <p:nvPr/>
        </p:nvGrpSpPr>
        <p:grpSpPr>
          <a:xfrm>
            <a:off x="327150" y="1362215"/>
            <a:ext cx="7920000" cy="468000"/>
            <a:chOff x="327150" y="1288605"/>
            <a:chExt cx="7920000" cy="468000"/>
          </a:xfrm>
        </p:grpSpPr>
        <p:sp>
          <p:nvSpPr>
            <p:cNvPr id="24" name="직사각형 23"/>
            <p:cNvSpPr/>
            <p:nvPr/>
          </p:nvSpPr>
          <p:spPr>
            <a:xfrm>
              <a:off x="327150" y="1288605"/>
              <a:ext cx="7920000" cy="46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ko-KR" altLang="en-US" dirty="0">
                <a:solidFill>
                  <a:schemeClr val="tx1"/>
                </a:solidFill>
                <a:latin typeface="돋움" pitchFamily="50" charset="-127"/>
                <a:ea typeface="돋움" pitchFamily="50" charset="-127"/>
              </a:endParaRPr>
            </a:p>
          </p:txBody>
        </p:sp>
        <p:grpSp>
          <p:nvGrpSpPr>
            <p:cNvPr id="25" name="그룹 84"/>
            <p:cNvGrpSpPr/>
            <p:nvPr/>
          </p:nvGrpSpPr>
          <p:grpSpPr>
            <a:xfrm>
              <a:off x="4230676" y="1414605"/>
              <a:ext cx="900000" cy="216000"/>
              <a:chOff x="626502" y="1180605"/>
              <a:chExt cx="900000" cy="216000"/>
            </a:xfrm>
          </p:grpSpPr>
          <p:sp>
            <p:nvSpPr>
              <p:cNvPr id="29" name="직사각형 28"/>
              <p:cNvSpPr>
                <a:spLocks noChangeArrowheads="1"/>
              </p:cNvSpPr>
              <p:nvPr/>
            </p:nvSpPr>
            <p:spPr bwMode="auto">
              <a:xfrm>
                <a:off x="626502" y="1180605"/>
                <a:ext cx="900000" cy="216000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54000" tIns="0" rIns="0" bIns="0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spc="-80" dirty="0" smtClean="0">
                    <a:latin typeface="돋움" pitchFamily="50" charset="-127"/>
                    <a:ea typeface="돋움" pitchFamily="50" charset="-127"/>
                  </a:rPr>
                  <a:t>전체 </a:t>
                </a:r>
                <a:r>
                  <a:rPr kumimoji="1" lang="en-US" altLang="ko-KR" sz="700" spc="-80" dirty="0" smtClean="0">
                    <a:latin typeface="돋움" pitchFamily="50" charset="-127"/>
                    <a:ea typeface="돋움" pitchFamily="50" charset="-127"/>
                  </a:rPr>
                  <a:t>(</a:t>
                </a:r>
                <a:r>
                  <a:rPr kumimoji="1" lang="ko-KR" altLang="en-US" sz="700" spc="-80" dirty="0" smtClean="0">
                    <a:latin typeface="돋움" pitchFamily="50" charset="-127"/>
                    <a:ea typeface="돋움" pitchFamily="50" charset="-127"/>
                  </a:rPr>
                  <a:t>통합검색</a:t>
                </a:r>
                <a:r>
                  <a:rPr kumimoji="1" lang="en-US" altLang="ko-KR" sz="700" spc="-80" dirty="0" smtClean="0">
                    <a:latin typeface="돋움" pitchFamily="50" charset="-127"/>
                    <a:ea typeface="돋움" pitchFamily="50" charset="-127"/>
                  </a:rPr>
                  <a:t>)</a:t>
                </a:r>
                <a:endParaRPr kumimoji="1" lang="ko-KR" altLang="en-US" sz="700" spc="-80" dirty="0" smtClean="0">
                  <a:latin typeface="돋움" pitchFamily="50" charset="-127"/>
                  <a:ea typeface="돋움" pitchFamily="50" charset="-127"/>
                </a:endParaRPr>
              </a:p>
            </p:txBody>
          </p:sp>
          <p:pic>
            <p:nvPicPr>
              <p:cNvPr id="30" name="Picture 10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5633" r="9297"/>
              <a:stretch>
                <a:fillRect/>
              </a:stretch>
            </p:blipFill>
            <p:spPr bwMode="auto">
              <a:xfrm>
                <a:off x="1360504" y="1234605"/>
                <a:ext cx="119911" cy="10800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</p:pic>
        </p:grpSp>
        <p:grpSp>
          <p:nvGrpSpPr>
            <p:cNvPr id="26" name="그룹 198"/>
            <p:cNvGrpSpPr/>
            <p:nvPr/>
          </p:nvGrpSpPr>
          <p:grpSpPr>
            <a:xfrm>
              <a:off x="5211552" y="1414605"/>
              <a:ext cx="2916246" cy="216000"/>
              <a:chOff x="5211552" y="1414605"/>
              <a:chExt cx="2916246" cy="216000"/>
            </a:xfrm>
          </p:grpSpPr>
          <p:sp>
            <p:nvSpPr>
              <p:cNvPr id="27" name="직사각형 26"/>
              <p:cNvSpPr>
                <a:spLocks noChangeArrowheads="1"/>
              </p:cNvSpPr>
              <p:nvPr/>
            </p:nvSpPr>
            <p:spPr bwMode="auto">
              <a:xfrm>
                <a:off x="7515798" y="1414605"/>
                <a:ext cx="612000" cy="216000"/>
              </a:xfrm>
              <a:prstGeom prst="rect">
                <a:avLst/>
              </a:prstGeom>
              <a:solidFill>
                <a:srgbClr val="00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dirty="0" smtClean="0">
                    <a:solidFill>
                      <a:schemeClr val="bg1"/>
                    </a:solidFill>
                    <a:latin typeface="돋움" pitchFamily="50" charset="-127"/>
                    <a:ea typeface="돋움" pitchFamily="50" charset="-127"/>
                  </a:rPr>
                  <a:t>검색</a:t>
                </a:r>
              </a:p>
            </p:txBody>
          </p:sp>
          <p:sp>
            <p:nvSpPr>
              <p:cNvPr id="28" name="직사각형 27"/>
              <p:cNvSpPr>
                <a:spLocks noChangeArrowheads="1"/>
              </p:cNvSpPr>
              <p:nvPr/>
            </p:nvSpPr>
            <p:spPr bwMode="auto">
              <a:xfrm>
                <a:off x="5211552" y="1414605"/>
                <a:ext cx="2268000" cy="216000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spc="-100" dirty="0" err="1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검색어를</a:t>
                </a:r>
                <a:r>
                  <a:rPr kumimoji="1" lang="ko-KR" altLang="en-US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 입력해주세요</a:t>
                </a:r>
                <a:r>
                  <a:rPr kumimoji="1" lang="en-US" altLang="ko-KR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.</a:t>
                </a:r>
                <a:endParaRPr kumimoji="1" lang="ko-KR" altLang="en-US" sz="700" spc="-100" dirty="0" smtClean="0">
                  <a:solidFill>
                    <a:schemeClr val="bg1">
                      <a:lumMod val="50000"/>
                    </a:schemeClr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</p:grpSp>
      </p:grp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002047" y="1343124"/>
            <a:ext cx="252413" cy="12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altLang="ko-KR" sz="800" b="1" dirty="0" smtClean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rPr>
              <a:t>2-1</a:t>
            </a:r>
            <a:endParaRPr lang="en-US" altLang="ko-KR" sz="800" b="1" dirty="0">
              <a:solidFill>
                <a:schemeClr val="bg1"/>
              </a:solidFill>
              <a:latin typeface="Arial" charset="0"/>
              <a:ea typeface="굴림" charset="-127"/>
              <a:cs typeface="Arial" charset="0"/>
            </a:endParaRPr>
          </a:p>
        </p:txBody>
      </p:sp>
      <p:grpSp>
        <p:nvGrpSpPr>
          <p:cNvPr id="32" name="그룹 79"/>
          <p:cNvGrpSpPr/>
          <p:nvPr/>
        </p:nvGrpSpPr>
        <p:grpSpPr>
          <a:xfrm>
            <a:off x="3237029" y="5796855"/>
            <a:ext cx="2137598" cy="107731"/>
            <a:chOff x="3133341" y="6012708"/>
            <a:chExt cx="2137598" cy="107731"/>
          </a:xfrm>
        </p:grpSpPr>
        <p:sp>
          <p:nvSpPr>
            <p:cNvPr id="33" name="직사각형 35"/>
            <p:cNvSpPr>
              <a:spLocks noChangeArrowheads="1"/>
            </p:cNvSpPr>
            <p:nvPr/>
          </p:nvSpPr>
          <p:spPr bwMode="auto">
            <a:xfrm>
              <a:off x="3471972" y="6012717"/>
              <a:ext cx="1460335" cy="107722"/>
            </a:xfrm>
            <a:prstGeom prst="rect">
              <a:avLst/>
            </a:prstGeom>
            <a:solidFill>
              <a:schemeClr val="bg1"/>
            </a:solidFill>
            <a:ln w="3175" algn="ctr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rPr>
                <a:t>1 / 2 / </a:t>
              </a:r>
              <a:r>
                <a:rPr kumimoji="1" lang="en-US" altLang="ko-KR" sz="700" b="1" dirty="0">
                  <a:solidFill>
                    <a:srgbClr val="00B0F0"/>
                  </a:solidFill>
                  <a:latin typeface="돋움" pitchFamily="50" charset="-127"/>
                  <a:ea typeface="돋움" pitchFamily="50" charset="-127"/>
                </a:rPr>
                <a:t>3</a:t>
              </a:r>
              <a:r>
                <a:rPr kumimoji="1" lang="en-US" altLang="ko-KR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rPr>
                <a:t> / 4 / 5 / 6 / 7 / 8 / 9 / 10</a:t>
              </a:r>
              <a:endParaRPr kumimoji="1" lang="ko-KR" altLang="en-US" sz="700" dirty="0">
                <a:solidFill>
                  <a:srgbClr val="4D4D4D"/>
                </a:solidFill>
                <a:latin typeface="돋움" pitchFamily="50" charset="-127"/>
                <a:ea typeface="돋움" pitchFamily="50" charset="-127"/>
              </a:endParaRPr>
            </a:p>
          </p:txBody>
        </p:sp>
        <p:grpSp>
          <p:nvGrpSpPr>
            <p:cNvPr id="34" name="그룹 74"/>
            <p:cNvGrpSpPr/>
            <p:nvPr/>
          </p:nvGrpSpPr>
          <p:grpSpPr>
            <a:xfrm>
              <a:off x="3133341" y="6012708"/>
              <a:ext cx="212271" cy="107722"/>
              <a:chOff x="3133341" y="6012708"/>
              <a:chExt cx="212271" cy="107722"/>
            </a:xfrm>
          </p:grpSpPr>
          <p:sp>
            <p:nvSpPr>
              <p:cNvPr id="39" name="직사각형 35"/>
              <p:cNvSpPr>
                <a:spLocks noChangeArrowheads="1"/>
              </p:cNvSpPr>
              <p:nvPr/>
            </p:nvSpPr>
            <p:spPr bwMode="auto">
              <a:xfrm>
                <a:off x="3289506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40" name="직사각형 39"/>
              <p:cNvSpPr>
                <a:spLocks noChangeArrowheads="1"/>
              </p:cNvSpPr>
              <p:nvPr/>
            </p:nvSpPr>
            <p:spPr bwMode="auto">
              <a:xfrm>
                <a:off x="3175038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41" name="직사각형 66"/>
              <p:cNvSpPr>
                <a:spLocks noChangeArrowheads="1"/>
              </p:cNvSpPr>
              <p:nvPr/>
            </p:nvSpPr>
            <p:spPr bwMode="auto">
              <a:xfrm>
                <a:off x="3133341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</p:grpSp>
        <p:grpSp>
          <p:nvGrpSpPr>
            <p:cNvPr id="35" name="그룹 75"/>
            <p:cNvGrpSpPr/>
            <p:nvPr/>
          </p:nvGrpSpPr>
          <p:grpSpPr>
            <a:xfrm rot="10800000">
              <a:off x="5058668" y="6012708"/>
              <a:ext cx="212271" cy="107722"/>
              <a:chOff x="3133341" y="6012708"/>
              <a:chExt cx="212271" cy="107722"/>
            </a:xfrm>
          </p:grpSpPr>
          <p:sp>
            <p:nvSpPr>
              <p:cNvPr id="36" name="직사각형 35"/>
              <p:cNvSpPr>
                <a:spLocks noChangeArrowheads="1"/>
              </p:cNvSpPr>
              <p:nvPr/>
            </p:nvSpPr>
            <p:spPr bwMode="auto">
              <a:xfrm>
                <a:off x="3289506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37" name="직사각형 36"/>
              <p:cNvSpPr>
                <a:spLocks noChangeArrowheads="1"/>
              </p:cNvSpPr>
              <p:nvPr/>
            </p:nvSpPr>
            <p:spPr bwMode="auto">
              <a:xfrm>
                <a:off x="3175038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38" name="직사각형 66"/>
              <p:cNvSpPr>
                <a:spLocks noChangeArrowheads="1"/>
              </p:cNvSpPr>
              <p:nvPr/>
            </p:nvSpPr>
            <p:spPr bwMode="auto">
              <a:xfrm>
                <a:off x="3133341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</p:grpSp>
      </p:grpSp>
      <p:grpSp>
        <p:nvGrpSpPr>
          <p:cNvPr id="42" name="그룹 41"/>
          <p:cNvGrpSpPr>
            <a:grpSpLocks/>
          </p:cNvGrpSpPr>
          <p:nvPr/>
        </p:nvGrpSpPr>
        <p:grpSpPr bwMode="auto">
          <a:xfrm>
            <a:off x="4037421" y="1208402"/>
            <a:ext cx="252413" cy="165100"/>
            <a:chOff x="3125393" y="1499499"/>
            <a:chExt cx="252000" cy="165260"/>
          </a:xfrm>
        </p:grpSpPr>
        <p:sp>
          <p:nvSpPr>
            <p:cNvPr id="43" name="모서리가 둥근 사각형 설명선 42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44" name="TextBox 43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sp>
        <p:nvSpPr>
          <p:cNvPr id="45" name="직사각형 44">
            <a:extLst>
              <a:ext uri="{FF2B5EF4-FFF2-40B4-BE49-F238E27FC236}">
                <a16:creationId xmlns="" xmlns:a16="http://schemas.microsoft.com/office/drawing/2014/main" id="{EBE7D40C-A376-47BB-B681-175E47C53644}"/>
              </a:ext>
            </a:extLst>
          </p:cNvPr>
          <p:cNvSpPr/>
          <p:nvPr/>
        </p:nvSpPr>
        <p:spPr>
          <a:xfrm>
            <a:off x="7434932" y="4084667"/>
            <a:ext cx="436846" cy="18135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700" b="1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취소</a:t>
            </a:r>
          </a:p>
        </p:txBody>
      </p:sp>
      <p:sp>
        <p:nvSpPr>
          <p:cNvPr id="46" name="직사각형 45">
            <a:extLst>
              <a:ext uri="{FF2B5EF4-FFF2-40B4-BE49-F238E27FC236}">
                <a16:creationId xmlns="" xmlns:a16="http://schemas.microsoft.com/office/drawing/2014/main" id="{EBE7D40C-A376-47BB-B681-175E47C53644}"/>
              </a:ext>
            </a:extLst>
          </p:cNvPr>
          <p:cNvSpPr/>
          <p:nvPr/>
        </p:nvSpPr>
        <p:spPr>
          <a:xfrm>
            <a:off x="7434932" y="3764631"/>
            <a:ext cx="436846" cy="18135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700" b="1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취소</a:t>
            </a:r>
          </a:p>
        </p:txBody>
      </p:sp>
      <p:sp>
        <p:nvSpPr>
          <p:cNvPr id="47" name="직사각형 46">
            <a:extLst>
              <a:ext uri="{FF2B5EF4-FFF2-40B4-BE49-F238E27FC236}">
                <a16:creationId xmlns="" xmlns:a16="http://schemas.microsoft.com/office/drawing/2014/main" id="{EBE7D40C-A376-47BB-B681-175E47C53644}"/>
              </a:ext>
            </a:extLst>
          </p:cNvPr>
          <p:cNvSpPr/>
          <p:nvPr/>
        </p:nvSpPr>
        <p:spPr>
          <a:xfrm>
            <a:off x="7434932" y="3444595"/>
            <a:ext cx="436846" cy="18135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700" b="1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취소</a:t>
            </a:r>
          </a:p>
        </p:txBody>
      </p:sp>
      <p:sp>
        <p:nvSpPr>
          <p:cNvPr id="48" name="직사각형 47">
            <a:extLst>
              <a:ext uri="{FF2B5EF4-FFF2-40B4-BE49-F238E27FC236}">
                <a16:creationId xmlns="" xmlns:a16="http://schemas.microsoft.com/office/drawing/2014/main" id="{EBE7D40C-A376-47BB-B681-175E47C53644}"/>
              </a:ext>
            </a:extLst>
          </p:cNvPr>
          <p:cNvSpPr/>
          <p:nvPr/>
        </p:nvSpPr>
        <p:spPr>
          <a:xfrm>
            <a:off x="7434932" y="3124559"/>
            <a:ext cx="436846" cy="18135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700" b="1" dirty="0" smtClean="0">
                <a:solidFill>
                  <a:srgbClr val="FF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재승인</a:t>
            </a:r>
            <a:endParaRPr lang="ko-KR" altLang="en-US" sz="700" b="1" dirty="0">
              <a:solidFill>
                <a:srgbClr val="FF0000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="" xmlns:a16="http://schemas.microsoft.com/office/drawing/2014/main" id="{EBE7D40C-A376-47BB-B681-175E47C53644}"/>
              </a:ext>
            </a:extLst>
          </p:cNvPr>
          <p:cNvSpPr/>
          <p:nvPr/>
        </p:nvSpPr>
        <p:spPr>
          <a:xfrm>
            <a:off x="7434932" y="2804523"/>
            <a:ext cx="436846" cy="18135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700" b="1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취소</a:t>
            </a:r>
          </a:p>
        </p:txBody>
      </p:sp>
      <p:sp>
        <p:nvSpPr>
          <p:cNvPr id="50" name="직사각형 49">
            <a:extLst>
              <a:ext uri="{FF2B5EF4-FFF2-40B4-BE49-F238E27FC236}">
                <a16:creationId xmlns="" xmlns:a16="http://schemas.microsoft.com/office/drawing/2014/main" id="{EBE7D40C-A376-47BB-B681-175E47C53644}"/>
              </a:ext>
            </a:extLst>
          </p:cNvPr>
          <p:cNvSpPr/>
          <p:nvPr/>
        </p:nvSpPr>
        <p:spPr>
          <a:xfrm>
            <a:off x="7160375" y="2489501"/>
            <a:ext cx="436846" cy="181350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700" b="1" dirty="0" smtClean="0">
                <a:solidFill>
                  <a:srgbClr val="0070C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승인</a:t>
            </a:r>
            <a:endParaRPr lang="ko-KR" altLang="en-US" sz="700" b="1" dirty="0">
              <a:solidFill>
                <a:srgbClr val="0070C0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="" xmlns:a16="http://schemas.microsoft.com/office/drawing/2014/main" id="{EBE7D40C-A376-47BB-B681-175E47C53644}"/>
              </a:ext>
            </a:extLst>
          </p:cNvPr>
          <p:cNvSpPr/>
          <p:nvPr/>
        </p:nvSpPr>
        <p:spPr>
          <a:xfrm>
            <a:off x="7434932" y="4404703"/>
            <a:ext cx="436846" cy="18135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700" b="1" dirty="0" smtClean="0">
                <a:solidFill>
                  <a:srgbClr val="FF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재승인</a:t>
            </a:r>
            <a:endParaRPr lang="ko-KR" altLang="en-US" sz="700" b="1" dirty="0">
              <a:solidFill>
                <a:srgbClr val="FF0000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="" xmlns:a16="http://schemas.microsoft.com/office/drawing/2014/main" id="{EBE7D40C-A376-47BB-B681-175E47C53644}"/>
              </a:ext>
            </a:extLst>
          </p:cNvPr>
          <p:cNvSpPr/>
          <p:nvPr/>
        </p:nvSpPr>
        <p:spPr>
          <a:xfrm>
            <a:off x="7434932" y="4724739"/>
            <a:ext cx="436846" cy="18135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700" b="1" dirty="0" smtClean="0">
                <a:solidFill>
                  <a:srgbClr val="FF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재승인</a:t>
            </a:r>
            <a:endParaRPr lang="ko-KR" altLang="en-US" sz="700" b="1" dirty="0">
              <a:solidFill>
                <a:srgbClr val="FF0000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="" xmlns:a16="http://schemas.microsoft.com/office/drawing/2014/main" id="{EBE7D40C-A376-47BB-B681-175E47C53644}"/>
              </a:ext>
            </a:extLst>
          </p:cNvPr>
          <p:cNvSpPr/>
          <p:nvPr/>
        </p:nvSpPr>
        <p:spPr>
          <a:xfrm>
            <a:off x="7718166" y="2484487"/>
            <a:ext cx="436846" cy="18135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700" b="1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취소</a:t>
            </a:r>
          </a:p>
        </p:txBody>
      </p:sp>
      <p:sp>
        <p:nvSpPr>
          <p:cNvPr id="54" name="직사각형 53">
            <a:extLst>
              <a:ext uri="{FF2B5EF4-FFF2-40B4-BE49-F238E27FC236}">
                <a16:creationId xmlns="" xmlns:a16="http://schemas.microsoft.com/office/drawing/2014/main" id="{EBE7D40C-A376-47BB-B681-175E47C53644}"/>
              </a:ext>
            </a:extLst>
          </p:cNvPr>
          <p:cNvSpPr/>
          <p:nvPr/>
        </p:nvSpPr>
        <p:spPr>
          <a:xfrm>
            <a:off x="7160375" y="5049789"/>
            <a:ext cx="436846" cy="181350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700" b="1" dirty="0" smtClean="0">
                <a:solidFill>
                  <a:srgbClr val="0070C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승인</a:t>
            </a:r>
            <a:endParaRPr lang="ko-KR" altLang="en-US" sz="700" b="1" dirty="0">
              <a:solidFill>
                <a:srgbClr val="0070C0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="" xmlns:a16="http://schemas.microsoft.com/office/drawing/2014/main" id="{EBE7D40C-A376-47BB-B681-175E47C53644}"/>
              </a:ext>
            </a:extLst>
          </p:cNvPr>
          <p:cNvSpPr/>
          <p:nvPr/>
        </p:nvSpPr>
        <p:spPr>
          <a:xfrm>
            <a:off x="7718166" y="5044775"/>
            <a:ext cx="436846" cy="18135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700" b="1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취소</a:t>
            </a:r>
          </a:p>
        </p:txBody>
      </p:sp>
      <p:sp>
        <p:nvSpPr>
          <p:cNvPr id="56" name="직사각형 55">
            <a:extLst>
              <a:ext uri="{FF2B5EF4-FFF2-40B4-BE49-F238E27FC236}">
                <a16:creationId xmlns="" xmlns:a16="http://schemas.microsoft.com/office/drawing/2014/main" id="{EBE7D40C-A376-47BB-B681-175E47C53644}"/>
              </a:ext>
            </a:extLst>
          </p:cNvPr>
          <p:cNvSpPr/>
          <p:nvPr/>
        </p:nvSpPr>
        <p:spPr>
          <a:xfrm>
            <a:off x="7160375" y="5369825"/>
            <a:ext cx="436846" cy="181350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700" b="1" dirty="0" smtClean="0">
                <a:solidFill>
                  <a:srgbClr val="0070C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승인</a:t>
            </a:r>
            <a:endParaRPr lang="ko-KR" altLang="en-US" sz="700" b="1" dirty="0">
              <a:solidFill>
                <a:srgbClr val="0070C0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="" xmlns:a16="http://schemas.microsoft.com/office/drawing/2014/main" id="{EBE7D40C-A376-47BB-B681-175E47C53644}"/>
              </a:ext>
            </a:extLst>
          </p:cNvPr>
          <p:cNvSpPr/>
          <p:nvPr/>
        </p:nvSpPr>
        <p:spPr>
          <a:xfrm>
            <a:off x="7718166" y="5364811"/>
            <a:ext cx="436846" cy="18135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700" b="1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취소</a:t>
            </a:r>
          </a:p>
        </p:txBody>
      </p:sp>
      <p:grpSp>
        <p:nvGrpSpPr>
          <p:cNvPr id="58" name="그룹 57"/>
          <p:cNvGrpSpPr>
            <a:grpSpLocks/>
          </p:cNvGrpSpPr>
          <p:nvPr/>
        </p:nvGrpSpPr>
        <p:grpSpPr bwMode="auto">
          <a:xfrm>
            <a:off x="917485" y="1943403"/>
            <a:ext cx="252413" cy="165100"/>
            <a:chOff x="3125393" y="1499499"/>
            <a:chExt cx="252000" cy="165260"/>
          </a:xfrm>
        </p:grpSpPr>
        <p:sp>
          <p:nvSpPr>
            <p:cNvPr id="59" name="모서리가 둥근 사각형 설명선 58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60" name="TextBox 59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61" name="그룹 60"/>
          <p:cNvGrpSpPr>
            <a:grpSpLocks/>
          </p:cNvGrpSpPr>
          <p:nvPr/>
        </p:nvGrpSpPr>
        <p:grpSpPr bwMode="auto">
          <a:xfrm>
            <a:off x="1640851" y="1947805"/>
            <a:ext cx="252413" cy="165100"/>
            <a:chOff x="3125393" y="1499499"/>
            <a:chExt cx="252000" cy="165260"/>
          </a:xfrm>
        </p:grpSpPr>
        <p:sp>
          <p:nvSpPr>
            <p:cNvPr id="62" name="모서리가 둥근 사각형 설명선 61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63" name="TextBox 62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3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64" name="그룹 63"/>
          <p:cNvGrpSpPr>
            <a:grpSpLocks/>
          </p:cNvGrpSpPr>
          <p:nvPr/>
        </p:nvGrpSpPr>
        <p:grpSpPr bwMode="auto">
          <a:xfrm>
            <a:off x="2193736" y="1947805"/>
            <a:ext cx="252413" cy="165100"/>
            <a:chOff x="3125393" y="1499499"/>
            <a:chExt cx="252000" cy="165260"/>
          </a:xfrm>
        </p:grpSpPr>
        <p:sp>
          <p:nvSpPr>
            <p:cNvPr id="65" name="모서리가 둥근 사각형 설명선 64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66" name="TextBox 65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4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67" name="그룹 66"/>
          <p:cNvGrpSpPr>
            <a:grpSpLocks/>
          </p:cNvGrpSpPr>
          <p:nvPr/>
        </p:nvGrpSpPr>
        <p:grpSpPr bwMode="auto">
          <a:xfrm>
            <a:off x="2907461" y="1947805"/>
            <a:ext cx="252413" cy="165100"/>
            <a:chOff x="3125393" y="1499499"/>
            <a:chExt cx="252000" cy="165260"/>
          </a:xfrm>
        </p:grpSpPr>
        <p:sp>
          <p:nvSpPr>
            <p:cNvPr id="68" name="모서리가 둥근 사각형 설명선 67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69" name="TextBox 68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5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70" name="그룹 69"/>
          <p:cNvGrpSpPr>
            <a:grpSpLocks/>
          </p:cNvGrpSpPr>
          <p:nvPr/>
        </p:nvGrpSpPr>
        <p:grpSpPr bwMode="auto">
          <a:xfrm>
            <a:off x="3514468" y="1947805"/>
            <a:ext cx="252413" cy="165100"/>
            <a:chOff x="3125393" y="1499499"/>
            <a:chExt cx="252000" cy="165260"/>
          </a:xfrm>
        </p:grpSpPr>
        <p:sp>
          <p:nvSpPr>
            <p:cNvPr id="71" name="모서리가 둥근 사각형 설명선 70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72" name="TextBox 71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6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76" name="그룹 75"/>
          <p:cNvGrpSpPr>
            <a:grpSpLocks/>
          </p:cNvGrpSpPr>
          <p:nvPr/>
        </p:nvGrpSpPr>
        <p:grpSpPr bwMode="auto">
          <a:xfrm>
            <a:off x="4755402" y="1947805"/>
            <a:ext cx="252413" cy="165100"/>
            <a:chOff x="3125393" y="1499499"/>
            <a:chExt cx="252000" cy="165260"/>
          </a:xfrm>
        </p:grpSpPr>
        <p:sp>
          <p:nvSpPr>
            <p:cNvPr id="77" name="모서리가 둥근 사각형 설명선 76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78" name="TextBox 77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7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79" name="그룹 78"/>
          <p:cNvGrpSpPr>
            <a:grpSpLocks/>
          </p:cNvGrpSpPr>
          <p:nvPr/>
        </p:nvGrpSpPr>
        <p:grpSpPr bwMode="auto">
          <a:xfrm>
            <a:off x="5404023" y="1947805"/>
            <a:ext cx="252413" cy="165100"/>
            <a:chOff x="3125393" y="1499499"/>
            <a:chExt cx="252000" cy="165260"/>
          </a:xfrm>
        </p:grpSpPr>
        <p:sp>
          <p:nvSpPr>
            <p:cNvPr id="80" name="모서리가 둥근 사각형 설명선 79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81" name="TextBox 80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8-1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82" name="그룹 81"/>
          <p:cNvGrpSpPr>
            <a:grpSpLocks/>
          </p:cNvGrpSpPr>
          <p:nvPr/>
        </p:nvGrpSpPr>
        <p:grpSpPr bwMode="auto">
          <a:xfrm>
            <a:off x="6022274" y="1947805"/>
            <a:ext cx="252413" cy="165100"/>
            <a:chOff x="3125393" y="1499499"/>
            <a:chExt cx="252000" cy="165260"/>
          </a:xfrm>
        </p:grpSpPr>
        <p:sp>
          <p:nvSpPr>
            <p:cNvPr id="83" name="모서리가 둥근 사각형 설명선 82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84" name="TextBox 83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8-2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85" name="그룹 84"/>
          <p:cNvGrpSpPr>
            <a:grpSpLocks/>
          </p:cNvGrpSpPr>
          <p:nvPr/>
        </p:nvGrpSpPr>
        <p:grpSpPr bwMode="auto">
          <a:xfrm>
            <a:off x="7183014" y="1947805"/>
            <a:ext cx="252413" cy="165100"/>
            <a:chOff x="3125393" y="1499499"/>
            <a:chExt cx="252000" cy="165260"/>
          </a:xfrm>
        </p:grpSpPr>
        <p:sp>
          <p:nvSpPr>
            <p:cNvPr id="86" name="모서리가 둥근 사각형 설명선 85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87" name="TextBox 86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9</a:t>
              </a:r>
            </a:p>
          </p:txBody>
        </p:sp>
      </p:grpSp>
      <p:graphicFrame>
        <p:nvGraphicFramePr>
          <p:cNvPr id="88" name="표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356809"/>
              </p:ext>
            </p:extLst>
          </p:nvPr>
        </p:nvGraphicFramePr>
        <p:xfrm>
          <a:off x="8477413" y="855283"/>
          <a:ext cx="2088000" cy="6664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/>
                <a:gridCol w="1800000"/>
              </a:tblGrid>
              <a:tr h="288000">
                <a:tc gridSpan="2"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화면 소개 </a:t>
                      </a:r>
                      <a:r>
                        <a:rPr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신청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/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승인 관리 화면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34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정책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- </a:t>
                      </a:r>
                      <a:r>
                        <a:rPr lang="ko-KR" altLang="en-US" sz="700" b="0" kern="120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앱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가입이 완료 된 회원 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일반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전환 시 별도의 패밀리 페이지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이벤트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/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프로모션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를 통해 신청 가능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가맹점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/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배달기사는 별도 패밀리 신청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절차 없이 관리자 사이트에서 계정 생성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1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-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리스트의 항목명을 </a:t>
                      </a:r>
                      <a:r>
                        <a:rPr lang="ko-KR" altLang="en-US" sz="700" b="0" kern="120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드롭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다운 선택 값으로 함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일자 항목 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신청일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처리일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선택 시 기간 검색 폼 활성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2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신청 시 입력한 계정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(ID)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값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3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신청 시 입력한 실명 주소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*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클릭 시 기존 통합 관리자의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‘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회원관리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&gt;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정회원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’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페이지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‘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새 탭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’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 활성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4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신청 시 입력한 지번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/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동 단위 주소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5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패밀리 신청 시 입력한 </a:t>
                      </a:r>
                      <a:r>
                        <a:rPr lang="ko-KR" altLang="en-US" sz="700" b="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이메일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841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7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신청 처리 상태 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-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처리 상태 별 문자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/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색상 구분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228600" marR="0" indent="-22860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ko-KR" altLang="en-US" sz="700" b="1" baseline="0" dirty="0" smtClean="0">
                          <a:solidFill>
                            <a:srgbClr val="0070C0"/>
                          </a:solidFill>
                          <a:latin typeface="돋움" pitchFamily="50" charset="-127"/>
                          <a:ea typeface="돋움" pitchFamily="50" charset="-127"/>
                        </a:rPr>
                        <a:t>승인대기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: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처리 대기중인 신청 건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228600" marR="0" indent="-22860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ko-KR" altLang="en-US" sz="700" b="1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승인완료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: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승인이 완료된 신청 건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228600" marR="0" indent="-22860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</a:rPr>
                        <a:t>승인반려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: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승인이 반려된 신청 건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8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1)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신청일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: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패밀리 신청 등록 일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2)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처리일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: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관리자 승인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/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취소 처리일자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*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대기 상태에 미처리 상태 건은 처리일 데이터 없음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9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승인 관리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1)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승인 대기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: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승인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버튼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+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취소 버튼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     -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승인 시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: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승인완료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,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취소 버튼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     -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취소 시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: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승인반려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,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재승인 버튼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2)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승인 완료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: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취소 버튼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     -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취소 시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: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승인반려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,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재승인 버튼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3)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승인 반려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: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재승인 버튼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     -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재승인 시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: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승인완료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,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취소 버튼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*</a:t>
                      </a:r>
                      <a:r>
                        <a:rPr lang="ko-KR" altLang="en-US" sz="700" b="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계쩡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(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회원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)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별 승인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/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반려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/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취소 이력은 이력 조회에서 개별 조회 가능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9" name="Rectangle 241"/>
          <p:cNvSpPr>
            <a:spLocks noChangeArrowheads="1"/>
          </p:cNvSpPr>
          <p:nvPr/>
        </p:nvSpPr>
        <p:spPr bwMode="auto">
          <a:xfrm>
            <a:off x="665412" y="323641"/>
            <a:ext cx="45000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신청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/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승인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신청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/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승인 관리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90" name="Rectangle 241"/>
          <p:cNvSpPr>
            <a:spLocks noChangeArrowheads="1"/>
          </p:cNvSpPr>
          <p:nvPr/>
        </p:nvSpPr>
        <p:spPr bwMode="auto">
          <a:xfrm>
            <a:off x="5704217" y="323641"/>
            <a:ext cx="27396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신청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/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승인 관리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91" name="TextBox 28"/>
          <p:cNvSpPr txBox="1">
            <a:spLocks noChangeArrowheads="1"/>
          </p:cNvSpPr>
          <p:nvPr/>
        </p:nvSpPr>
        <p:spPr bwMode="auto">
          <a:xfrm>
            <a:off x="327149" y="864307"/>
            <a:ext cx="102271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ko-KR" altLang="en-US" sz="1000" b="1" dirty="0" smtClean="0">
                <a:latin typeface="돋움" pitchFamily="50" charset="-127"/>
                <a:ea typeface="돋움" pitchFamily="50" charset="-127"/>
              </a:rPr>
              <a:t>▒ 신청</a:t>
            </a:r>
            <a:r>
              <a:rPr lang="en-US" altLang="ko-KR" sz="1000" b="1" dirty="0" smtClean="0">
                <a:latin typeface="돋움" pitchFamily="50" charset="-127"/>
                <a:ea typeface="돋움" pitchFamily="50" charset="-127"/>
              </a:rPr>
              <a:t>/</a:t>
            </a:r>
            <a:r>
              <a:rPr lang="ko-KR" altLang="en-US" sz="1000" b="1" dirty="0" smtClean="0">
                <a:latin typeface="돋움" pitchFamily="50" charset="-127"/>
                <a:ea typeface="돋움" pitchFamily="50" charset="-127"/>
              </a:rPr>
              <a:t>승인 관리</a:t>
            </a:r>
            <a:endParaRPr lang="ko-KR" altLang="en-US" sz="1000" dirty="0"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92" name="그룹 91"/>
          <p:cNvGrpSpPr>
            <a:grpSpLocks/>
          </p:cNvGrpSpPr>
          <p:nvPr/>
        </p:nvGrpSpPr>
        <p:grpSpPr bwMode="auto">
          <a:xfrm>
            <a:off x="1642608" y="3009101"/>
            <a:ext cx="252413" cy="165100"/>
            <a:chOff x="3125393" y="1499499"/>
            <a:chExt cx="252000" cy="165260"/>
          </a:xfrm>
        </p:grpSpPr>
        <p:sp>
          <p:nvSpPr>
            <p:cNvPr id="93" name="모서리가 둥근 사각형 설명선 92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94" name="TextBox 93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3-1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sp>
        <p:nvSpPr>
          <p:cNvPr id="95" name="직사각형 94">
            <a:extLst>
              <a:ext uri="{FF2B5EF4-FFF2-40B4-BE49-F238E27FC236}">
                <a16:creationId xmlns="" xmlns:a16="http://schemas.microsoft.com/office/drawing/2014/main" id="{EBE7D40C-A376-47BB-B681-175E47C53644}"/>
              </a:ext>
            </a:extLst>
          </p:cNvPr>
          <p:cNvSpPr/>
          <p:nvPr/>
        </p:nvSpPr>
        <p:spPr>
          <a:xfrm>
            <a:off x="8965373" y="5584515"/>
            <a:ext cx="436846" cy="181350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700" b="1" dirty="0" smtClean="0">
                <a:solidFill>
                  <a:srgbClr val="0070C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승인</a:t>
            </a:r>
            <a:endParaRPr lang="ko-KR" altLang="en-US" sz="700" b="1" dirty="0">
              <a:solidFill>
                <a:srgbClr val="0070C0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96" name="직사각형 95">
            <a:extLst>
              <a:ext uri="{FF2B5EF4-FFF2-40B4-BE49-F238E27FC236}">
                <a16:creationId xmlns="" xmlns:a16="http://schemas.microsoft.com/office/drawing/2014/main" id="{EBE7D40C-A376-47BB-B681-175E47C53644}"/>
              </a:ext>
            </a:extLst>
          </p:cNvPr>
          <p:cNvSpPr/>
          <p:nvPr/>
        </p:nvSpPr>
        <p:spPr>
          <a:xfrm>
            <a:off x="9523164" y="5579501"/>
            <a:ext cx="436846" cy="18135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700" b="1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취소</a:t>
            </a:r>
          </a:p>
        </p:txBody>
      </p:sp>
      <p:sp>
        <p:nvSpPr>
          <p:cNvPr id="97" name="직사각형 96">
            <a:extLst>
              <a:ext uri="{FF2B5EF4-FFF2-40B4-BE49-F238E27FC236}">
                <a16:creationId xmlns="" xmlns:a16="http://schemas.microsoft.com/office/drawing/2014/main" id="{EBE7D40C-A376-47BB-B681-175E47C53644}"/>
              </a:ext>
            </a:extLst>
          </p:cNvPr>
          <p:cNvSpPr/>
          <p:nvPr/>
        </p:nvSpPr>
        <p:spPr>
          <a:xfrm>
            <a:off x="9304741" y="6227573"/>
            <a:ext cx="436846" cy="18135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700" b="1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취소</a:t>
            </a:r>
          </a:p>
        </p:txBody>
      </p:sp>
      <p:sp>
        <p:nvSpPr>
          <p:cNvPr id="98" name="직사각형 97">
            <a:extLst>
              <a:ext uri="{FF2B5EF4-FFF2-40B4-BE49-F238E27FC236}">
                <a16:creationId xmlns="" xmlns:a16="http://schemas.microsoft.com/office/drawing/2014/main" id="{EBE7D40C-A376-47BB-B681-175E47C53644}"/>
              </a:ext>
            </a:extLst>
          </p:cNvPr>
          <p:cNvSpPr/>
          <p:nvPr/>
        </p:nvSpPr>
        <p:spPr>
          <a:xfrm>
            <a:off x="9304741" y="6767633"/>
            <a:ext cx="436846" cy="18135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700" b="1" dirty="0" smtClean="0">
                <a:solidFill>
                  <a:srgbClr val="FF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재승인</a:t>
            </a:r>
            <a:endParaRPr lang="ko-KR" altLang="en-US" sz="700" b="1" dirty="0">
              <a:solidFill>
                <a:srgbClr val="FF0000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12558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241"/>
          <p:cNvSpPr>
            <a:spLocks noChangeArrowheads="1"/>
          </p:cNvSpPr>
          <p:nvPr/>
        </p:nvSpPr>
        <p:spPr bwMode="auto">
          <a:xfrm>
            <a:off x="143550" y="622333"/>
            <a:ext cx="8287200" cy="6642000"/>
          </a:xfrm>
          <a:prstGeom prst="rect">
            <a:avLst/>
          </a:prstGeom>
          <a:solidFill>
            <a:srgbClr val="000000">
              <a:alpha val="50196"/>
            </a:srgbClr>
          </a:solidFill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algn="l" rtl="0" fontAlgn="base" latinLnBrk="1">
              <a:spcBef>
                <a:spcPct val="50000"/>
              </a:spcBef>
              <a:spcAft>
                <a:spcPct val="0"/>
              </a:spcAft>
              <a:defRPr/>
            </a:pPr>
            <a:endParaRPr kumimoji="1" lang="ko-KR" altLang="en-US" sz="800" kern="1200" dirty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+mn-cs"/>
            </a:endParaRPr>
          </a:p>
        </p:txBody>
      </p:sp>
      <p:sp>
        <p:nvSpPr>
          <p:cNvPr id="2" name="Rectangle 241"/>
          <p:cNvSpPr>
            <a:spLocks noChangeArrowheads="1"/>
          </p:cNvSpPr>
          <p:nvPr/>
        </p:nvSpPr>
        <p:spPr bwMode="auto">
          <a:xfrm>
            <a:off x="665412" y="323641"/>
            <a:ext cx="45000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프로모션 페이지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패밀리 신청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(sample)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" name="Rectangle 241"/>
          <p:cNvSpPr>
            <a:spLocks noChangeArrowheads="1"/>
          </p:cNvSpPr>
          <p:nvPr/>
        </p:nvSpPr>
        <p:spPr bwMode="auto">
          <a:xfrm>
            <a:off x="5704217" y="323641"/>
            <a:ext cx="27396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패밀리 신청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(sample)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796597"/>
              </p:ext>
            </p:extLst>
          </p:nvPr>
        </p:nvGraphicFramePr>
        <p:xfrm>
          <a:off x="8477413" y="855283"/>
          <a:ext cx="2088000" cy="2564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/>
                <a:gridCol w="1800000"/>
              </a:tblGrid>
              <a:tr h="288000">
                <a:tc gridSpan="2"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화면 소개 </a:t>
                      </a:r>
                      <a:r>
                        <a:rPr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신청 화면 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(sample)</a:t>
                      </a:r>
                    </a:p>
                  </a:txBody>
                  <a:tcPr marL="54000" marR="54000" marT="54000" marB="54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34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정책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1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신청 화면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-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페이지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팝업 등 플랫폼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프로모션 형태에 따라서 </a:t>
                      </a: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바리에이션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가능</a:t>
                      </a:r>
                      <a:endParaRPr lang="ko-KR" altLang="en-US" sz="700" b="0" kern="120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2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 수집 항목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FontTx/>
                        <a:buChar char="-"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일반회원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&gt;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패밀리회원 전환을 위해 입력하는 필수 입력 항목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228600" indent="-228600" algn="l" defTabSz="914342" rtl="0" eaLnBrk="1" latinLnBrk="1" hangingPunct="1">
                        <a:lnSpc>
                          <a:spcPct val="120000"/>
                        </a:lnSpc>
                        <a:buAutoNum type="arabicParenR"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 기본 정보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이름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.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주소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이메일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228600" indent="-228600" algn="l" defTabSz="914342" rtl="0" eaLnBrk="1" latinLnBrk="1" hangingPunct="1">
                        <a:lnSpc>
                          <a:spcPct val="120000"/>
                        </a:lnSpc>
                        <a:buAutoNum type="arabicParenR"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 정보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어드민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메뉴 접근을 위한 계정 정보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3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확인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171450" marR="0" indent="-17145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승인대기 리스트에 추가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: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승인 대기 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171450" marR="0" indent="-17145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이후 프로세스는 관리자 처리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: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승인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,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반려 처리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4" name="그룹 176"/>
          <p:cNvGrpSpPr/>
          <p:nvPr/>
        </p:nvGrpSpPr>
        <p:grpSpPr>
          <a:xfrm>
            <a:off x="2429296" y="2016435"/>
            <a:ext cx="4213548" cy="3149406"/>
            <a:chOff x="1640376" y="1286830"/>
            <a:chExt cx="4213548" cy="3590159"/>
          </a:xfrm>
        </p:grpSpPr>
        <p:sp>
          <p:nvSpPr>
            <p:cNvPr id="25" name="직사각형 23"/>
            <p:cNvSpPr/>
            <p:nvPr/>
          </p:nvSpPr>
          <p:spPr>
            <a:xfrm>
              <a:off x="1640376" y="1286830"/>
              <a:ext cx="4213548" cy="359015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6" name="그룹 25"/>
            <p:cNvGrpSpPr/>
            <p:nvPr/>
          </p:nvGrpSpPr>
          <p:grpSpPr>
            <a:xfrm>
              <a:off x="1640376" y="1286830"/>
              <a:ext cx="4213548" cy="360000"/>
              <a:chOff x="1640376" y="1286830"/>
              <a:chExt cx="4213548" cy="360000"/>
            </a:xfrm>
          </p:grpSpPr>
          <p:sp>
            <p:nvSpPr>
              <p:cNvPr id="27" name="직사각형 26"/>
              <p:cNvSpPr/>
              <p:nvPr/>
            </p:nvSpPr>
            <p:spPr bwMode="auto">
              <a:xfrm>
                <a:off x="1640376" y="1286830"/>
                <a:ext cx="4213548" cy="36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o-KR" altLang="en-US" sz="1000" b="1" dirty="0" smtClean="0">
                    <a:solidFill>
                      <a:schemeClr val="tx1"/>
                    </a:solidFill>
                    <a:latin typeface="돋움" pitchFamily="50" charset="-127"/>
                    <a:ea typeface="돋움" pitchFamily="50" charset="-127"/>
                  </a:rPr>
                  <a:t>패밀리 신청하기</a:t>
                </a:r>
                <a:endParaRPr lang="en-US" altLang="ko-KR" sz="1000" b="1" dirty="0" smtClean="0">
                  <a:solidFill>
                    <a:schemeClr val="tx1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28" name="십자형 27"/>
              <p:cNvSpPr/>
              <p:nvPr/>
            </p:nvSpPr>
            <p:spPr>
              <a:xfrm rot="2700000" flipV="1">
                <a:off x="5579686" y="1376830"/>
                <a:ext cx="180000" cy="180000"/>
              </a:xfrm>
              <a:prstGeom prst="plus">
                <a:avLst>
                  <a:gd name="adj" fmla="val 465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</p:grpSp>
      <p:grpSp>
        <p:nvGrpSpPr>
          <p:cNvPr id="33" name="그룹 106"/>
          <p:cNvGrpSpPr/>
          <p:nvPr/>
        </p:nvGrpSpPr>
        <p:grpSpPr>
          <a:xfrm>
            <a:off x="3783000" y="4771373"/>
            <a:ext cx="1506140" cy="216000"/>
            <a:chOff x="3534080" y="4280878"/>
            <a:chExt cx="1506140" cy="216000"/>
          </a:xfrm>
        </p:grpSpPr>
        <p:sp>
          <p:nvSpPr>
            <p:cNvPr id="34" name="직사각형 33"/>
            <p:cNvSpPr/>
            <p:nvPr/>
          </p:nvSpPr>
          <p:spPr bwMode="auto">
            <a:xfrm>
              <a:off x="4320220" y="4280878"/>
              <a:ext cx="720000" cy="216000"/>
            </a:xfrm>
            <a:prstGeom prst="rect">
              <a:avLst/>
            </a:prstGeom>
            <a:solidFill>
              <a:srgbClr val="0070C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700" b="1" dirty="0" smtClean="0">
                  <a:solidFill>
                    <a:schemeClr val="bg1"/>
                  </a:solidFill>
                  <a:latin typeface="돋움" pitchFamily="50" charset="-127"/>
                  <a:ea typeface="돋움" pitchFamily="50" charset="-127"/>
                </a:rPr>
                <a:t>확인</a:t>
              </a:r>
              <a:endParaRPr kumimoji="1" lang="en-US" altLang="ko-KR" sz="700" b="1" dirty="0">
                <a:solidFill>
                  <a:schemeClr val="bg1"/>
                </a:solidFill>
                <a:latin typeface="돋움" pitchFamily="50" charset="-127"/>
                <a:ea typeface="돋움" pitchFamily="50" charset="-127"/>
              </a:endParaRPr>
            </a:p>
          </p:txBody>
        </p:sp>
        <p:sp>
          <p:nvSpPr>
            <p:cNvPr id="35" name="직사각형 34"/>
            <p:cNvSpPr/>
            <p:nvPr/>
          </p:nvSpPr>
          <p:spPr bwMode="auto">
            <a:xfrm>
              <a:off x="3534080" y="4280878"/>
              <a:ext cx="720000" cy="216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700" b="1" dirty="0" smtClean="0">
                  <a:solidFill>
                    <a:schemeClr val="tx1"/>
                  </a:solidFill>
                  <a:latin typeface="돋움" pitchFamily="50" charset="-127"/>
                  <a:ea typeface="돋움" pitchFamily="50" charset="-127"/>
                </a:rPr>
                <a:t>취소</a:t>
              </a:r>
              <a:endParaRPr kumimoji="1" lang="en-US" altLang="ko-KR" sz="700" b="1" dirty="0">
                <a:solidFill>
                  <a:schemeClr val="tx1"/>
                </a:solidFill>
                <a:latin typeface="돋움" pitchFamily="50" charset="-127"/>
                <a:ea typeface="돋움" pitchFamily="50" charset="-127"/>
              </a:endParaRPr>
            </a:p>
          </p:txBody>
        </p:sp>
      </p:grpSp>
      <p:sp>
        <p:nvSpPr>
          <p:cNvPr id="40" name="직사각형 39"/>
          <p:cNvSpPr/>
          <p:nvPr/>
        </p:nvSpPr>
        <p:spPr>
          <a:xfrm>
            <a:off x="2610396" y="2897590"/>
            <a:ext cx="3888432" cy="1716883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TextBox 69"/>
          <p:cNvSpPr txBox="1">
            <a:spLocks noChangeArrowheads="1"/>
          </p:cNvSpPr>
          <p:nvPr/>
        </p:nvSpPr>
        <p:spPr bwMode="auto">
          <a:xfrm>
            <a:off x="3386360" y="2567762"/>
            <a:ext cx="2336537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latinLnBrk="0">
              <a:defRPr/>
            </a:pPr>
            <a:r>
              <a:rPr kumimoji="1" lang="ko-KR" altLang="en-US" sz="900" b="1" kern="0" spc="-30" dirty="0" smtClean="0">
                <a:latin typeface="돋움" pitchFamily="50" charset="-127"/>
                <a:ea typeface="돋움" pitchFamily="50" charset="-127"/>
              </a:rPr>
              <a:t>패밀리 신청을 위한 추가 정보를 입력해주세요</a:t>
            </a:r>
            <a:r>
              <a:rPr kumimoji="1" lang="en-US" altLang="ko-KR" sz="900" b="1" kern="0" spc="-30" dirty="0" smtClean="0">
                <a:latin typeface="돋움" pitchFamily="50" charset="-127"/>
                <a:ea typeface="돋움" pitchFamily="50" charset="-127"/>
              </a:rPr>
              <a:t>.</a:t>
            </a:r>
            <a:r>
              <a:rPr kumimoji="1" lang="ko-KR" altLang="en-US" sz="900" b="1" kern="0" spc="-30" dirty="0" smtClean="0">
                <a:latin typeface="돋움" pitchFamily="50" charset="-127"/>
                <a:ea typeface="돋움" pitchFamily="50" charset="-127"/>
              </a:rPr>
              <a:t> </a:t>
            </a:r>
            <a:endParaRPr kumimoji="1" lang="ko-KR" altLang="en-US" sz="900" b="1" kern="0" spc="-30" dirty="0"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45" name="그룹 44"/>
          <p:cNvGrpSpPr>
            <a:grpSpLocks/>
          </p:cNvGrpSpPr>
          <p:nvPr/>
        </p:nvGrpSpPr>
        <p:grpSpPr bwMode="auto">
          <a:xfrm>
            <a:off x="2303089" y="1844779"/>
            <a:ext cx="252413" cy="165100"/>
            <a:chOff x="3125393" y="1499499"/>
            <a:chExt cx="252000" cy="165260"/>
          </a:xfrm>
        </p:grpSpPr>
        <p:sp>
          <p:nvSpPr>
            <p:cNvPr id="46" name="모서리가 둥근 사각형 설명선 45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47" name="TextBox 46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aphicFrame>
        <p:nvGraphicFramePr>
          <p:cNvPr id="50" name="표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115963"/>
              </p:ext>
            </p:extLst>
          </p:nvPr>
        </p:nvGraphicFramePr>
        <p:xfrm>
          <a:off x="2682404" y="2958874"/>
          <a:ext cx="3732624" cy="1536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312"/>
                <a:gridCol w="1866312"/>
              </a:tblGrid>
              <a:tr h="23877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 기본 정보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8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5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이름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1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5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주소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1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5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이메일</a:t>
                      </a:r>
                      <a:endParaRPr kumimoji="1" lang="ko-KR" altLang="en-US" sz="700" b="1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                               @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877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 정보  </a:t>
                      </a:r>
                      <a:r>
                        <a:rPr kumimoji="1"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*</a:t>
                      </a:r>
                      <a:r>
                        <a:rPr kumimoji="1"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전용 메뉴 접근을 위한 계정 정보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05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 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(ID)</a:t>
                      </a:r>
                      <a:endParaRPr kumimoji="1" lang="ko-KR" altLang="en-US" sz="700" b="1" kern="1200" spc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spc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87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비밀번호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spc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54" name="그룹 53"/>
          <p:cNvGrpSpPr>
            <a:grpSpLocks/>
          </p:cNvGrpSpPr>
          <p:nvPr/>
        </p:nvGrpSpPr>
        <p:grpSpPr bwMode="auto">
          <a:xfrm>
            <a:off x="2562503" y="2803366"/>
            <a:ext cx="252413" cy="165100"/>
            <a:chOff x="3125393" y="1499499"/>
            <a:chExt cx="252000" cy="165260"/>
          </a:xfrm>
        </p:grpSpPr>
        <p:sp>
          <p:nvSpPr>
            <p:cNvPr id="55" name="모서리가 둥근 사각형 설명선 54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56" name="TextBox 55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2-1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57" name="그룹 56"/>
          <p:cNvGrpSpPr>
            <a:grpSpLocks/>
          </p:cNvGrpSpPr>
          <p:nvPr/>
        </p:nvGrpSpPr>
        <p:grpSpPr bwMode="auto">
          <a:xfrm>
            <a:off x="2551410" y="3681663"/>
            <a:ext cx="252413" cy="165100"/>
            <a:chOff x="3125393" y="1499499"/>
            <a:chExt cx="252000" cy="165260"/>
          </a:xfrm>
        </p:grpSpPr>
        <p:sp>
          <p:nvSpPr>
            <p:cNvPr id="58" name="모서리가 둥근 사각형 설명선 57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59" name="TextBox 58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2-2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66" name="그룹 65"/>
          <p:cNvGrpSpPr>
            <a:grpSpLocks/>
          </p:cNvGrpSpPr>
          <p:nvPr/>
        </p:nvGrpSpPr>
        <p:grpSpPr bwMode="auto">
          <a:xfrm>
            <a:off x="3656793" y="4538479"/>
            <a:ext cx="252413" cy="165100"/>
            <a:chOff x="3125393" y="1499499"/>
            <a:chExt cx="252000" cy="165260"/>
          </a:xfrm>
        </p:grpSpPr>
        <p:sp>
          <p:nvSpPr>
            <p:cNvPr id="67" name="모서리가 둥근 사각형 설명선 66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68" name="TextBox 67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3</a:t>
              </a:r>
            </a:p>
          </p:txBody>
        </p:sp>
      </p:grpSp>
      <p:sp>
        <p:nvSpPr>
          <p:cNvPr id="69" name="직사각형 68"/>
          <p:cNvSpPr>
            <a:spLocks noChangeArrowheads="1"/>
          </p:cNvSpPr>
          <p:nvPr/>
        </p:nvSpPr>
        <p:spPr bwMode="auto">
          <a:xfrm>
            <a:off x="4578137" y="3226367"/>
            <a:ext cx="1760083" cy="175278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70" name="직사각형 69"/>
          <p:cNvSpPr>
            <a:spLocks noChangeArrowheads="1"/>
          </p:cNvSpPr>
          <p:nvPr/>
        </p:nvSpPr>
        <p:spPr bwMode="auto">
          <a:xfrm>
            <a:off x="4578137" y="3417527"/>
            <a:ext cx="1144760" cy="175446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지번</a:t>
            </a:r>
            <a:r>
              <a:rPr kumimoji="1" lang="en-US" altLang="ko-KR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/</a:t>
            </a:r>
            <a:r>
              <a:rPr kumimoji="1" lang="ko-KR" altLang="en-US" sz="700" dirty="0" err="1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도로명</a:t>
            </a: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 검색</a:t>
            </a:r>
          </a:p>
        </p:txBody>
      </p:sp>
      <p:sp>
        <p:nvSpPr>
          <p:cNvPr id="71" name="직사각형 70"/>
          <p:cNvSpPr>
            <a:spLocks noChangeArrowheads="1"/>
          </p:cNvSpPr>
          <p:nvPr/>
        </p:nvSpPr>
        <p:spPr bwMode="auto">
          <a:xfrm>
            <a:off x="4578137" y="3617669"/>
            <a:ext cx="876575" cy="187751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72" name="직사각형 71"/>
          <p:cNvSpPr>
            <a:spLocks noChangeArrowheads="1"/>
          </p:cNvSpPr>
          <p:nvPr/>
        </p:nvSpPr>
        <p:spPr bwMode="auto">
          <a:xfrm>
            <a:off x="4578138" y="4104387"/>
            <a:ext cx="1126080" cy="168501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73" name="직사각형 72"/>
          <p:cNvSpPr>
            <a:spLocks noChangeArrowheads="1"/>
          </p:cNvSpPr>
          <p:nvPr/>
        </p:nvSpPr>
        <p:spPr bwMode="auto">
          <a:xfrm>
            <a:off x="4578137" y="4295547"/>
            <a:ext cx="1760083" cy="175278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74" name="직사각형 73"/>
          <p:cNvSpPr/>
          <p:nvPr/>
        </p:nvSpPr>
        <p:spPr bwMode="auto">
          <a:xfrm>
            <a:off x="5747267" y="4101513"/>
            <a:ext cx="590953" cy="17137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smtClean="0">
                <a:solidFill>
                  <a:schemeClr val="tx1"/>
                </a:solidFill>
                <a:latin typeface="돋움" pitchFamily="50" charset="-127"/>
                <a:ea typeface="돋움" pitchFamily="50" charset="-127"/>
              </a:rPr>
              <a:t>중복확인</a:t>
            </a:r>
            <a:endParaRPr kumimoji="1" lang="en-US" altLang="ko-KR" sz="700" dirty="0">
              <a:solidFill>
                <a:schemeClr val="tx1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75" name="직사각형 74"/>
          <p:cNvSpPr>
            <a:spLocks noChangeArrowheads="1"/>
          </p:cNvSpPr>
          <p:nvPr/>
        </p:nvSpPr>
        <p:spPr bwMode="auto">
          <a:xfrm>
            <a:off x="5704217" y="3617669"/>
            <a:ext cx="634003" cy="187751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직접입력</a:t>
            </a:r>
          </a:p>
        </p:txBody>
      </p:sp>
      <p:pic>
        <p:nvPicPr>
          <p:cNvPr id="76" name="Picture 103"/>
          <p:cNvPicPr>
            <a:picLocks noChangeAspect="1" noChangeArrowheads="1"/>
          </p:cNvPicPr>
          <p:nvPr/>
        </p:nvPicPr>
        <p:blipFill>
          <a:blip r:embed="rId3" cstate="print"/>
          <a:srcRect t="15633" r="9297"/>
          <a:stretch>
            <a:fillRect/>
          </a:stretch>
        </p:blipFill>
        <p:spPr bwMode="auto">
          <a:xfrm>
            <a:off x="6168798" y="3665196"/>
            <a:ext cx="119911" cy="108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2" name="직사각형 81"/>
          <p:cNvSpPr/>
          <p:nvPr/>
        </p:nvSpPr>
        <p:spPr bwMode="auto">
          <a:xfrm>
            <a:off x="5753801" y="3421598"/>
            <a:ext cx="590953" cy="17137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tx1"/>
                </a:solidFill>
                <a:latin typeface="돋움" pitchFamily="50" charset="-127"/>
                <a:ea typeface="돋움" pitchFamily="50" charset="-127"/>
              </a:rPr>
              <a:t>검색</a:t>
            </a:r>
            <a:endParaRPr kumimoji="1" lang="en-US" altLang="ko-KR" sz="700" b="1" dirty="0">
              <a:solidFill>
                <a:schemeClr val="tx1"/>
              </a:solidFill>
              <a:latin typeface="돋움" pitchFamily="50" charset="-127"/>
              <a:ea typeface="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08878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20614</TotalTime>
  <Words>1131</Words>
  <Application>Microsoft Office PowerPoint</Application>
  <PresentationFormat>사용자 지정</PresentationFormat>
  <Paragraphs>459</Paragraphs>
  <Slides>8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3</vt:i4>
      </vt:variant>
      <vt:variant>
        <vt:lpstr>슬라이드 제목</vt:lpstr>
      </vt:variant>
      <vt:variant>
        <vt:i4>8</vt:i4>
      </vt:variant>
    </vt:vector>
  </HeadingPairs>
  <TitlesOfParts>
    <vt:vector size="18" baseType="lpstr">
      <vt:lpstr>굴림</vt:lpstr>
      <vt:lpstr>나눔스퀘어</vt:lpstr>
      <vt:lpstr>돋움</vt:lpstr>
      <vt:lpstr>맑은 고딕</vt:lpstr>
      <vt:lpstr>Arial</vt:lpstr>
      <vt:lpstr>Century Gothic</vt:lpstr>
      <vt:lpstr>Times New Roman</vt:lpstr>
      <vt:lpstr>Office 테마</vt:lpstr>
      <vt:lpstr>디자인 사용자 지정</vt:lpstr>
      <vt:lpstr>1_디자인 사용자 지정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iamj-companyPC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JEON JAEHAN</dc:creator>
  <cp:lastModifiedBy>moongci-admin</cp:lastModifiedBy>
  <cp:revision>6007</cp:revision>
  <cp:lastPrinted>2021-01-20T04:32:31Z</cp:lastPrinted>
  <dcterms:created xsi:type="dcterms:W3CDTF">2018-06-12T05:31:44Z</dcterms:created>
  <dcterms:modified xsi:type="dcterms:W3CDTF">2021-01-21T04:44:37Z</dcterms:modified>
</cp:coreProperties>
</file>