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6"/>
  </p:notesMasterIdLst>
  <p:sldIdLst>
    <p:sldId id="265" r:id="rId4"/>
    <p:sldId id="271" r:id="rId5"/>
    <p:sldId id="722" r:id="rId6"/>
    <p:sldId id="478" r:id="rId7"/>
    <p:sldId id="698" r:id="rId8"/>
    <p:sldId id="707" r:id="rId9"/>
    <p:sldId id="720" r:id="rId10"/>
    <p:sldId id="718" r:id="rId11"/>
    <p:sldId id="705" r:id="rId12"/>
    <p:sldId id="709" r:id="rId13"/>
    <p:sldId id="490" r:id="rId14"/>
    <p:sldId id="717" r:id="rId15"/>
  </p:sldIdLst>
  <p:sldSz cx="10693400" cy="7561263"/>
  <p:notesSz cx="6858000" cy="9144000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FC600"/>
    <a:srgbClr val="D9D9D9"/>
    <a:srgbClr val="FF0000"/>
    <a:srgbClr val="C5C5C5"/>
    <a:srgbClr val="000000"/>
    <a:srgbClr val="FFDC00"/>
    <a:srgbClr val="FFC000"/>
    <a:srgbClr val="F7F7F7"/>
    <a:srgbClr val="FE9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64" autoAdjust="0"/>
    <p:restoredTop sz="98529" autoAdjust="0"/>
  </p:normalViewPr>
  <p:slideViewPr>
    <p:cSldViewPr>
      <p:cViewPr varScale="1">
        <p:scale>
          <a:sx n="97" d="100"/>
          <a:sy n="97" d="100"/>
        </p:scale>
        <p:origin x="1866" y="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-4932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279DD-1BBE-4268-8AD2-25C61ACCFEFD}" type="datetimeFigureOut">
              <a:rPr lang="ko-KR" altLang="en-US" smtClean="0"/>
              <a:pPr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8DF24-EBA6-4703-8E85-EF554B625B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960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1"/>
          <p:cNvSpPr>
            <a:spLocks noChangeArrowheads="1"/>
          </p:cNvSpPr>
          <p:nvPr userDrawn="1"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779059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㈜뭉치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32" name="그룹 31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17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18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전재한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9" name="직사각형 18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0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21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1.5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22" name="직사각형 21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grpSp>
        <p:nvGrpSpPr>
          <p:cNvPr id="39" name="그룹 38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11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1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8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15" name="직사각형 14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6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 userDrawn="1"/>
        </p:nvSpPr>
        <p:spPr>
          <a:xfrm>
            <a:off x="10013980" y="107950"/>
            <a:ext cx="551433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2019.04.26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2802049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배고파 주문</a:t>
            </a:r>
            <a:r>
              <a:rPr lang="en-US" altLang="ko-KR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/</a:t>
            </a: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접수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통합운영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80" name="Rectangle 241"/>
          <p:cNvSpPr>
            <a:spLocks noChangeArrowheads="1"/>
          </p:cNvSpPr>
          <p:nvPr userDrawn="1"/>
        </p:nvSpPr>
        <p:spPr bwMode="auto">
          <a:xfrm>
            <a:off x="-1638075" y="0"/>
            <a:ext cx="1596732" cy="777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ctr">
              <a:spcBef>
                <a:spcPct val="50000"/>
              </a:spcBef>
              <a:defRPr/>
            </a:pP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 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LNB (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참고용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마스터페이지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출력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X)</a:t>
            </a:r>
          </a:p>
        </p:txBody>
      </p:sp>
      <p:grpSp>
        <p:nvGrpSpPr>
          <p:cNvPr id="66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67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68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0" name="그룹 89"/>
          <p:cNvGrpSpPr/>
          <p:nvPr userDrawn="1"/>
        </p:nvGrpSpPr>
        <p:grpSpPr>
          <a:xfrm>
            <a:off x="-1469709" y="150971"/>
            <a:ext cx="1260000" cy="899999"/>
            <a:chOff x="203518" y="1037888"/>
            <a:chExt cx="1260000" cy="899999"/>
          </a:xfrm>
        </p:grpSpPr>
        <p:sp>
          <p:nvSpPr>
            <p:cNvPr id="176" name="Rectangle 241"/>
            <p:cNvSpPr>
              <a:spLocks noChangeArrowheads="1"/>
            </p:cNvSpPr>
            <p:nvPr userDrawn="1"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매장 관리</a:t>
              </a:r>
            </a:p>
          </p:txBody>
        </p:sp>
        <p:sp>
          <p:nvSpPr>
            <p:cNvPr id="177" name="Rectangle 241"/>
            <p:cNvSpPr>
              <a:spLocks noChangeArrowheads="1"/>
            </p:cNvSpPr>
            <p:nvPr userDrawn="1"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매장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일반 매장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(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전화주문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)</a:t>
              </a: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대기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완료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2" name="그룹 89"/>
          <p:cNvGrpSpPr/>
          <p:nvPr userDrawn="1"/>
        </p:nvGrpSpPr>
        <p:grpSpPr>
          <a:xfrm>
            <a:off x="-1469709" y="1950969"/>
            <a:ext cx="1260000" cy="755999"/>
            <a:chOff x="203518" y="1037888"/>
            <a:chExt cx="1260000" cy="755999"/>
          </a:xfrm>
        </p:grpSpPr>
        <p:sp>
          <p:nvSpPr>
            <p:cNvPr id="172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회원 관리</a:t>
              </a:r>
            </a:p>
          </p:txBody>
        </p:sp>
        <p:sp>
          <p:nvSpPr>
            <p:cNvPr id="173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50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비회원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정회원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탈퇴회원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3" name="그룹 89"/>
          <p:cNvGrpSpPr/>
          <p:nvPr userDrawn="1"/>
        </p:nvGrpSpPr>
        <p:grpSpPr>
          <a:xfrm>
            <a:off x="-1469709" y="2706968"/>
            <a:ext cx="1260000" cy="1007999"/>
            <a:chOff x="203518" y="1037888"/>
            <a:chExt cx="1260000" cy="1007999"/>
          </a:xfrm>
        </p:grpSpPr>
        <p:sp>
          <p:nvSpPr>
            <p:cNvPr id="170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홍보 관리</a:t>
              </a:r>
            </a:p>
          </p:txBody>
        </p:sp>
        <p:sp>
          <p:nvSpPr>
            <p:cNvPr id="171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배너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팝업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PUSH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메시지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추천하기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1" name="그룹 89"/>
          <p:cNvGrpSpPr/>
          <p:nvPr userDrawn="1"/>
        </p:nvGrpSpPr>
        <p:grpSpPr>
          <a:xfrm>
            <a:off x="-1469709" y="1050970"/>
            <a:ext cx="1260000" cy="899999"/>
            <a:chOff x="203518" y="1037888"/>
            <a:chExt cx="1260000" cy="899999"/>
          </a:xfrm>
        </p:grpSpPr>
        <p:sp>
          <p:nvSpPr>
            <p:cNvPr id="174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메뉴 관리</a:t>
              </a:r>
            </a:p>
          </p:txBody>
        </p:sp>
        <p:sp>
          <p:nvSpPr>
            <p:cNvPr id="175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옵션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할인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52" name="그룹 51"/>
          <p:cNvGrpSpPr/>
          <p:nvPr userDrawn="1"/>
        </p:nvGrpSpPr>
        <p:grpSpPr>
          <a:xfrm>
            <a:off x="-1469709" y="3714967"/>
            <a:ext cx="1260000" cy="899999"/>
            <a:chOff x="-1469709" y="3780227"/>
            <a:chExt cx="1260000" cy="899999"/>
          </a:xfrm>
        </p:grpSpPr>
        <p:grpSp>
          <p:nvGrpSpPr>
            <p:cNvPr id="164" name="그룹 89"/>
            <p:cNvGrpSpPr/>
            <p:nvPr userDrawn="1"/>
          </p:nvGrpSpPr>
          <p:grpSpPr>
            <a:xfrm>
              <a:off x="-1469709" y="3780227"/>
              <a:ext cx="1260000" cy="899999"/>
              <a:chOff x="203518" y="1037888"/>
              <a:chExt cx="1260000" cy="899999"/>
            </a:xfrm>
          </p:grpSpPr>
          <p:sp>
            <p:nvSpPr>
              <p:cNvPr id="168" name="Rectangle 241"/>
              <p:cNvSpPr>
                <a:spLocks noChangeArrowheads="1"/>
              </p:cNvSpPr>
              <p:nvPr/>
            </p:nvSpPr>
            <p:spPr bwMode="auto">
              <a:xfrm>
                <a:off x="203518" y="1037888"/>
                <a:ext cx="1260000" cy="252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rtl="0" fontAlgn="base" latinLnBrk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고객 지원</a:t>
                </a:r>
              </a:p>
            </p:txBody>
          </p:sp>
          <p:sp>
            <p:nvSpPr>
              <p:cNvPr id="169" name="Rectangle 241"/>
              <p:cNvSpPr>
                <a:spLocks noChangeArrowheads="1"/>
              </p:cNvSpPr>
              <p:nvPr/>
            </p:nvSpPr>
            <p:spPr bwMode="auto">
              <a:xfrm>
                <a:off x="203518" y="1289887"/>
                <a:ext cx="1260000" cy="648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 (</a:t>
                </a:r>
                <a:r>
                  <a:rPr lang="ko-KR" altLang="en-US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회원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(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사장님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주문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/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접수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POS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현황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pic>
          <p:nvPicPr>
            <p:cNvPr id="50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355680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500723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5" name="그룹 89"/>
          <p:cNvGrpSpPr/>
          <p:nvPr userDrawn="1"/>
        </p:nvGrpSpPr>
        <p:grpSpPr>
          <a:xfrm>
            <a:off x="-1469709" y="4614966"/>
            <a:ext cx="1260000" cy="1007999"/>
            <a:chOff x="203518" y="1037888"/>
            <a:chExt cx="1260000" cy="1007999"/>
          </a:xfrm>
        </p:grpSpPr>
        <p:sp>
          <p:nvSpPr>
            <p:cNvPr id="166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기타</a:t>
              </a:r>
            </a:p>
          </p:txBody>
        </p:sp>
        <p:sp>
          <p:nvSpPr>
            <p:cNvPr id="167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공지사항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튜토리얼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약관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APP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POS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sp>
        <p:nvSpPr>
          <p:cNvPr id="54" name="Rectangle 241"/>
          <p:cNvSpPr>
            <a:spLocks noChangeArrowheads="1"/>
          </p:cNvSpPr>
          <p:nvPr userDrawn="1"/>
        </p:nvSpPr>
        <p:spPr bwMode="auto">
          <a:xfrm>
            <a:off x="-1433709" y="5665451"/>
            <a:ext cx="1188000" cy="75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매출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정산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수수료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조회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통계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정산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수수료 설정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5" name="Rectangle 241"/>
          <p:cNvSpPr>
            <a:spLocks noChangeArrowheads="1"/>
          </p:cNvSpPr>
          <p:nvPr userDrawn="1"/>
        </p:nvSpPr>
        <p:spPr bwMode="auto">
          <a:xfrm>
            <a:off x="-1433709" y="6443084"/>
            <a:ext cx="1188000" cy="57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리워드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</a:t>
            </a:r>
            <a:r>
              <a:rPr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딜리템</a:t>
            </a: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환전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6" name="Rectangle 241"/>
          <p:cNvSpPr>
            <a:spLocks noChangeArrowheads="1"/>
          </p:cNvSpPr>
          <p:nvPr userDrawn="1"/>
        </p:nvSpPr>
        <p:spPr bwMode="auto">
          <a:xfrm>
            <a:off x="-1433709" y="704086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리뷰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57" name="Rectangle 241"/>
          <p:cNvSpPr>
            <a:spLocks noChangeArrowheads="1"/>
          </p:cNvSpPr>
          <p:nvPr userDrawn="1"/>
        </p:nvSpPr>
        <p:spPr bwMode="auto">
          <a:xfrm>
            <a:off x="-1433709" y="736479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앱 로그 분석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5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24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25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marL="0" algn="l" defTabSz="1043056" rtl="0" eaLnBrk="1" fontAlgn="base" latinLnBrk="1" hangingPunct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1930016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먹자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28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32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조승현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34" name="직사각형 33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9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30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1.2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1" name="직사각형 30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grpSp>
        <p:nvGrpSpPr>
          <p:cNvPr id="35" name="그룹 34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36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4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4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7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38" name="직사각형 37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9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4" name="TextBox 43"/>
          <p:cNvSpPr txBox="1"/>
          <p:nvPr userDrawn="1"/>
        </p:nvSpPr>
        <p:spPr>
          <a:xfrm>
            <a:off x="10013979" y="107950"/>
            <a:ext cx="551434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2021.01.21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34"/>
          <p:cNvSpPr>
            <a:spLocks noChangeShapeType="1"/>
          </p:cNvSpPr>
          <p:nvPr/>
        </p:nvSpPr>
        <p:spPr bwMode="auto">
          <a:xfrm>
            <a:off x="4208546" y="1267656"/>
            <a:ext cx="0" cy="4467225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 wrap="none" lIns="91434" tIns="45718" rIns="91434" bIns="45718" anchor="ctr"/>
          <a:lstStyle/>
          <a:p>
            <a:endParaRPr lang="ko-KR" altLang="en-US"/>
          </a:p>
        </p:txBody>
      </p:sp>
      <p:graphicFrame>
        <p:nvGraphicFramePr>
          <p:cNvPr id="9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887614"/>
              </p:ext>
            </p:extLst>
          </p:nvPr>
        </p:nvGraphicFramePr>
        <p:xfrm>
          <a:off x="4492709" y="1667705"/>
          <a:ext cx="5220000" cy="3024000"/>
        </p:xfrm>
        <a:graphic>
          <a:graphicData uri="http://schemas.openxmlformats.org/drawingml/2006/table">
            <a:tbl>
              <a:tblPr/>
              <a:tblGrid>
                <a:gridCol w="468000"/>
                <a:gridCol w="3312000"/>
                <a:gridCol w="720000"/>
                <a:gridCol w="720000"/>
              </a:tblGrid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버전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내용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이름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일자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정산 관리 초안 작성</a:t>
                      </a: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2021.01.19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1.1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적용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기존 메뉴 확장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/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개선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2021.01.20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1.2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적용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디스크립션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 수정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2021.01.21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43"/>
          <p:cNvSpPr txBox="1">
            <a:spLocks noChangeArrowheads="1"/>
          </p:cNvSpPr>
          <p:nvPr/>
        </p:nvSpPr>
        <p:spPr bwMode="auto">
          <a:xfrm>
            <a:off x="4492709" y="4898267"/>
            <a:ext cx="38862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568289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00" b="1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rPr>
              <a:t>문서 버전 관리를 위한 고지 </a:t>
            </a:r>
          </a:p>
          <a:p>
            <a:pPr defTabSz="568289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문서는 프로젝트의 원활한 진행을 위한 주요한 문서이므로 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작성 후 변경되어져야 할 사항이 생겨 버전 업그레이드가 되어질 경우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,</a:t>
            </a:r>
            <a:b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</a:b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변경 이력서를 작성하여 관리하도록 하고 있습니다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문서의 관련자 모든 분께서는 이를 준수하여 진행하도록 하여 주시기 바랍니다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</p:txBody>
      </p:sp>
      <p:sp>
        <p:nvSpPr>
          <p:cNvPr id="11" name="WordArt 355"/>
          <p:cNvSpPr>
            <a:spLocks noChangeArrowheads="1" noChangeShapeType="1" noTextEdit="1"/>
          </p:cNvSpPr>
          <p:nvPr/>
        </p:nvSpPr>
        <p:spPr bwMode="auto">
          <a:xfrm>
            <a:off x="4492710" y="1315281"/>
            <a:ext cx="2735263" cy="287337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Century Gothic"/>
              </a:rPr>
              <a:t>Modification History</a:t>
            </a:r>
            <a:endParaRPr lang="ko-KR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969696"/>
              </a:solidFill>
              <a:latin typeface="Century Gothic"/>
            </a:endParaRPr>
          </a:p>
        </p:txBody>
      </p:sp>
      <p:sp>
        <p:nvSpPr>
          <p:cNvPr id="12" name="AutoShape 132"/>
          <p:cNvSpPr>
            <a:spLocks noChangeArrowheads="1"/>
          </p:cNvSpPr>
          <p:nvPr/>
        </p:nvSpPr>
        <p:spPr bwMode="auto">
          <a:xfrm>
            <a:off x="981160" y="1315675"/>
            <a:ext cx="2943225" cy="1061195"/>
          </a:xfrm>
          <a:prstGeom prst="roundRect">
            <a:avLst>
              <a:gd name="adj" fmla="val 3954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lIns="107993" tIns="45718" rIns="107993" bIns="45718" anchor="ctr"/>
          <a:lstStyle/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kumimoji="0" lang="ko-KR" altLang="en-US" sz="14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먹자</a:t>
            </a:r>
            <a:r>
              <a:rPr kumimoji="0" lang="ko-KR" altLang="en-US" sz="14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주문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/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접수 플랫폼</a:t>
            </a:r>
            <a:endParaRPr kumimoji="0" lang="en-US" altLang="ko-KR" sz="1400" dirty="0" smtClean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lang="en-US" altLang="ko-KR" sz="8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Web Site Development Stroyboard</a:t>
            </a:r>
            <a:endParaRPr lang="en-US" altLang="ko-KR" sz="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Pct val="100000"/>
              <a:defRPr/>
            </a:pP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ADMIN(</a:t>
            </a:r>
            <a:r>
              <a:rPr lang="ko-KR" altLang="en-US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통합</a:t>
            </a: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)</a:t>
            </a:r>
            <a:r>
              <a:rPr kumimoji="0" lang="ko-KR" altLang="en-US" sz="13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스토리보드</a:t>
            </a:r>
            <a:endParaRPr kumimoji="0" lang="ko-KR" altLang="en-US" sz="10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</p:txBody>
      </p:sp>
      <p:sp>
        <p:nvSpPr>
          <p:cNvPr id="13" name="Line 356"/>
          <p:cNvSpPr>
            <a:spLocks noChangeShapeType="1"/>
          </p:cNvSpPr>
          <p:nvPr/>
        </p:nvSpPr>
        <p:spPr bwMode="auto">
          <a:xfrm>
            <a:off x="4492709" y="1613730"/>
            <a:ext cx="5220000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52" y="5228375"/>
            <a:ext cx="2088232" cy="454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rgbClr val="FFC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2000" b="1" dirty="0" smtClean="0">
                <a:solidFill>
                  <a:srgbClr val="FFC600"/>
                </a:solidFill>
              </a:rPr>
              <a:t>화면 설계</a:t>
            </a:r>
            <a:endParaRPr lang="ko-KR" altLang="en-US" sz="2000" b="1" dirty="0">
              <a:solidFill>
                <a:srgbClr val="FFC600"/>
              </a:solidFill>
            </a:endParaRPr>
          </a:p>
        </p:txBody>
      </p:sp>
      <p:sp>
        <p:nvSpPr>
          <p:cNvPr id="9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554834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600"/>
                </a:solidFill>
              </a:rPr>
              <a:t>1) 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수수료 조회</a:t>
            </a:r>
            <a:endParaRPr lang="en-US" altLang="ko-KR" sz="1200" b="1" dirty="0" smtClean="0">
              <a:solidFill>
                <a:srgbClr val="FFC6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600"/>
                </a:solidFill>
              </a:rPr>
              <a:t>2) 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수수료 설정</a:t>
            </a:r>
            <a:endParaRPr lang="en-US" altLang="ko-KR" sz="1200" b="1" dirty="0" smtClean="0">
              <a:solidFill>
                <a:srgbClr val="FFC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07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350701"/>
              </p:ext>
            </p:extLst>
          </p:nvPr>
        </p:nvGraphicFramePr>
        <p:xfrm>
          <a:off x="8477413" y="855283"/>
          <a:ext cx="2088000" cy="2692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조회 화면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사용자가 속한 조직도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전체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와 설정된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수수료값을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확인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사용자의 라인은 별도 색상 및 볼드 처리로 표기하여 구분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확인 및 조회만 가능</a:t>
                      </a:r>
                      <a:endParaRPr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변경 이력이 있을 경우 해당 내용을 표기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변경 내역이 없을 경우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화면에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내용없음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표시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본사는 검색을 통해 해당 사용자 수수료 및 변경이력 화면 즉시 결과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*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조회 페이지 검색 옵션은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검색 한정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 외 사용자는 검색 기능 비활성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정산관리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수수료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수수료 조회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수수료 조회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8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8431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수수료 조회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0780"/>
              </p:ext>
            </p:extLst>
          </p:nvPr>
        </p:nvGraphicFramePr>
        <p:xfrm>
          <a:off x="389820" y="2206131"/>
          <a:ext cx="3329693" cy="20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233"/>
                <a:gridCol w="1242730"/>
                <a:gridCol w="1242730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</a:t>
                      </a: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(%)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㈜본사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25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주식회사 총판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5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컴퍼니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10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협력사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u="sng" kern="120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커뮤니티㈜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7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협력사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김회원</a:t>
                      </a:r>
                      <a:endParaRPr kumimoji="1" lang="ko-KR" altLang="en-US" sz="700" b="0" u="sng" kern="120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</a:t>
                      </a:r>
                      <a:endParaRPr kumimoji="1" lang="ko-KR" altLang="en-US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" name="직사각형 29"/>
          <p:cNvSpPr/>
          <p:nvPr/>
        </p:nvSpPr>
        <p:spPr>
          <a:xfrm>
            <a:off x="327150" y="2142874"/>
            <a:ext cx="3428367" cy="2141813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>
            <a:spLocks noChangeArrowheads="1"/>
          </p:cNvSpPr>
          <p:nvPr/>
        </p:nvSpPr>
        <p:spPr bwMode="auto">
          <a:xfrm>
            <a:off x="327149" y="1766641"/>
            <a:ext cx="3428367" cy="324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914400">
              <a:lnSpc>
                <a:spcPct val="130000"/>
              </a:lnSpc>
              <a:defRPr/>
            </a:pPr>
            <a:r>
              <a:rPr kumimoji="1" lang="ko-KR" altLang="en-US" sz="700" b="1" dirty="0" smtClean="0">
                <a:latin typeface="돋움" pitchFamily="50" charset="-127"/>
                <a:ea typeface="돋움" pitchFamily="50" charset="-127"/>
              </a:rPr>
              <a:t>내 수수료</a:t>
            </a:r>
          </a:p>
        </p:txBody>
      </p:sp>
      <p:sp>
        <p:nvSpPr>
          <p:cNvPr id="38" name="직사각형 37"/>
          <p:cNvSpPr>
            <a:spLocks noChangeArrowheads="1"/>
          </p:cNvSpPr>
          <p:nvPr/>
        </p:nvSpPr>
        <p:spPr bwMode="auto">
          <a:xfrm>
            <a:off x="3883076" y="1761370"/>
            <a:ext cx="4364074" cy="324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914400">
              <a:lnSpc>
                <a:spcPct val="130000"/>
              </a:lnSpc>
              <a:defRPr/>
            </a:pPr>
            <a:r>
              <a:rPr kumimoji="1" lang="ko-KR" altLang="en-US" sz="700" b="1" dirty="0" smtClean="0">
                <a:latin typeface="돋움" pitchFamily="50" charset="-127"/>
                <a:ea typeface="돋움" pitchFamily="50" charset="-127"/>
              </a:rPr>
              <a:t>변경 이력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3883076" y="2137603"/>
            <a:ext cx="4364074" cy="214708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1" name="그룹 70"/>
          <p:cNvGrpSpPr>
            <a:grpSpLocks/>
          </p:cNvGrpSpPr>
          <p:nvPr/>
        </p:nvGrpSpPr>
        <p:grpSpPr bwMode="auto">
          <a:xfrm>
            <a:off x="412999" y="2067359"/>
            <a:ext cx="252413" cy="165100"/>
            <a:chOff x="3125393" y="1499499"/>
            <a:chExt cx="252000" cy="165260"/>
          </a:xfrm>
        </p:grpSpPr>
        <p:sp>
          <p:nvSpPr>
            <p:cNvPr id="72" name="모서리가 둥근 사각형 설명선 7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3" name="TextBox 7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327150" y="1167370"/>
            <a:ext cx="7920000" cy="468000"/>
            <a:chOff x="327150" y="1288605"/>
            <a:chExt cx="7920000" cy="468000"/>
          </a:xfrm>
        </p:grpSpPr>
        <p:sp>
          <p:nvSpPr>
            <p:cNvPr id="41" name="직사각형 40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43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44" name="직사각형 43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45" name="직사각형 44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찾으시는 </a:t>
                </a: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계정명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회사</a:t>
                </a:r>
                <a:r>
                  <a:rPr kumimoji="1" lang="en-US" altLang="ko-KR" sz="700" spc="-100" dirty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혹은 이름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)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을 입력해주세요</a:t>
                </a:r>
              </a:p>
            </p:txBody>
          </p:sp>
        </p:grpSp>
      </p:grp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002047" y="1148279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49" name="그룹 48"/>
          <p:cNvGrpSpPr>
            <a:grpSpLocks/>
          </p:cNvGrpSpPr>
          <p:nvPr/>
        </p:nvGrpSpPr>
        <p:grpSpPr bwMode="auto">
          <a:xfrm>
            <a:off x="3783419" y="2067359"/>
            <a:ext cx="252413" cy="165100"/>
            <a:chOff x="3125393" y="1499499"/>
            <a:chExt cx="252000" cy="165260"/>
          </a:xfrm>
        </p:grpSpPr>
        <p:sp>
          <p:nvSpPr>
            <p:cNvPr id="50" name="모서리가 둥근 사각형 설명선 4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51" name="TextBox 5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  <p:sp>
        <p:nvSpPr>
          <p:cNvPr id="52" name="TextBox 28"/>
          <p:cNvSpPr txBox="1">
            <a:spLocks noChangeArrowheads="1"/>
          </p:cNvSpPr>
          <p:nvPr/>
        </p:nvSpPr>
        <p:spPr bwMode="auto">
          <a:xfrm>
            <a:off x="4035832" y="2290148"/>
            <a:ext cx="75341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ko-KR" sz="1000" b="1" dirty="0" smtClean="0"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커뮤니티㈜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54" name="표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81170"/>
              </p:ext>
            </p:extLst>
          </p:nvPr>
        </p:nvGraphicFramePr>
        <p:xfrm>
          <a:off x="4055952" y="2533177"/>
          <a:ext cx="4071845" cy="955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69"/>
                <a:gridCol w="814369"/>
                <a:gridCol w="814369"/>
                <a:gridCol w="814369"/>
                <a:gridCol w="814369"/>
              </a:tblGrid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기존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수정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처리일자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비고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2021.02.08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프로모션 종료로 인한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수수료 변경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 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프로모션 기간 한정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수수료 적용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56" name="그룹 55"/>
          <p:cNvGrpSpPr>
            <a:grpSpLocks/>
          </p:cNvGrpSpPr>
          <p:nvPr/>
        </p:nvGrpSpPr>
        <p:grpSpPr bwMode="auto">
          <a:xfrm>
            <a:off x="5047844" y="1127225"/>
            <a:ext cx="252413" cy="165100"/>
            <a:chOff x="3125393" y="1499499"/>
            <a:chExt cx="252000" cy="165260"/>
          </a:xfrm>
        </p:grpSpPr>
        <p:sp>
          <p:nvSpPr>
            <p:cNvPr id="57" name="모서리가 둥근 사각형 설명선 5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58" name="TextBox 5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816247"/>
              </p:ext>
            </p:extLst>
          </p:nvPr>
        </p:nvGraphicFramePr>
        <p:xfrm>
          <a:off x="8477413" y="855283"/>
          <a:ext cx="2088000" cy="3024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설정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설정 메뉴는 본사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한정 메뉴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본사만 조회 및 수정 가능 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본사는 검색을 통해 해당 사용자 수수료 및 변경이력 화면 즉시 결과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*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검색 옵션은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한정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검색 결과에 해당하는 사용자 단계의 트리 결과 노출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cf.&gt;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설계 케이스는 패밀리 회원인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김회원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검색 시 화면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전체 조직도의 총 합이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100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을 넘길 수 없다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실시간 입력 시 유효성 체크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본사를 제외한 항목의 수수료 변경 시 총합이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100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미만일 경우 잔여 </a:t>
                      </a:r>
                      <a:r>
                        <a:rPr lang="ko-KR" altLang="en-US" sz="700" b="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수수료율은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모두 본사로 귀속 시킨다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.</a:t>
                      </a: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수정된 수치는 확인 처리를 완료해야지 시스템에 반영된다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.</a:t>
                      </a:r>
                      <a:b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</a:b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변경된 수수료는 수정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확인 기준 익일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00:00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주문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결제 건부터 반영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정산관리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수수료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수수료 설정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본사 전용 메뉴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 (case :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패밀리 회원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수수료 설정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8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8431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수수료 설정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327149" y="1798719"/>
            <a:ext cx="3060000" cy="3312780"/>
            <a:chOff x="1480321" y="2163898"/>
            <a:chExt cx="3060000" cy="3312780"/>
          </a:xfrm>
        </p:grpSpPr>
        <p:grpSp>
          <p:nvGrpSpPr>
            <p:cNvPr id="41" name="그룹 87"/>
            <p:cNvGrpSpPr/>
            <p:nvPr/>
          </p:nvGrpSpPr>
          <p:grpSpPr>
            <a:xfrm>
              <a:off x="1480321" y="2514244"/>
              <a:ext cx="3060000" cy="2962434"/>
              <a:chOff x="1480321" y="5336243"/>
              <a:chExt cx="3060000" cy="2962434"/>
            </a:xfrm>
          </p:grpSpPr>
          <p:grpSp>
            <p:nvGrpSpPr>
              <p:cNvPr id="44" name="그룹 59"/>
              <p:cNvGrpSpPr/>
              <p:nvPr/>
            </p:nvGrpSpPr>
            <p:grpSpPr>
              <a:xfrm>
                <a:off x="4414823" y="5346782"/>
                <a:ext cx="125497" cy="2938062"/>
                <a:chOff x="4601262" y="5342682"/>
                <a:chExt cx="125497" cy="2938062"/>
              </a:xfrm>
            </p:grpSpPr>
            <p:pic>
              <p:nvPicPr>
                <p:cNvPr id="45" name="Picture 33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 bwMode="auto">
                <a:xfrm>
                  <a:off x="4601262" y="5347000"/>
                  <a:ext cx="125497" cy="280725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6" name="Picture 33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601262" y="8154253"/>
                  <a:ext cx="119059" cy="126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33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01262" y="5342682"/>
                  <a:ext cx="119059" cy="13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43" name="직사각형 42"/>
              <p:cNvSpPr>
                <a:spLocks noChangeArrowheads="1"/>
              </p:cNvSpPr>
              <p:nvPr/>
            </p:nvSpPr>
            <p:spPr bwMode="auto">
              <a:xfrm>
                <a:off x="1480321" y="5336243"/>
                <a:ext cx="3060000" cy="2962434"/>
              </a:xfrm>
              <a:prstGeom prst="rect">
                <a:avLst/>
              </a:prstGeom>
              <a:noFill/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t"/>
              <a:lstStyle/>
              <a:p>
                <a:pPr defTabSz="914400">
                  <a:lnSpc>
                    <a:spcPct val="130000"/>
                  </a:lnSpc>
                  <a:defRPr/>
                </a:pPr>
                <a:endParaRPr kumimoji="1" lang="ko-KR" altLang="en-US" sz="70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</p:grpSp>
        <p:sp>
          <p:nvSpPr>
            <p:cNvPr id="42" name="직사각형 41"/>
            <p:cNvSpPr>
              <a:spLocks noChangeArrowheads="1"/>
            </p:cNvSpPr>
            <p:nvPr/>
          </p:nvSpPr>
          <p:spPr bwMode="auto">
            <a:xfrm>
              <a:off x="1480321" y="2163898"/>
              <a:ext cx="306000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조직도</a:t>
              </a:r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3498573" y="1798719"/>
            <a:ext cx="4748577" cy="3314060"/>
            <a:chOff x="3654512" y="1738098"/>
            <a:chExt cx="4339580" cy="3314060"/>
          </a:xfrm>
        </p:grpSpPr>
        <p:sp>
          <p:nvSpPr>
            <p:cNvPr id="49" name="직사각형 48"/>
            <p:cNvSpPr>
              <a:spLocks noChangeArrowheads="1"/>
            </p:cNvSpPr>
            <p:nvPr/>
          </p:nvSpPr>
          <p:spPr bwMode="auto">
            <a:xfrm>
              <a:off x="3654512" y="2088443"/>
              <a:ext cx="4339580" cy="2963715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t"/>
            <a:lstStyle/>
            <a:p>
              <a:pPr defTabSz="914400">
                <a:lnSpc>
                  <a:spcPct val="130000"/>
                </a:lnSpc>
                <a:defRPr/>
              </a:pPr>
              <a:endParaRPr kumimoji="1" lang="ko-KR" altLang="en-US" sz="700" dirty="0" smtClean="0"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50" name="직사각형 49"/>
            <p:cNvSpPr>
              <a:spLocks noChangeArrowheads="1"/>
            </p:cNvSpPr>
            <p:nvPr/>
          </p:nvSpPr>
          <p:spPr bwMode="auto">
            <a:xfrm>
              <a:off x="3654512" y="1738098"/>
              <a:ext cx="433958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상세</a:t>
              </a:r>
            </a:p>
          </p:txBody>
        </p:sp>
      </p:grpSp>
      <p:sp>
        <p:nvSpPr>
          <p:cNvPr id="51" name="전체 (172명)…">
            <a:extLst>
              <a:ext uri="{FF2B5EF4-FFF2-40B4-BE49-F238E27FC236}">
                <a16:creationId xmlns="" xmlns:a16="http://schemas.microsoft.com/office/drawing/2014/main" id="{B7B2BADB-40DF-4633-B2E2-7F9B3DE9EA0F}"/>
              </a:ext>
            </a:extLst>
          </p:cNvPr>
          <p:cNvSpPr/>
          <p:nvPr/>
        </p:nvSpPr>
        <p:spPr>
          <a:xfrm>
            <a:off x="396260" y="2221072"/>
            <a:ext cx="2216045" cy="2172301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㈜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본사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(</a:t>
            </a:r>
            <a:r>
              <a:rPr 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10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총판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주식회사 총판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지사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지사 컴퍼니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(120)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커뮤니티㈜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/>
              <a:t>                             </a:t>
            </a:r>
            <a:r>
              <a:rPr lang="ko-KR" altLang="en-US" sz="800" dirty="0" smtClean="0"/>
              <a:t>ㄴ     </a:t>
            </a:r>
            <a:r>
              <a:rPr lang="ko-KR" altLang="en-US" sz="800" b="1" dirty="0" smtClean="0"/>
              <a:t>  카페 </a:t>
            </a:r>
            <a:r>
              <a:rPr lang="en-US" altLang="ko-KR" sz="800" b="1" dirty="0" smtClean="0"/>
              <a:t>(15)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b="1" dirty="0"/>
              <a:t> </a:t>
            </a:r>
            <a:r>
              <a:rPr lang="en-US" altLang="ko-KR" sz="800" b="1" dirty="0" smtClean="0"/>
              <a:t>                                     </a:t>
            </a:r>
            <a:r>
              <a:rPr lang="en-US" altLang="ko-KR" sz="800" dirty="0" smtClean="0"/>
              <a:t> </a:t>
            </a:r>
            <a:r>
              <a:rPr lang="ko-KR" altLang="en-US" sz="800" dirty="0" smtClean="0"/>
              <a:t>ㄴ </a:t>
            </a:r>
            <a:r>
              <a:rPr lang="ko-KR" altLang="en-US" sz="800" b="1" dirty="0" err="1" smtClean="0">
                <a:solidFill>
                  <a:srgbClr val="0070C0"/>
                </a:solidFill>
              </a:rPr>
              <a:t>김회원</a:t>
            </a:r>
            <a:r>
              <a:rPr lang="ko-KR" altLang="en-US" sz="800" b="1" dirty="0" smtClean="0"/>
              <a:t> </a:t>
            </a:r>
            <a:r>
              <a:rPr lang="en-US" altLang="ko-KR" sz="800" b="1" dirty="0" smtClean="0"/>
              <a:t>(72)</a:t>
            </a:r>
            <a:endParaRPr lang="en-US" altLang="ko-KR" sz="800" b="1" dirty="0"/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8" y="2570678"/>
            <a:ext cx="118446" cy="118446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8" y="2797136"/>
            <a:ext cx="118446" cy="118446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5" y="2318650"/>
            <a:ext cx="118446" cy="118446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8" y="3037054"/>
            <a:ext cx="118446" cy="118446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290758"/>
            <a:ext cx="118446" cy="118446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517216"/>
            <a:ext cx="118446" cy="118446"/>
          </a:xfrm>
          <a:prstGeom prst="rect">
            <a:avLst/>
          </a:prstGeom>
        </p:spPr>
      </p:pic>
      <p:grpSp>
        <p:nvGrpSpPr>
          <p:cNvPr id="89" name="그룹 88"/>
          <p:cNvGrpSpPr/>
          <p:nvPr/>
        </p:nvGrpSpPr>
        <p:grpSpPr>
          <a:xfrm>
            <a:off x="327150" y="1167370"/>
            <a:ext cx="7920000" cy="468000"/>
            <a:chOff x="327150" y="1288605"/>
            <a:chExt cx="7920000" cy="468000"/>
          </a:xfrm>
        </p:grpSpPr>
        <p:sp>
          <p:nvSpPr>
            <p:cNvPr id="90" name="직사각형 89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92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93" name="직사각형 92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94" name="직사각형 93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찾으시는 </a:t>
                </a: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계정명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회사 혹은 개인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)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을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4002047" y="1148279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98" name="그룹 97"/>
          <p:cNvGrpSpPr>
            <a:grpSpLocks/>
          </p:cNvGrpSpPr>
          <p:nvPr/>
        </p:nvGrpSpPr>
        <p:grpSpPr bwMode="auto">
          <a:xfrm>
            <a:off x="5067609" y="1107683"/>
            <a:ext cx="252413" cy="165100"/>
            <a:chOff x="3125393" y="1499499"/>
            <a:chExt cx="252000" cy="165260"/>
          </a:xfrm>
        </p:grpSpPr>
        <p:sp>
          <p:nvSpPr>
            <p:cNvPr id="99" name="모서리가 둥근 사각형 설명선 98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00" name="TextBox 9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103" name="표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425039"/>
              </p:ext>
            </p:extLst>
          </p:nvPr>
        </p:nvGraphicFramePr>
        <p:xfrm>
          <a:off x="3726520" y="2310421"/>
          <a:ext cx="4284475" cy="20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6315"/>
                <a:gridCol w="1599080"/>
                <a:gridCol w="1599080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</a:t>
                      </a: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(%)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㈜본사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25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주식회사 총판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5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컴퍼니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10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협력사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커뮤니티㈜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협력사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u="sng" kern="120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u="sng" kern="1200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김회원</a:t>
                      </a:r>
                      <a:endParaRPr kumimoji="1" lang="ko-KR" altLang="en-US" sz="700" b="1" u="sng" kern="120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</a:t>
                      </a:r>
                      <a:endParaRPr kumimoji="1" lang="ko-KR" altLang="en-US" sz="7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4" name="그림 10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826" y="3770197"/>
            <a:ext cx="118446" cy="118446"/>
          </a:xfrm>
          <a:prstGeom prst="rect">
            <a:avLst/>
          </a:prstGeom>
        </p:spPr>
      </p:pic>
      <p:pic>
        <p:nvPicPr>
          <p:cNvPr id="105" name="그림 10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62" y="4022225"/>
            <a:ext cx="118446" cy="118446"/>
          </a:xfrm>
          <a:prstGeom prst="rect">
            <a:avLst/>
          </a:prstGeom>
        </p:spPr>
      </p:pic>
      <p:grpSp>
        <p:nvGrpSpPr>
          <p:cNvPr id="106" name="그룹 105"/>
          <p:cNvGrpSpPr>
            <a:grpSpLocks/>
          </p:cNvGrpSpPr>
          <p:nvPr/>
        </p:nvGrpSpPr>
        <p:grpSpPr bwMode="auto">
          <a:xfrm>
            <a:off x="258875" y="1702997"/>
            <a:ext cx="252413" cy="165100"/>
            <a:chOff x="3125393" y="1499499"/>
            <a:chExt cx="252000" cy="165260"/>
          </a:xfrm>
        </p:grpSpPr>
        <p:sp>
          <p:nvSpPr>
            <p:cNvPr id="107" name="모서리가 둥근 사각형 설명선 10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8" name="TextBox 12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  <p:grpSp>
        <p:nvGrpSpPr>
          <p:cNvPr id="129" name="그룹 128"/>
          <p:cNvGrpSpPr>
            <a:grpSpLocks/>
          </p:cNvGrpSpPr>
          <p:nvPr/>
        </p:nvGrpSpPr>
        <p:grpSpPr bwMode="auto">
          <a:xfrm>
            <a:off x="3423880" y="1705384"/>
            <a:ext cx="252413" cy="165100"/>
            <a:chOff x="3125393" y="1499499"/>
            <a:chExt cx="252000" cy="165260"/>
          </a:xfrm>
        </p:grpSpPr>
        <p:sp>
          <p:nvSpPr>
            <p:cNvPr id="130" name="모서리가 둥근 사각형 설명선 12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31" name="TextBox 13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132" name="직사각형 131"/>
          <p:cNvSpPr>
            <a:spLocks noChangeArrowheads="1"/>
          </p:cNvSpPr>
          <p:nvPr/>
        </p:nvSpPr>
        <p:spPr bwMode="auto">
          <a:xfrm>
            <a:off x="6683239" y="4076132"/>
            <a:ext cx="1138559" cy="216000"/>
          </a:xfrm>
          <a:prstGeom prst="rect">
            <a:avLst/>
          </a:prstGeom>
          <a:noFill/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3" name="직사각형 132"/>
          <p:cNvSpPr>
            <a:spLocks noChangeArrowheads="1"/>
          </p:cNvSpPr>
          <p:nvPr/>
        </p:nvSpPr>
        <p:spPr bwMode="auto">
          <a:xfrm>
            <a:off x="6688023" y="3502711"/>
            <a:ext cx="1138559" cy="216000"/>
          </a:xfrm>
          <a:prstGeom prst="rect">
            <a:avLst/>
          </a:prstGeom>
          <a:noFill/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4" name="직사각형 133"/>
          <p:cNvSpPr>
            <a:spLocks noChangeArrowheads="1"/>
          </p:cNvSpPr>
          <p:nvPr/>
        </p:nvSpPr>
        <p:spPr bwMode="auto">
          <a:xfrm>
            <a:off x="6688023" y="3216001"/>
            <a:ext cx="1138559" cy="216000"/>
          </a:xfrm>
          <a:prstGeom prst="rect">
            <a:avLst/>
          </a:prstGeom>
          <a:noFill/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5" name="직사각형 134"/>
          <p:cNvSpPr>
            <a:spLocks noChangeArrowheads="1"/>
          </p:cNvSpPr>
          <p:nvPr/>
        </p:nvSpPr>
        <p:spPr bwMode="auto">
          <a:xfrm>
            <a:off x="6688023" y="3789421"/>
            <a:ext cx="1138559" cy="216000"/>
          </a:xfrm>
          <a:prstGeom prst="rect">
            <a:avLst/>
          </a:prstGeom>
          <a:noFill/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6" name="직사각형 135"/>
          <p:cNvSpPr>
            <a:spLocks noChangeArrowheads="1"/>
          </p:cNvSpPr>
          <p:nvPr/>
        </p:nvSpPr>
        <p:spPr bwMode="auto">
          <a:xfrm>
            <a:off x="6688023" y="2929291"/>
            <a:ext cx="1138559" cy="216000"/>
          </a:xfrm>
          <a:prstGeom prst="rect">
            <a:avLst/>
          </a:prstGeom>
          <a:noFill/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7" name="직사각형 136"/>
          <p:cNvSpPr>
            <a:spLocks noChangeArrowheads="1"/>
          </p:cNvSpPr>
          <p:nvPr/>
        </p:nvSpPr>
        <p:spPr bwMode="auto">
          <a:xfrm>
            <a:off x="6688023" y="2642581"/>
            <a:ext cx="1138559" cy="216000"/>
          </a:xfrm>
          <a:prstGeom prst="rect">
            <a:avLst/>
          </a:prstGeom>
          <a:noFill/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8" name="직사각형 137"/>
          <p:cNvSpPr/>
          <p:nvPr/>
        </p:nvSpPr>
        <p:spPr bwMode="auto">
          <a:xfrm>
            <a:off x="7103646" y="4433552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적용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9" name="TextBox 28"/>
          <p:cNvSpPr txBox="1">
            <a:spLocks noChangeArrowheads="1"/>
          </p:cNvSpPr>
          <p:nvPr/>
        </p:nvSpPr>
        <p:spPr bwMode="auto">
          <a:xfrm>
            <a:off x="5489001" y="4720263"/>
            <a:ext cx="235481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ko-KR" sz="700" dirty="0" smtClean="0">
                <a:latin typeface="돋움" pitchFamily="50" charset="-127"/>
                <a:ea typeface="돋움" pitchFamily="50" charset="-127"/>
              </a:rPr>
              <a:t>*</a:t>
            </a:r>
            <a:r>
              <a:rPr lang="ko-KR" altLang="en-US" sz="700" dirty="0" smtClean="0">
                <a:latin typeface="돋움" pitchFamily="50" charset="-127"/>
                <a:ea typeface="돋움" pitchFamily="50" charset="-127"/>
              </a:rPr>
              <a:t>변경된 수수료를 적용하려면 반드시 </a:t>
            </a:r>
            <a:r>
              <a:rPr lang="en-US" altLang="ko-KR" sz="700" dirty="0" smtClean="0">
                <a:latin typeface="돋움" pitchFamily="50" charset="-127"/>
                <a:ea typeface="돋움" pitchFamily="50" charset="-127"/>
              </a:rPr>
              <a:t>‘</a:t>
            </a:r>
            <a:r>
              <a:rPr lang="ko-KR" altLang="en-US" sz="700" dirty="0" smtClean="0">
                <a:latin typeface="돋움" pitchFamily="50" charset="-127"/>
                <a:ea typeface="돋움" pitchFamily="50" charset="-127"/>
              </a:rPr>
              <a:t>적용</a:t>
            </a:r>
            <a:r>
              <a:rPr lang="en-US" altLang="ko-KR" sz="700" dirty="0" smtClean="0">
                <a:latin typeface="돋움" pitchFamily="50" charset="-127"/>
                <a:ea typeface="돋움" pitchFamily="50" charset="-127"/>
              </a:rPr>
              <a:t>’</a:t>
            </a:r>
            <a:r>
              <a:rPr lang="ko-KR" altLang="en-US" sz="700" dirty="0" smtClean="0">
                <a:latin typeface="돋움" pitchFamily="50" charset="-127"/>
                <a:ea typeface="돋움" pitchFamily="50" charset="-127"/>
              </a:rPr>
              <a:t>을 눌러주세요</a:t>
            </a:r>
            <a:r>
              <a:rPr lang="en-US" altLang="ko-KR" sz="700" dirty="0" smtClean="0">
                <a:latin typeface="돋움" pitchFamily="50" charset="-127"/>
                <a:ea typeface="돋움" pitchFamily="50" charset="-127"/>
              </a:rPr>
              <a:t>.</a:t>
            </a:r>
            <a:endParaRPr lang="ko-KR" altLang="en-US" sz="7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40" name="TextBox 28"/>
          <p:cNvSpPr txBox="1">
            <a:spLocks noChangeArrowheads="1"/>
          </p:cNvSpPr>
          <p:nvPr/>
        </p:nvSpPr>
        <p:spPr bwMode="auto">
          <a:xfrm>
            <a:off x="5447323" y="4854330"/>
            <a:ext cx="239649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ko-KR" sz="700" dirty="0" smtClean="0">
                <a:latin typeface="돋움" pitchFamily="50" charset="-127"/>
                <a:ea typeface="돋움" pitchFamily="50" charset="-127"/>
              </a:rPr>
              <a:t>*</a:t>
            </a:r>
            <a:r>
              <a:rPr lang="ko-KR" altLang="en-US" sz="700" dirty="0" smtClean="0">
                <a:latin typeface="돋움" pitchFamily="50" charset="-127"/>
                <a:ea typeface="돋움" pitchFamily="50" charset="-127"/>
              </a:rPr>
              <a:t>적용이 완료된 수수료는 익일 </a:t>
            </a:r>
            <a:r>
              <a:rPr lang="en-US" altLang="ko-KR" sz="700" dirty="0" smtClean="0">
                <a:latin typeface="돋움" pitchFamily="50" charset="-127"/>
                <a:ea typeface="돋움" pitchFamily="50" charset="-127"/>
              </a:rPr>
              <a:t>00:00 </a:t>
            </a:r>
            <a:r>
              <a:rPr lang="ko-KR" altLang="en-US" sz="700" dirty="0" smtClean="0">
                <a:latin typeface="돋움" pitchFamily="50" charset="-127"/>
                <a:ea typeface="돋움" pitchFamily="50" charset="-127"/>
              </a:rPr>
              <a:t>이후부터 반영됩니다</a:t>
            </a:r>
            <a:r>
              <a:rPr lang="en-US" altLang="ko-KR" sz="700" dirty="0" smtClean="0">
                <a:latin typeface="돋움" pitchFamily="50" charset="-127"/>
                <a:ea typeface="돋움" pitchFamily="50" charset="-127"/>
              </a:rPr>
              <a:t>.</a:t>
            </a:r>
            <a:endParaRPr lang="ko-KR" altLang="en-US" sz="700" dirty="0">
              <a:latin typeface="돋움" pitchFamily="50" charset="-127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50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 smtClean="0">
                <a:solidFill>
                  <a:schemeClr val="bg1"/>
                </a:solidFill>
              </a:rPr>
              <a:t>IA (Information Architecture)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꺾인 연결선 15"/>
          <p:cNvCxnSpPr>
            <a:stCxn id="84" idx="0"/>
            <a:endCxn id="2" idx="1"/>
          </p:cNvCxnSpPr>
          <p:nvPr/>
        </p:nvCxnSpPr>
        <p:spPr>
          <a:xfrm rot="5400000" flipH="1" flipV="1">
            <a:off x="4381924" y="2741538"/>
            <a:ext cx="1043732" cy="88582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꺾인 연결선 87"/>
          <p:cNvCxnSpPr>
            <a:stCxn id="44" idx="0"/>
            <a:endCxn id="2" idx="1"/>
          </p:cNvCxnSpPr>
          <p:nvPr/>
        </p:nvCxnSpPr>
        <p:spPr>
          <a:xfrm rot="16200000" flipV="1">
            <a:off x="5254303" y="2754979"/>
            <a:ext cx="1043732" cy="8589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꺾인 연결선 88"/>
          <p:cNvCxnSpPr>
            <a:stCxn id="37" idx="0"/>
            <a:endCxn id="2" idx="1"/>
          </p:cNvCxnSpPr>
          <p:nvPr/>
        </p:nvCxnSpPr>
        <p:spPr>
          <a:xfrm rot="16200000" flipV="1">
            <a:off x="6125401" y="1883881"/>
            <a:ext cx="1043732" cy="260113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꺾인 연결선 89"/>
          <p:cNvCxnSpPr>
            <a:stCxn id="30" idx="0"/>
            <a:endCxn id="2" idx="1"/>
          </p:cNvCxnSpPr>
          <p:nvPr/>
        </p:nvCxnSpPr>
        <p:spPr>
          <a:xfrm rot="5400000" flipH="1" flipV="1">
            <a:off x="3511471" y="1871086"/>
            <a:ext cx="1043732" cy="262672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꺾인 연결선 90"/>
          <p:cNvCxnSpPr>
            <a:stCxn id="27" idx="0"/>
            <a:endCxn id="2" idx="1"/>
          </p:cNvCxnSpPr>
          <p:nvPr/>
        </p:nvCxnSpPr>
        <p:spPr>
          <a:xfrm rot="5400000" flipH="1" flipV="1">
            <a:off x="2646592" y="1006206"/>
            <a:ext cx="1043732" cy="435648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꺾인 연결선 91"/>
          <p:cNvCxnSpPr>
            <a:stCxn id="29" idx="0"/>
            <a:endCxn id="2" idx="1"/>
          </p:cNvCxnSpPr>
          <p:nvPr/>
        </p:nvCxnSpPr>
        <p:spPr>
          <a:xfrm rot="16200000" flipV="1">
            <a:off x="6997140" y="1012142"/>
            <a:ext cx="1043732" cy="434461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>
            <a:off x="306140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계정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9007236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매뉴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2035899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9007236" y="3981145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홍보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007236" y="4255976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고객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9007236" y="4530807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기타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7263758" y="4586115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매출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수수료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7263758" y="398576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리워드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7263758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포인트 교환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007236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리뷰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9007236" y="508046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앱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로그 분석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007236" y="5355300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 대행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9007236" y="563012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룰렛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Rectangle 241"/>
          <p:cNvSpPr>
            <a:spLocks noChangeArrowheads="1"/>
          </p:cNvSpPr>
          <p:nvPr/>
        </p:nvSpPr>
        <p:spPr bwMode="auto">
          <a:xfrm>
            <a:off x="289850" y="661413"/>
            <a:ext cx="10080000" cy="18000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914342">
              <a:defRPr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6700" y="274642"/>
            <a:ext cx="4023987" cy="3600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457171" indent="-457171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IA (information Architecture) </a:t>
            </a:r>
            <a:r>
              <a:rPr lang="ko-KR" alt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수정</a:t>
            </a:r>
            <a:endParaRPr lang="en-US" altLang="ko-KR" sz="18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521561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목록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6007615" y="3966125"/>
            <a:ext cx="868093" cy="817094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총판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지사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커뮤니티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카페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총판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지사</a:t>
            </a:r>
          </a:p>
          <a:p>
            <a:pPr>
              <a:defRPr/>
            </a:pP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035899" y="400356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신청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2521970" y="4290507"/>
            <a:ext cx="868093" cy="325509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내역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관리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806199" y="3984904"/>
            <a:ext cx="868093" cy="385363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계정 목록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개별 상세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신규 등록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7763817" y="4852701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설정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289850" y="1354477"/>
            <a:ext cx="1807128" cy="220209"/>
            <a:chOff x="289850" y="822662"/>
            <a:chExt cx="1807128" cy="220209"/>
          </a:xfrm>
        </p:grpSpPr>
        <p:sp>
          <p:nvSpPr>
            <p:cNvPr id="64" name="모서리가 둥근 직사각형 63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(1depth)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(1peth)</a:t>
              </a:r>
              <a:endParaRPr lang="ko-KR" altLang="en-US" sz="800" b="1" dirty="0"/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289850" y="776761"/>
            <a:ext cx="1414392" cy="220209"/>
            <a:chOff x="289850" y="822662"/>
            <a:chExt cx="1414392" cy="220209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08218" y="827427"/>
              <a:ext cx="6960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</a:t>
              </a:r>
              <a:endParaRPr lang="ko-KR" altLang="en-US" sz="800" b="1" dirty="0"/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289850" y="1643335"/>
            <a:ext cx="1807128" cy="220209"/>
            <a:chOff x="289850" y="822662"/>
            <a:chExt cx="1807128" cy="220209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(2depth)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(2peth)</a:t>
              </a:r>
              <a:endParaRPr lang="ko-KR" altLang="en-US" sz="800" b="1" dirty="0"/>
            </a:p>
          </p:txBody>
        </p:sp>
      </p:grpSp>
      <p:sp>
        <p:nvSpPr>
          <p:cNvPr id="2" name="한쪽 모서리가 잘린 사각형 1"/>
          <p:cNvSpPr/>
          <p:nvPr/>
        </p:nvSpPr>
        <p:spPr>
          <a:xfrm>
            <a:off x="4446700" y="2230534"/>
            <a:ext cx="1800000" cy="432048"/>
          </a:xfrm>
          <a:prstGeom prst="snip1Rect">
            <a:avLst/>
          </a:prstGeom>
          <a:solidFill>
            <a:srgbClr val="FFC000"/>
          </a:solidFill>
          <a:ln w="3175">
            <a:solidFill>
              <a:srgbClr val="00264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배고파 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ADMIN(</a:t>
            </a: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통합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89850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어드민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033327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520281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263758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007236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운영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모서리가 둥근 직사각형 79"/>
          <p:cNvSpPr/>
          <p:nvPr/>
        </p:nvSpPr>
        <p:spPr>
          <a:xfrm>
            <a:off x="7763817" y="4233557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정산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289850" y="1065619"/>
            <a:ext cx="1656445" cy="220209"/>
            <a:chOff x="289850" y="822662"/>
            <a:chExt cx="1656445" cy="220209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수정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08218" y="827427"/>
              <a:ext cx="9380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 수정</a:t>
              </a:r>
              <a:endParaRPr lang="ko-KR" altLang="en-US" sz="800" b="1" dirty="0"/>
            </a:p>
          </p:txBody>
        </p:sp>
      </p:grpSp>
      <p:sp>
        <p:nvSpPr>
          <p:cNvPr id="74" name="모서리가 둥근 직사각형 73"/>
          <p:cNvSpPr/>
          <p:nvPr/>
        </p:nvSpPr>
        <p:spPr>
          <a:xfrm>
            <a:off x="3776804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패밀리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모서리가 둥근 직사각형 78"/>
          <p:cNvSpPr/>
          <p:nvPr/>
        </p:nvSpPr>
        <p:spPr>
          <a:xfrm>
            <a:off x="5525248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3776804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가맹점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3776804" y="399989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배달기사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3776804" y="4290496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7201574" y="3243145"/>
            <a:ext cx="1479795" cy="191890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33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2000" b="1" dirty="0" err="1" smtClean="0">
                <a:solidFill>
                  <a:schemeClr val="bg1"/>
                </a:solidFill>
              </a:rPr>
              <a:t>리워드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관리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1)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포인트 조회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(</a:t>
            </a:r>
            <a:r>
              <a:rPr lang="ko-KR" altLang="en-US" sz="1200" b="1" dirty="0">
                <a:solidFill>
                  <a:schemeClr val="bg1"/>
                </a:solidFill>
              </a:rPr>
              <a:t>舊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 포인트 이력 </a:t>
            </a:r>
            <a:r>
              <a:rPr lang="ko-KR" altLang="en-US" sz="1200" b="1" dirty="0" err="1" smtClean="0">
                <a:solidFill>
                  <a:schemeClr val="bg1"/>
                </a:solidFill>
              </a:rPr>
              <a:t>메뉴명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 변경 및 페이지 개선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)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 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2)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포인트 정산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(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舊 포인트 환전 </a:t>
            </a:r>
            <a:r>
              <a:rPr lang="ko-KR" altLang="en-US" sz="1200" b="1" dirty="0" err="1" smtClean="0">
                <a:solidFill>
                  <a:schemeClr val="bg1"/>
                </a:solidFill>
              </a:rPr>
              <a:t>메뉴명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 변경 및 페이지 개선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rgbClr val="FFC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000" b="1" dirty="0" smtClean="0">
                <a:solidFill>
                  <a:srgbClr val="FFC600"/>
                </a:solidFill>
              </a:rPr>
              <a:t>화면 설계</a:t>
            </a:r>
            <a:endParaRPr lang="ko-KR" altLang="en-US" sz="2000" b="1" dirty="0"/>
          </a:p>
        </p:txBody>
      </p:sp>
      <p:sp>
        <p:nvSpPr>
          <p:cNvPr id="6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000"/>
                </a:solidFill>
              </a:rPr>
              <a:t>1)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포인트 조회 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(</a:t>
            </a:r>
            <a:r>
              <a:rPr lang="ko-KR" altLang="en-US" sz="1200" b="1" dirty="0">
                <a:solidFill>
                  <a:srgbClr val="FFC000"/>
                </a:solidFill>
              </a:rPr>
              <a:t>舊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 포인트 이력 </a:t>
            </a:r>
            <a:r>
              <a:rPr lang="ko-KR" altLang="en-US" sz="1200" b="1" dirty="0" err="1" smtClean="0">
                <a:solidFill>
                  <a:srgbClr val="FFC000"/>
                </a:solidFill>
              </a:rPr>
              <a:t>메뉴명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 변경 및 페이지 개선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)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 </a:t>
            </a:r>
            <a:endParaRPr lang="en-US" altLang="ko-KR" sz="1200" b="1" dirty="0" smtClean="0">
              <a:solidFill>
                <a:srgbClr val="FFC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000"/>
                </a:solidFill>
              </a:rPr>
              <a:t>2)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포인트 정산 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(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舊 포인트 환전 </a:t>
            </a:r>
            <a:r>
              <a:rPr lang="ko-KR" altLang="en-US" sz="1200" b="1" dirty="0" err="1" smtClean="0">
                <a:solidFill>
                  <a:srgbClr val="FFC000"/>
                </a:solidFill>
              </a:rPr>
              <a:t>메뉴명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 변경 및 페이지 개선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6229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8431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포인트 조회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67" name="표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028192"/>
              </p:ext>
            </p:extLst>
          </p:nvPr>
        </p:nvGraphicFramePr>
        <p:xfrm>
          <a:off x="8477413" y="855283"/>
          <a:ext cx="2088000" cy="278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포인트 조회 화면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본사를 제외한 회원은 자신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이하 등급 사용자의 내역확인 가능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포인트는 기존의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푸드포인트와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출금이 가능한 패밀리포인트로 상세에서 세부 구분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 포인트 및 사용내역 요약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검색 조건 설정에 따라 리스트 해당 사용자의 총 합계 요약 데이터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Default 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조회 당일 기준 누적 및 소모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기간 설정 시에는 해당 기간 내의 항목 해당하는 총 합계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소멸 포인트는 향후 정책에 따라 조회당일 기준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개월 내 소멸 예정 포인트의 합 표기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계정별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포인트 내역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클릭 시 해당 사용자의 상세 내역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이력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페이지 이동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리워드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조회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9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조회</a:t>
            </a:r>
            <a:endParaRPr lang="en-US" altLang="ko-KR" sz="700" dirty="0" smtClean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691674"/>
              </p:ext>
            </p:extLst>
          </p:nvPr>
        </p:nvGraphicFramePr>
        <p:xfrm>
          <a:off x="342144" y="3528603"/>
          <a:ext cx="7920000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576"/>
                <a:gridCol w="1070576"/>
                <a:gridCol w="1070576"/>
                <a:gridCol w="588534"/>
                <a:gridCol w="588534"/>
                <a:gridCol w="588534"/>
                <a:gridCol w="588534"/>
                <a:gridCol w="588534"/>
                <a:gridCol w="588534"/>
                <a:gridCol w="588534"/>
                <a:gridCol w="588534"/>
              </a:tblGrid>
              <a:tr h="14400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포인트 합계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먹자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소멸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예정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소멸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예정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총판㈜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총판주식회사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주식회사총판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002047" y="1961340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45" name="그룹 79"/>
          <p:cNvGrpSpPr/>
          <p:nvPr/>
        </p:nvGrpSpPr>
        <p:grpSpPr>
          <a:xfrm>
            <a:off x="3218351" y="6912979"/>
            <a:ext cx="2137598" cy="107731"/>
            <a:chOff x="3133341" y="6012708"/>
            <a:chExt cx="2137598" cy="107731"/>
          </a:xfrm>
        </p:grpSpPr>
        <p:sp>
          <p:nvSpPr>
            <p:cNvPr id="46" name="직사각형 35"/>
            <p:cNvSpPr>
              <a:spLocks noChangeArrowheads="1"/>
            </p:cNvSpPr>
            <p:nvPr/>
          </p:nvSpPr>
          <p:spPr bwMode="auto">
            <a:xfrm>
              <a:off x="3471972" y="6012717"/>
              <a:ext cx="1460335" cy="107722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1 / 2 / </a:t>
              </a:r>
              <a:r>
                <a:rPr kumimoji="1" lang="en-US" altLang="ko-KR" sz="700" b="1" dirty="0">
                  <a:solidFill>
                    <a:srgbClr val="00B0F0"/>
                  </a:solidFill>
                  <a:latin typeface="돋움" pitchFamily="50" charset="-127"/>
                  <a:ea typeface="돋움" pitchFamily="50" charset="-127"/>
                </a:rPr>
                <a:t>3</a:t>
              </a: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 / 4 / 5 / 6 / 7 / 8 / 9 / 10</a:t>
              </a:r>
              <a:endParaRPr kumimoji="1" lang="ko-KR" altLang="en-US" sz="700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47" name="그룹 74"/>
            <p:cNvGrpSpPr/>
            <p:nvPr/>
          </p:nvGrpSpPr>
          <p:grpSpPr>
            <a:xfrm>
              <a:off x="3133341" y="6012708"/>
              <a:ext cx="212271" cy="107722"/>
              <a:chOff x="3133341" y="6012708"/>
              <a:chExt cx="212271" cy="107722"/>
            </a:xfrm>
          </p:grpSpPr>
          <p:sp>
            <p:nvSpPr>
              <p:cNvPr id="52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53" name="직사각형 52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54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  <p:grpSp>
          <p:nvGrpSpPr>
            <p:cNvPr id="48" name="그룹 75"/>
            <p:cNvGrpSpPr/>
            <p:nvPr/>
          </p:nvGrpSpPr>
          <p:grpSpPr>
            <a:xfrm rot="10800000">
              <a:off x="5058668" y="6012708"/>
              <a:ext cx="212271" cy="107722"/>
              <a:chOff x="3133341" y="6012708"/>
              <a:chExt cx="212271" cy="107722"/>
            </a:xfrm>
          </p:grpSpPr>
          <p:sp>
            <p:nvSpPr>
              <p:cNvPr id="49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50" name="직사각형 49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51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graphicFrame>
        <p:nvGraphicFramePr>
          <p:cNvPr id="59" name="표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585210"/>
              </p:ext>
            </p:extLst>
          </p:nvPr>
        </p:nvGraphicFramePr>
        <p:xfrm>
          <a:off x="327148" y="2016436"/>
          <a:ext cx="7920000" cy="827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000"/>
                <a:gridCol w="880000"/>
                <a:gridCol w="880000"/>
                <a:gridCol w="880000"/>
                <a:gridCol w="880000"/>
                <a:gridCol w="880000"/>
                <a:gridCol w="880000"/>
                <a:gridCol w="880000"/>
                <a:gridCol w="880000"/>
              </a:tblGrid>
              <a:tr h="28798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 합계</a:t>
                      </a:r>
                      <a:endParaRPr kumimoji="1" lang="en-US" altLang="ko-KR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미사용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먹자 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 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79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소멸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예정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소멸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예정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0" name="직사각형 59"/>
          <p:cNvSpPr/>
          <p:nvPr/>
        </p:nvSpPr>
        <p:spPr>
          <a:xfrm>
            <a:off x="327150" y="1404367"/>
            <a:ext cx="7920000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ko-KR" altLang="en-US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1" name="직사각형 60"/>
          <p:cNvSpPr>
            <a:spLocks noChangeArrowheads="1"/>
          </p:cNvSpPr>
          <p:nvPr/>
        </p:nvSpPr>
        <p:spPr bwMode="auto">
          <a:xfrm>
            <a:off x="7515798" y="1530367"/>
            <a:ext cx="612000" cy="2160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검색</a:t>
            </a:r>
          </a:p>
        </p:txBody>
      </p:sp>
      <p:sp>
        <p:nvSpPr>
          <p:cNvPr id="62" name="직사각형 61"/>
          <p:cNvSpPr>
            <a:spLocks noChangeArrowheads="1"/>
          </p:cNvSpPr>
          <p:nvPr/>
        </p:nvSpPr>
        <p:spPr bwMode="auto">
          <a:xfrm>
            <a:off x="4221990" y="1530367"/>
            <a:ext cx="908716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sz="700" spc="-1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3570375" y="1385276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ED1D1071-5670-AB41-BCBD-CD153D48FE8B}"/>
              </a:ext>
            </a:extLst>
          </p:cNvPr>
          <p:cNvSpPr txBox="1"/>
          <p:nvPr/>
        </p:nvSpPr>
        <p:spPr>
          <a:xfrm>
            <a:off x="3907820" y="1512379"/>
            <a:ext cx="394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1200" dirty="0"/>
              <a:t>~</a:t>
            </a:r>
            <a:endParaRPr kumimoji="1" lang="x-none" altLang="en-US" sz="1200" dirty="0"/>
          </a:p>
        </p:txBody>
      </p:sp>
      <p:pic>
        <p:nvPicPr>
          <p:cNvPr id="65" name="그림 64">
            <a:extLst>
              <a:ext uri="{FF2B5EF4-FFF2-40B4-BE49-F238E27FC236}">
                <a16:creationId xmlns:a16="http://schemas.microsoft.com/office/drawing/2014/main" xmlns="" id="{49773F2A-BB9B-434B-8912-2AEB6D903B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901" y="1564557"/>
            <a:ext cx="147620" cy="147620"/>
          </a:xfrm>
          <a:prstGeom prst="rect">
            <a:avLst/>
          </a:prstGeom>
        </p:spPr>
      </p:pic>
      <p:sp>
        <p:nvSpPr>
          <p:cNvPr id="66" name="직사각형 65"/>
          <p:cNvSpPr>
            <a:spLocks noChangeArrowheads="1"/>
          </p:cNvSpPr>
          <p:nvPr/>
        </p:nvSpPr>
        <p:spPr bwMode="auto">
          <a:xfrm>
            <a:off x="3065269" y="1530367"/>
            <a:ext cx="908716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sz="700" spc="-1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pic>
        <p:nvPicPr>
          <p:cNvPr id="70" name="그림 69">
            <a:extLst>
              <a:ext uri="{FF2B5EF4-FFF2-40B4-BE49-F238E27FC236}">
                <a16:creationId xmlns:a16="http://schemas.microsoft.com/office/drawing/2014/main" xmlns="" id="{49773F2A-BB9B-434B-8912-2AEB6D903B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80" y="1564557"/>
            <a:ext cx="147620" cy="147620"/>
          </a:xfrm>
          <a:prstGeom prst="rect">
            <a:avLst/>
          </a:prstGeom>
        </p:spPr>
      </p:pic>
      <p:grpSp>
        <p:nvGrpSpPr>
          <p:cNvPr id="169" name="그룹 168"/>
          <p:cNvGrpSpPr>
            <a:grpSpLocks/>
          </p:cNvGrpSpPr>
          <p:nvPr/>
        </p:nvGrpSpPr>
        <p:grpSpPr bwMode="auto">
          <a:xfrm>
            <a:off x="200942" y="1933690"/>
            <a:ext cx="252413" cy="165100"/>
            <a:chOff x="3125393" y="1499499"/>
            <a:chExt cx="252000" cy="165260"/>
          </a:xfrm>
        </p:grpSpPr>
        <p:sp>
          <p:nvSpPr>
            <p:cNvPr id="170" name="모서리가 둥근 사각형 설명선 16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71" name="TextBox 17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77" name="직사각형 76"/>
          <p:cNvSpPr>
            <a:spLocks noChangeArrowheads="1"/>
          </p:cNvSpPr>
          <p:nvPr/>
        </p:nvSpPr>
        <p:spPr bwMode="auto">
          <a:xfrm>
            <a:off x="334884" y="3034049"/>
            <a:ext cx="797344" cy="252000"/>
          </a:xfrm>
          <a:prstGeom prst="rect">
            <a:avLst/>
          </a:prstGeom>
          <a:solidFill>
            <a:srgbClr val="0000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총판</a:t>
            </a:r>
          </a:p>
        </p:txBody>
      </p:sp>
      <p:sp>
        <p:nvSpPr>
          <p:cNvPr id="78" name="직사각형 77"/>
          <p:cNvSpPr>
            <a:spLocks noChangeArrowheads="1"/>
          </p:cNvSpPr>
          <p:nvPr/>
        </p:nvSpPr>
        <p:spPr bwMode="auto">
          <a:xfrm>
            <a:off x="1220914" y="3034049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지사</a:t>
            </a:r>
          </a:p>
        </p:txBody>
      </p:sp>
      <p:sp>
        <p:nvSpPr>
          <p:cNvPr id="79" name="직사각형 78"/>
          <p:cNvSpPr>
            <a:spLocks noChangeArrowheads="1"/>
          </p:cNvSpPr>
          <p:nvPr/>
        </p:nvSpPr>
        <p:spPr bwMode="auto">
          <a:xfrm>
            <a:off x="2106944" y="3034048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커뮤니티</a:t>
            </a:r>
          </a:p>
        </p:txBody>
      </p:sp>
      <p:sp>
        <p:nvSpPr>
          <p:cNvPr id="80" name="직사각형 79"/>
          <p:cNvSpPr>
            <a:spLocks noChangeArrowheads="1"/>
          </p:cNvSpPr>
          <p:nvPr/>
        </p:nvSpPr>
        <p:spPr bwMode="auto">
          <a:xfrm>
            <a:off x="2992974" y="3034048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카페</a:t>
            </a:r>
          </a:p>
        </p:txBody>
      </p:sp>
      <p:sp>
        <p:nvSpPr>
          <p:cNvPr id="81" name="직사각형 80"/>
          <p:cNvSpPr>
            <a:spLocks noChangeArrowheads="1"/>
          </p:cNvSpPr>
          <p:nvPr/>
        </p:nvSpPr>
        <p:spPr bwMode="auto">
          <a:xfrm>
            <a:off x="3879004" y="3034048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총판</a:t>
            </a:r>
          </a:p>
        </p:txBody>
      </p:sp>
      <p:sp>
        <p:nvSpPr>
          <p:cNvPr id="82" name="직사각형 81"/>
          <p:cNvSpPr>
            <a:spLocks noChangeArrowheads="1"/>
          </p:cNvSpPr>
          <p:nvPr/>
        </p:nvSpPr>
        <p:spPr bwMode="auto">
          <a:xfrm>
            <a:off x="4765034" y="3034048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지사</a:t>
            </a:r>
          </a:p>
        </p:txBody>
      </p:sp>
      <p:sp>
        <p:nvSpPr>
          <p:cNvPr id="83" name="직사각형 82"/>
          <p:cNvSpPr>
            <a:spLocks noChangeArrowheads="1"/>
          </p:cNvSpPr>
          <p:nvPr/>
        </p:nvSpPr>
        <p:spPr bwMode="auto">
          <a:xfrm>
            <a:off x="5666392" y="3041799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가맹점</a:t>
            </a:r>
          </a:p>
        </p:txBody>
      </p:sp>
      <p:sp>
        <p:nvSpPr>
          <p:cNvPr id="84" name="직사각형 83"/>
          <p:cNvSpPr>
            <a:spLocks noChangeArrowheads="1"/>
          </p:cNvSpPr>
          <p:nvPr/>
        </p:nvSpPr>
        <p:spPr bwMode="auto">
          <a:xfrm>
            <a:off x="6552422" y="3041799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배달기사</a:t>
            </a:r>
          </a:p>
        </p:txBody>
      </p:sp>
      <p:sp>
        <p:nvSpPr>
          <p:cNvPr id="85" name="직사각형 84"/>
          <p:cNvSpPr>
            <a:spLocks noChangeArrowheads="1"/>
          </p:cNvSpPr>
          <p:nvPr/>
        </p:nvSpPr>
        <p:spPr bwMode="auto">
          <a:xfrm>
            <a:off x="7438454" y="3041799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회원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패밀리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kumimoji="1" lang="ko-KR" altLang="en-US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86" name="직선 연결선 85"/>
          <p:cNvCxnSpPr/>
          <p:nvPr/>
        </p:nvCxnSpPr>
        <p:spPr>
          <a:xfrm>
            <a:off x="326090" y="3293799"/>
            <a:ext cx="7921060" cy="0"/>
          </a:xfrm>
          <a:prstGeom prst="lin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7" name="직사각형 86"/>
          <p:cNvSpPr>
            <a:spLocks noChangeArrowheads="1"/>
          </p:cNvSpPr>
          <p:nvPr/>
        </p:nvSpPr>
        <p:spPr bwMode="auto">
          <a:xfrm>
            <a:off x="5199784" y="1530367"/>
            <a:ext cx="2268000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spc="-1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검색어를</a:t>
            </a:r>
            <a:r>
              <a:rPr kumimoji="1" lang="ko-KR" altLang="en-US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입력해주세요</a:t>
            </a:r>
            <a:r>
              <a:rPr kumimoji="1" lang="en-US" altLang="ko-KR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.</a:t>
            </a:r>
            <a:endParaRPr kumimoji="1" lang="ko-KR" altLang="en-US" sz="700" spc="-1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56" name="그룹 55"/>
          <p:cNvGrpSpPr>
            <a:grpSpLocks/>
          </p:cNvGrpSpPr>
          <p:nvPr/>
        </p:nvGrpSpPr>
        <p:grpSpPr bwMode="auto">
          <a:xfrm>
            <a:off x="199883" y="3380700"/>
            <a:ext cx="252413" cy="165100"/>
            <a:chOff x="3125393" y="1499499"/>
            <a:chExt cx="252000" cy="165260"/>
          </a:xfrm>
        </p:grpSpPr>
        <p:sp>
          <p:nvSpPr>
            <p:cNvPr id="57" name="모서리가 둥근 사각형 설명선 5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58" name="TextBox 5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621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123431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포인트 조회 </a:t>
            </a:r>
            <a:r>
              <a:rPr lang="en-US" altLang="ko-KR" sz="1000" b="1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상세</a:t>
            </a:r>
            <a:r>
              <a:rPr lang="en-US" altLang="ko-KR" sz="1000" b="1" dirty="0"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조회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개별 상세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조회 개별 상세 화면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186674"/>
              </p:ext>
            </p:extLst>
          </p:nvPr>
        </p:nvGraphicFramePr>
        <p:xfrm>
          <a:off x="8477413" y="855283"/>
          <a:ext cx="2088000" cy="122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포인트 조회 개별 상세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Tx/>
                        <a:buNone/>
                      </a:pP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포인트 상세 페이지는 기간검색만 활성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먹자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이력은 각각 상단 탭으로 구분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822527"/>
              </p:ext>
            </p:extLst>
          </p:nvPr>
        </p:nvGraphicFramePr>
        <p:xfrm>
          <a:off x="327149" y="3744627"/>
          <a:ext cx="7920000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/>
                <a:gridCol w="1584000"/>
                <a:gridCol w="1584000"/>
                <a:gridCol w="1584000"/>
                <a:gridCol w="1584000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금액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누적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2021.08.15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적립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+ 1.000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2021.08.14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사용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- 3,000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2021.06.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13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소멸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- 3,000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2021.06.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12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적립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+ 1.000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9,000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2021.06.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적립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+ 1.000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8,000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2021.05.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소멸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- 3,000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2021.04.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사용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- 3,000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2021.03.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적립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+ 1.000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13,000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2021.02.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적립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+ 1.000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12,000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적립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+ 1.000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11,000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4002047" y="2105355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aphicFrame>
        <p:nvGraphicFramePr>
          <p:cNvPr id="60" name="표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653340"/>
              </p:ext>
            </p:extLst>
          </p:nvPr>
        </p:nvGraphicFramePr>
        <p:xfrm>
          <a:off x="327148" y="2160451"/>
          <a:ext cx="7920000" cy="827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000"/>
                <a:gridCol w="880000"/>
                <a:gridCol w="880000"/>
                <a:gridCol w="880000"/>
                <a:gridCol w="880000"/>
                <a:gridCol w="880000"/>
                <a:gridCol w="880000"/>
                <a:gridCol w="880000"/>
                <a:gridCol w="880000"/>
              </a:tblGrid>
              <a:tr h="28798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 합계</a:t>
                      </a:r>
                      <a:endParaRPr kumimoji="1" lang="en-US" altLang="ko-KR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미사용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먹자 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 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79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소멸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예정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소멸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예정</a:t>
                      </a:r>
                      <a:r>
                        <a:rPr kumimoji="1" lang="en-US" altLang="ko-KR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8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  <a:endParaRPr kumimoji="1" lang="ko-KR" altLang="en-US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4" name="직사각형 63"/>
          <p:cNvSpPr>
            <a:spLocks noChangeArrowheads="1"/>
          </p:cNvSpPr>
          <p:nvPr/>
        </p:nvSpPr>
        <p:spPr bwMode="auto">
          <a:xfrm>
            <a:off x="334884" y="3312580"/>
            <a:ext cx="797344" cy="252000"/>
          </a:xfrm>
          <a:prstGeom prst="rect">
            <a:avLst/>
          </a:prstGeom>
          <a:solidFill>
            <a:srgbClr val="0000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먹자 </a:t>
            </a:r>
            <a:r>
              <a:rPr kumimoji="1" lang="en-US" altLang="ko-KR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P</a:t>
            </a:r>
            <a:endParaRPr kumimoji="1" lang="ko-KR" altLang="en-US" sz="700" b="1" dirty="0" smtClean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5" name="직사각형 64"/>
          <p:cNvSpPr>
            <a:spLocks noChangeArrowheads="1"/>
          </p:cNvSpPr>
          <p:nvPr/>
        </p:nvSpPr>
        <p:spPr bwMode="auto">
          <a:xfrm>
            <a:off x="1220914" y="3312580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패밀리 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P</a:t>
            </a:r>
            <a:endParaRPr kumimoji="1" lang="ko-KR" altLang="en-US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73" name="직선 연결선 72"/>
          <p:cNvCxnSpPr/>
          <p:nvPr/>
        </p:nvCxnSpPr>
        <p:spPr>
          <a:xfrm>
            <a:off x="326090" y="3572330"/>
            <a:ext cx="7921060" cy="0"/>
          </a:xfrm>
          <a:prstGeom prst="lin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7" name="직사각형 76"/>
          <p:cNvSpPr/>
          <p:nvPr/>
        </p:nvSpPr>
        <p:spPr>
          <a:xfrm>
            <a:off x="327150" y="1404367"/>
            <a:ext cx="7920000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ko-KR" altLang="en-US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8" name="직사각형 77"/>
          <p:cNvSpPr>
            <a:spLocks noChangeArrowheads="1"/>
          </p:cNvSpPr>
          <p:nvPr/>
        </p:nvSpPr>
        <p:spPr bwMode="auto">
          <a:xfrm>
            <a:off x="7515798" y="1530367"/>
            <a:ext cx="612000" cy="2160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검색</a:t>
            </a:r>
          </a:p>
        </p:txBody>
      </p:sp>
      <p:sp>
        <p:nvSpPr>
          <p:cNvPr id="79" name="직사각형 78"/>
          <p:cNvSpPr>
            <a:spLocks noChangeArrowheads="1"/>
          </p:cNvSpPr>
          <p:nvPr/>
        </p:nvSpPr>
        <p:spPr bwMode="auto">
          <a:xfrm>
            <a:off x="6487730" y="1530367"/>
            <a:ext cx="908716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sz="700" spc="-1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5836115" y="1385276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ED1D1071-5670-AB41-BCBD-CD153D48FE8B}"/>
              </a:ext>
            </a:extLst>
          </p:cNvPr>
          <p:cNvSpPr txBox="1"/>
          <p:nvPr/>
        </p:nvSpPr>
        <p:spPr>
          <a:xfrm>
            <a:off x="6173560" y="1512379"/>
            <a:ext cx="394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1200" dirty="0"/>
              <a:t>~</a:t>
            </a:r>
            <a:endParaRPr kumimoji="1" lang="x-none" altLang="en-US" sz="1200" dirty="0"/>
          </a:p>
        </p:txBody>
      </p:sp>
      <p:pic>
        <p:nvPicPr>
          <p:cNvPr id="82" name="그림 81">
            <a:extLst>
              <a:ext uri="{FF2B5EF4-FFF2-40B4-BE49-F238E27FC236}">
                <a16:creationId xmlns:a16="http://schemas.microsoft.com/office/drawing/2014/main" xmlns="" id="{49773F2A-BB9B-434B-8912-2AEB6D903B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641" y="1564557"/>
            <a:ext cx="147620" cy="147620"/>
          </a:xfrm>
          <a:prstGeom prst="rect">
            <a:avLst/>
          </a:prstGeom>
        </p:spPr>
      </p:pic>
      <p:sp>
        <p:nvSpPr>
          <p:cNvPr id="83" name="직사각형 82"/>
          <p:cNvSpPr>
            <a:spLocks noChangeArrowheads="1"/>
          </p:cNvSpPr>
          <p:nvPr/>
        </p:nvSpPr>
        <p:spPr bwMode="auto">
          <a:xfrm>
            <a:off x="5331009" y="1530367"/>
            <a:ext cx="908716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sz="700" spc="-1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pic>
        <p:nvPicPr>
          <p:cNvPr id="84" name="그림 83">
            <a:extLst>
              <a:ext uri="{FF2B5EF4-FFF2-40B4-BE49-F238E27FC236}">
                <a16:creationId xmlns:a16="http://schemas.microsoft.com/office/drawing/2014/main" xmlns="" id="{49773F2A-BB9B-434B-8912-2AEB6D903B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20" y="1564557"/>
            <a:ext cx="147620" cy="147620"/>
          </a:xfrm>
          <a:prstGeom prst="rect">
            <a:avLst/>
          </a:prstGeom>
        </p:spPr>
      </p:pic>
      <p:grpSp>
        <p:nvGrpSpPr>
          <p:cNvPr id="74" name="그룹 73"/>
          <p:cNvGrpSpPr>
            <a:grpSpLocks/>
          </p:cNvGrpSpPr>
          <p:nvPr/>
        </p:nvGrpSpPr>
        <p:grpSpPr bwMode="auto">
          <a:xfrm>
            <a:off x="5078596" y="1295581"/>
            <a:ext cx="252413" cy="165100"/>
            <a:chOff x="3125393" y="1499499"/>
            <a:chExt cx="252000" cy="165260"/>
          </a:xfrm>
        </p:grpSpPr>
        <p:sp>
          <p:nvSpPr>
            <p:cNvPr id="75" name="모서리가 둥근 사각형 설명선 7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6" name="TextBox 7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61" name="그룹 60"/>
          <p:cNvGrpSpPr>
            <a:grpSpLocks/>
          </p:cNvGrpSpPr>
          <p:nvPr/>
        </p:nvGrpSpPr>
        <p:grpSpPr bwMode="auto">
          <a:xfrm>
            <a:off x="200942" y="3178736"/>
            <a:ext cx="252413" cy="165100"/>
            <a:chOff x="3125393" y="1499499"/>
            <a:chExt cx="252000" cy="165260"/>
          </a:xfrm>
        </p:grpSpPr>
        <p:sp>
          <p:nvSpPr>
            <p:cNvPr id="62" name="모서리가 둥근 사각형 설명선 6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3" name="TextBox 6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1454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8431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포인트 정산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67" name="표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860141"/>
              </p:ext>
            </p:extLst>
          </p:nvPr>
        </p:nvGraphicFramePr>
        <p:xfrm>
          <a:off x="8477413" y="855283"/>
          <a:ext cx="2088000" cy="1944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포인트 정산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 요청은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30,000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원 이상부터 가능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확정된 정책 아님 금액 및 정책 변경될 수 있음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.)</a:t>
                      </a: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정책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조건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에 충족하는 포인트 출금 신청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 내역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(=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 가능 포인트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 금액 입력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출금계좌는 계정정보에 등록된 계좌가 없을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등록된 계좌 없음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및 클릭 시 정보 수정 페이지 이동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정산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신청자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9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포인트 정산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신청자 화면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045120"/>
              </p:ext>
            </p:extLst>
          </p:nvPr>
        </p:nvGraphicFramePr>
        <p:xfrm>
          <a:off x="3222464" y="1404367"/>
          <a:ext cx="3528392" cy="739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"/>
                <a:gridCol w="2628292"/>
              </a:tblGrid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 가능 포인트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200,000 P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 신청 금액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 계좌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꺄꺄오뱅크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|  1111-111-11111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210535"/>
              </p:ext>
            </p:extLst>
          </p:nvPr>
        </p:nvGraphicFramePr>
        <p:xfrm>
          <a:off x="327148" y="1368363"/>
          <a:ext cx="275130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650"/>
                <a:gridCol w="1375650"/>
              </a:tblGrid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적립 내역</a:t>
                      </a:r>
                      <a:endParaRPr kumimoji="1" lang="en-US" altLang="ko-KR" sz="10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0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 가능 </a:t>
                      </a:r>
                      <a:r>
                        <a:rPr kumimoji="1" lang="en-US" altLang="ko-KR" sz="10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P)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kern="1200" spc="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200,000 P</a:t>
                      </a:r>
                      <a:endParaRPr kumimoji="1" lang="ko-KR" altLang="en-US" sz="1000" b="1" kern="1200" spc="0" dirty="0" smtClean="0">
                        <a:solidFill>
                          <a:srgbClr val="0070C0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1" name="직사각형 30"/>
          <p:cNvSpPr>
            <a:spLocks noChangeArrowheads="1"/>
          </p:cNvSpPr>
          <p:nvPr/>
        </p:nvSpPr>
        <p:spPr bwMode="auto">
          <a:xfrm>
            <a:off x="4158568" y="1656395"/>
            <a:ext cx="1365629" cy="216024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금액을 입력해 주세요</a:t>
            </a: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459446"/>
              </p:ext>
            </p:extLst>
          </p:nvPr>
        </p:nvGraphicFramePr>
        <p:xfrm>
          <a:off x="327149" y="2484487"/>
          <a:ext cx="7920000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/>
                <a:gridCol w="1584000"/>
                <a:gridCol w="1584000"/>
                <a:gridCol w="1584000"/>
                <a:gridCol w="1584000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 일자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 금액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계좌 정보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처리 결과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2021.08.15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2021.08.14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  <a:r>
                        <a:rPr kumimoji="1" lang="ko-KR" altLang="en-US" sz="600" b="0" u="none" kern="1200" spc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111234-1546-15231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취소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2021.06.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13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 </a:t>
                      </a:r>
                      <a:r>
                        <a:rPr kumimoji="1" lang="en-US" altLang="ko-KR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2021.06.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12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 </a:t>
                      </a:r>
                      <a:r>
                        <a:rPr kumimoji="1" lang="en-US" altLang="ko-KR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2021.06.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 </a:t>
                      </a:r>
                      <a:r>
                        <a:rPr kumimoji="1" lang="en-US" altLang="ko-KR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2021.05.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 </a:t>
                      </a:r>
                      <a:r>
                        <a:rPr kumimoji="1" lang="en-US" altLang="ko-KR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취소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2021.04.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 </a:t>
                      </a:r>
                      <a:r>
                        <a:rPr kumimoji="1" lang="en-US" altLang="ko-KR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2021.03.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 </a:t>
                      </a:r>
                      <a:r>
                        <a:rPr kumimoji="1" lang="en-US" altLang="ko-KR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2021.02.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 </a:t>
                      </a:r>
                      <a:r>
                        <a:rPr kumimoji="1" lang="en-US" altLang="ko-KR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  <a:endParaRPr kumimoji="1" lang="en-US" altLang="ko-KR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</a:t>
                      </a:r>
                      <a:r>
                        <a:rPr kumimoji="1" lang="en-US" altLang="ko-KR" sz="600" b="0" u="none" kern="1200" spc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10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꺄꺄오뱅크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| 33849-09-11451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처리 완료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34" name="그룹 33"/>
          <p:cNvGrpSpPr>
            <a:grpSpLocks/>
          </p:cNvGrpSpPr>
          <p:nvPr/>
        </p:nvGrpSpPr>
        <p:grpSpPr bwMode="auto">
          <a:xfrm>
            <a:off x="350290" y="1306861"/>
            <a:ext cx="252413" cy="165100"/>
            <a:chOff x="3125393" y="1499499"/>
            <a:chExt cx="252000" cy="165260"/>
          </a:xfrm>
        </p:grpSpPr>
        <p:sp>
          <p:nvSpPr>
            <p:cNvPr id="35" name="모서리가 둥근 사각형 설명선 3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37" name="표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073515"/>
              </p:ext>
            </p:extLst>
          </p:nvPr>
        </p:nvGraphicFramePr>
        <p:xfrm>
          <a:off x="6858868" y="1368363"/>
          <a:ext cx="137565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650"/>
              </a:tblGrid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1" kern="1200" spc="0" dirty="0" smtClean="0">
                          <a:solidFill>
                            <a:schemeClr val="bg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출금 신청</a:t>
                      </a:r>
                      <a:endParaRPr kumimoji="1" lang="en-US" altLang="ko-KR" sz="1000" b="1" kern="1200" spc="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pSp>
        <p:nvGrpSpPr>
          <p:cNvPr id="38" name="그룹 37"/>
          <p:cNvGrpSpPr>
            <a:grpSpLocks/>
          </p:cNvGrpSpPr>
          <p:nvPr/>
        </p:nvGrpSpPr>
        <p:grpSpPr bwMode="auto">
          <a:xfrm>
            <a:off x="3114452" y="1189930"/>
            <a:ext cx="252413" cy="165100"/>
            <a:chOff x="3125393" y="1499499"/>
            <a:chExt cx="252000" cy="165260"/>
          </a:xfrm>
        </p:grpSpPr>
        <p:sp>
          <p:nvSpPr>
            <p:cNvPr id="39" name="모서리가 둥근 사각형 설명선 38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0" name="TextBox 3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  <p:grpSp>
        <p:nvGrpSpPr>
          <p:cNvPr id="41" name="그룹 40"/>
          <p:cNvGrpSpPr>
            <a:grpSpLocks/>
          </p:cNvGrpSpPr>
          <p:nvPr/>
        </p:nvGrpSpPr>
        <p:grpSpPr bwMode="auto">
          <a:xfrm>
            <a:off x="309015" y="2268463"/>
            <a:ext cx="252413" cy="165100"/>
            <a:chOff x="3125393" y="1499499"/>
            <a:chExt cx="252000" cy="165260"/>
          </a:xfrm>
        </p:grpSpPr>
        <p:sp>
          <p:nvSpPr>
            <p:cNvPr id="42" name="모서리가 둥근 사각형 설명선 4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3" name="TextBox 4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9652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="" xmlns:a16="http://schemas.microsoft.com/office/drawing/2014/main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</a:rPr>
              <a:t>매출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/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정산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/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수수료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="" xmlns:a16="http://schemas.microsoft.com/office/drawing/2014/main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554834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1)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수수료 조회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2)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수수료 설정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21003</TotalTime>
  <Words>1412</Words>
  <Application>Microsoft Office PowerPoint</Application>
  <PresentationFormat>사용자 지정</PresentationFormat>
  <Paragraphs>563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12</vt:i4>
      </vt:variant>
    </vt:vector>
  </HeadingPairs>
  <TitlesOfParts>
    <vt:vector size="23" baseType="lpstr">
      <vt:lpstr>Apple SD 산돌고딕 Neo 일반체</vt:lpstr>
      <vt:lpstr>굴림</vt:lpstr>
      <vt:lpstr>나눔스퀘어</vt:lpstr>
      <vt:lpstr>돋움</vt:lpstr>
      <vt:lpstr>맑은 고딕</vt:lpstr>
      <vt:lpstr>Arial</vt:lpstr>
      <vt:lpstr>Century Gothic</vt:lpstr>
      <vt:lpstr>Times New Roman</vt:lpstr>
      <vt:lpstr>Office 테마</vt:lpstr>
      <vt:lpstr>디자인 사용자 지정</vt:lpstr>
      <vt:lpstr>1_디자인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iamj-companyPC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JEON JAEHAN</dc:creator>
  <cp:lastModifiedBy>moongci-admin</cp:lastModifiedBy>
  <cp:revision>6300</cp:revision>
  <cp:lastPrinted>2021-01-20T09:51:57Z</cp:lastPrinted>
  <dcterms:created xsi:type="dcterms:W3CDTF">2018-06-12T05:31:44Z</dcterms:created>
  <dcterms:modified xsi:type="dcterms:W3CDTF">2021-01-21T04:14:45Z</dcterms:modified>
</cp:coreProperties>
</file>