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2" r:id="rId3"/>
  </p:sldMasterIdLst>
  <p:notesMasterIdLst>
    <p:notesMasterId r:id="rId13"/>
  </p:notesMasterIdLst>
  <p:sldIdLst>
    <p:sldId id="265" r:id="rId4"/>
    <p:sldId id="271" r:id="rId5"/>
    <p:sldId id="724" r:id="rId6"/>
    <p:sldId id="478" r:id="rId7"/>
    <p:sldId id="698" r:id="rId8"/>
    <p:sldId id="690" r:id="rId9"/>
    <p:sldId id="699" r:id="rId10"/>
    <p:sldId id="711" r:id="rId11"/>
    <p:sldId id="723" r:id="rId12"/>
  </p:sldIdLst>
  <p:sldSz cx="10693400" cy="7561263"/>
  <p:notesSz cx="6858000" cy="9144000"/>
  <p:defaultTextStyle>
    <a:defPPr>
      <a:defRPr lang="ko-KR"/>
    </a:defPPr>
    <a:lvl1pPr marL="0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EAF5"/>
    <a:srgbClr val="FF0000"/>
    <a:srgbClr val="D9D9D9"/>
    <a:srgbClr val="FFC600"/>
    <a:srgbClr val="C5C5C5"/>
    <a:srgbClr val="000000"/>
    <a:srgbClr val="FFDC00"/>
    <a:srgbClr val="FFC000"/>
    <a:srgbClr val="F7F7F7"/>
    <a:srgbClr val="FE9E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464" autoAdjust="0"/>
    <p:restoredTop sz="98529" autoAdjust="0"/>
  </p:normalViewPr>
  <p:slideViewPr>
    <p:cSldViewPr>
      <p:cViewPr varScale="1">
        <p:scale>
          <a:sx n="97" d="100"/>
          <a:sy n="97" d="100"/>
        </p:scale>
        <p:origin x="1866" y="96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125" d="100"/>
          <a:sy n="125" d="100"/>
        </p:scale>
        <p:origin x="-4932" y="-90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D279DD-1BBE-4268-8AD2-25C61ACCFEFD}" type="datetimeFigureOut">
              <a:rPr lang="ko-KR" altLang="en-US" smtClean="0"/>
              <a:pPr/>
              <a:t>2021-01-21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F8DF24-EBA6-4703-8E85-EF554B625B7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9607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41"/>
          <p:cNvSpPr>
            <a:spLocks noChangeArrowheads="1"/>
          </p:cNvSpPr>
          <p:nvPr userDrawn="1"/>
        </p:nvSpPr>
        <p:spPr bwMode="auto">
          <a:xfrm>
            <a:off x="125413" y="107950"/>
            <a:ext cx="10440000" cy="7164388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8" name="Rectangle 28"/>
          <p:cNvSpPr>
            <a:spLocks noChangeArrowheads="1"/>
          </p:cNvSpPr>
          <p:nvPr userDrawn="1"/>
        </p:nvSpPr>
        <p:spPr bwMode="auto">
          <a:xfrm>
            <a:off x="0" y="7381876"/>
            <a:ext cx="10710000" cy="179387"/>
          </a:xfrm>
          <a:prstGeom prst="rect">
            <a:avLst/>
          </a:prstGeom>
          <a:solidFill>
            <a:srgbClr val="4D4D4D"/>
          </a:solidFill>
          <a:ln w="3175" algn="ctr">
            <a:noFill/>
            <a:miter lim="800000"/>
            <a:headEnd/>
            <a:tailEnd/>
          </a:ln>
        </p:spPr>
        <p:txBody>
          <a:bodyPr wrap="none" lIns="91434" tIns="45718" rIns="91434" bIns="45718" anchor="ctr"/>
          <a:lstStyle/>
          <a:p>
            <a:pPr algn="r">
              <a:spcBef>
                <a:spcPct val="50000"/>
              </a:spcBef>
              <a:defRPr/>
            </a:pPr>
            <a:endParaRPr lang="ko-KR" altLang="en-US">
              <a:solidFill>
                <a:srgbClr val="1C1C1C"/>
              </a:solidFill>
              <a:latin typeface="Arial" charset="0"/>
            </a:endParaRPr>
          </a:p>
        </p:txBody>
      </p:sp>
      <p:sp>
        <p:nvSpPr>
          <p:cNvPr id="9" name="Rectangle 175"/>
          <p:cNvSpPr>
            <a:spLocks noChangeArrowheads="1"/>
          </p:cNvSpPr>
          <p:nvPr userDrawn="1"/>
        </p:nvSpPr>
        <p:spPr bwMode="auto">
          <a:xfrm>
            <a:off x="10460366" y="7410014"/>
            <a:ext cx="125034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9pPr>
          </a:lstStyle>
          <a:p>
            <a:pPr algn="r" defTabSz="961964" rtl="0" fontAlgn="base" latinLnBrk="1">
              <a:spcBef>
                <a:spcPct val="0"/>
              </a:spcBef>
              <a:spcAft>
                <a:spcPct val="0"/>
              </a:spcAft>
              <a:defRPr/>
            </a:pPr>
            <a:fld id="{42A61D1F-6597-44C7-B510-17CE7B0E7975}" type="slidenum">
              <a:rPr kumimoji="1" lang="ko-KR" altLang="en-US" sz="800" kern="1200" dirty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pPr algn="r" defTabSz="961964" rtl="0" fontAlgn="base" latinLnBrk="1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ko-KR" sz="800" kern="1200" dirty="0">
              <a:solidFill>
                <a:schemeClr val="bg1"/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</p:txBody>
      </p:sp>
      <p:sp>
        <p:nvSpPr>
          <p:cNvPr id="10" name="Rectangle 174"/>
          <p:cNvSpPr>
            <a:spLocks noChangeArrowheads="1"/>
          </p:cNvSpPr>
          <p:nvPr userDrawn="1"/>
        </p:nvSpPr>
        <p:spPr bwMode="auto">
          <a:xfrm>
            <a:off x="109400" y="7417708"/>
            <a:ext cx="779059" cy="10772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defTabSz="957756">
              <a:defRPr/>
            </a:pPr>
            <a:r>
              <a:rPr kumimoji="1" lang="en-US" altLang="ko-KR" sz="700" kern="120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Reported by </a:t>
            </a:r>
            <a:r>
              <a:rPr kumimoji="1" lang="ko-KR" altLang="en-US" sz="700" b="1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㈜뭉치</a:t>
            </a:r>
            <a:endParaRPr kumimoji="1" lang="ko-KR" altLang="en-US" sz="700" b="1" kern="1200" dirty="0" smtClean="0">
              <a:solidFill>
                <a:schemeClr val="bg1"/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043056" rtl="0" eaLnBrk="1" latinLnBrk="1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146" indent="-391146" algn="l" defTabSz="1043056" rtl="0" eaLnBrk="1" latinLnBrk="1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483" indent="-325955" algn="l" defTabSz="1043056" rtl="0" eaLnBrk="1" latinLnBrk="1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820" indent="-260764" algn="l" defTabSz="1043056" rtl="0" eaLnBrk="1" latinLnBrk="1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348" indent="-260764" algn="l" defTabSz="1043056" rtl="0" eaLnBrk="1" latinLnBrk="1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1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8"/>
          <p:cNvSpPr>
            <a:spLocks noChangeArrowheads="1"/>
          </p:cNvSpPr>
          <p:nvPr userDrawn="1"/>
        </p:nvSpPr>
        <p:spPr bwMode="auto">
          <a:xfrm>
            <a:off x="0" y="7381876"/>
            <a:ext cx="10710000" cy="179387"/>
          </a:xfrm>
          <a:prstGeom prst="rect">
            <a:avLst/>
          </a:prstGeom>
          <a:solidFill>
            <a:srgbClr val="4D4D4D"/>
          </a:solidFill>
          <a:ln w="3175" algn="ctr">
            <a:noFill/>
            <a:miter lim="800000"/>
            <a:headEnd/>
            <a:tailEnd/>
          </a:ln>
        </p:spPr>
        <p:txBody>
          <a:bodyPr wrap="none" lIns="91434" tIns="45718" rIns="91434" bIns="45718" anchor="ctr"/>
          <a:lstStyle/>
          <a:p>
            <a:pPr algn="r">
              <a:spcBef>
                <a:spcPct val="50000"/>
              </a:spcBef>
              <a:defRPr/>
            </a:pPr>
            <a:endParaRPr lang="ko-KR" altLang="en-US">
              <a:solidFill>
                <a:srgbClr val="1C1C1C"/>
              </a:solidFill>
              <a:latin typeface="Arial" charset="0"/>
            </a:endParaRPr>
          </a:p>
        </p:txBody>
      </p:sp>
      <p:sp>
        <p:nvSpPr>
          <p:cNvPr id="9" name="Rectangle 175"/>
          <p:cNvSpPr>
            <a:spLocks noChangeArrowheads="1"/>
          </p:cNvSpPr>
          <p:nvPr userDrawn="1"/>
        </p:nvSpPr>
        <p:spPr bwMode="auto">
          <a:xfrm>
            <a:off x="10460366" y="7410014"/>
            <a:ext cx="125034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9pPr>
          </a:lstStyle>
          <a:p>
            <a:pPr algn="r" defTabSz="961964" rtl="0" fontAlgn="base" latinLnBrk="1">
              <a:spcBef>
                <a:spcPct val="0"/>
              </a:spcBef>
              <a:spcAft>
                <a:spcPct val="0"/>
              </a:spcAft>
              <a:defRPr/>
            </a:pPr>
            <a:fld id="{42A61D1F-6597-44C7-B510-17CE7B0E7975}" type="slidenum">
              <a:rPr kumimoji="1" lang="ko-KR" altLang="en-US" sz="800" kern="1200" dirty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pPr algn="r" defTabSz="961964" rtl="0" fontAlgn="base" latinLnBrk="1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ko-KR" sz="800" kern="1200" dirty="0">
              <a:solidFill>
                <a:schemeClr val="bg1"/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</p:txBody>
      </p:sp>
      <p:sp>
        <p:nvSpPr>
          <p:cNvPr id="10" name="Rectangle 174"/>
          <p:cNvSpPr>
            <a:spLocks noChangeArrowheads="1"/>
          </p:cNvSpPr>
          <p:nvPr userDrawn="1"/>
        </p:nvSpPr>
        <p:spPr bwMode="auto">
          <a:xfrm>
            <a:off x="109400" y="7417708"/>
            <a:ext cx="1157368" cy="10772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defTabSz="957756">
              <a:defRPr/>
            </a:pPr>
            <a:r>
              <a:rPr kumimoji="1" lang="en-US" altLang="ko-KR" sz="700" kern="120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Reported by </a:t>
            </a:r>
            <a:r>
              <a:rPr kumimoji="1" lang="ko-KR" altLang="en-US" sz="700" b="1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㈜비씨디플랫폼</a:t>
            </a:r>
            <a:endParaRPr kumimoji="1" lang="ko-KR" altLang="en-US" sz="700" b="1" kern="1200" dirty="0" smtClean="0">
              <a:solidFill>
                <a:schemeClr val="bg1"/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</p:txBody>
      </p:sp>
      <p:grpSp>
        <p:nvGrpSpPr>
          <p:cNvPr id="32" name="그룹 31"/>
          <p:cNvGrpSpPr/>
          <p:nvPr userDrawn="1"/>
        </p:nvGrpSpPr>
        <p:grpSpPr>
          <a:xfrm>
            <a:off x="8477415" y="323641"/>
            <a:ext cx="2087998" cy="252000"/>
            <a:chOff x="7689000" y="323641"/>
            <a:chExt cx="2087998" cy="252000"/>
          </a:xfrm>
        </p:grpSpPr>
        <p:grpSp>
          <p:nvGrpSpPr>
            <p:cNvPr id="17" name="그룹 16"/>
            <p:cNvGrpSpPr/>
            <p:nvPr userDrawn="1"/>
          </p:nvGrpSpPr>
          <p:grpSpPr>
            <a:xfrm>
              <a:off x="7689000" y="323641"/>
              <a:ext cx="1187999" cy="252000"/>
              <a:chOff x="7689000" y="323641"/>
              <a:chExt cx="1187999" cy="252000"/>
            </a:xfrm>
          </p:grpSpPr>
          <p:sp>
            <p:nvSpPr>
              <p:cNvPr id="18" name="Rectangle 241"/>
              <p:cNvSpPr>
                <a:spLocks noChangeArrowheads="1"/>
              </p:cNvSpPr>
              <p:nvPr userDrawn="1"/>
            </p:nvSpPr>
            <p:spPr bwMode="auto">
              <a:xfrm>
                <a:off x="8228999" y="323641"/>
                <a:ext cx="648000" cy="252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ko-KR" altLang="en-US" sz="7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전재한</a:t>
                </a:r>
                <a:endParaRPr lang="ko-KR" altLang="en-US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  <p:sp>
            <p:nvSpPr>
              <p:cNvPr id="19" name="직사각형 18"/>
              <p:cNvSpPr/>
              <p:nvPr userDrawn="1"/>
            </p:nvSpPr>
            <p:spPr>
              <a:xfrm>
                <a:off x="7689000" y="323641"/>
                <a:ext cx="540000" cy="25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marL="0" marR="0" lvl="0" indent="0" algn="ctr" defTabSz="914342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700" b="0" i="0" u="none" strike="noStrike" kern="1200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돋움" pitchFamily="50" charset="-127"/>
                    <a:ea typeface="돋움" pitchFamily="50" charset="-127"/>
                    <a:cs typeface="+mn-cs"/>
                  </a:rPr>
                  <a:t>작성자</a:t>
                </a:r>
                <a:endParaRPr kumimoji="1" lang="ko-KR" altLang="en-US" sz="700" b="0" i="0" u="none" strike="noStrike" kern="1200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</p:grpSp>
        <p:grpSp>
          <p:nvGrpSpPr>
            <p:cNvPr id="20" name="그룹 19"/>
            <p:cNvGrpSpPr/>
            <p:nvPr userDrawn="1"/>
          </p:nvGrpSpPr>
          <p:grpSpPr>
            <a:xfrm>
              <a:off x="8876999" y="323641"/>
              <a:ext cx="899999" cy="252000"/>
              <a:chOff x="8876998" y="323641"/>
              <a:chExt cx="899999" cy="252000"/>
            </a:xfrm>
          </p:grpSpPr>
          <p:sp>
            <p:nvSpPr>
              <p:cNvPr id="21" name="Rectangle 241"/>
              <p:cNvSpPr>
                <a:spLocks noChangeArrowheads="1"/>
              </p:cNvSpPr>
              <p:nvPr userDrawn="1"/>
            </p:nvSpPr>
            <p:spPr bwMode="auto">
              <a:xfrm>
                <a:off x="9416997" y="323641"/>
                <a:ext cx="360000" cy="252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marL="0" algn="ctr" defTabSz="1043056" rtl="0" eaLnBrk="1" fontAlgn="base" latinLnBrk="1" hangingPunct="1"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en-US" altLang="ko-KR" sz="700" kern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1.5</a:t>
                </a:r>
                <a:endParaRPr lang="ko-KR" altLang="en-US" sz="7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  <p:sp>
            <p:nvSpPr>
              <p:cNvPr id="22" name="직사각형 21"/>
              <p:cNvSpPr/>
              <p:nvPr userDrawn="1"/>
            </p:nvSpPr>
            <p:spPr>
              <a:xfrm>
                <a:off x="8876998" y="323641"/>
                <a:ext cx="540000" cy="25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marL="0" marR="0" lvl="0" indent="0" algn="ctr" defTabSz="914342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700" b="0" i="0" u="none" strike="noStrike" kern="1200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돋움" pitchFamily="50" charset="-127"/>
                    <a:ea typeface="돋움" pitchFamily="50" charset="-127"/>
                    <a:cs typeface="+mn-cs"/>
                  </a:rPr>
                  <a:t>Ver.</a:t>
                </a:r>
                <a:endParaRPr kumimoji="1" lang="ko-KR" altLang="en-US" sz="700" b="0" i="0" u="none" strike="noStrike" kern="1200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</p:grpSp>
      </p:grpSp>
      <p:sp>
        <p:nvSpPr>
          <p:cNvPr id="33" name="Rectangle 241"/>
          <p:cNvSpPr>
            <a:spLocks noChangeArrowheads="1"/>
          </p:cNvSpPr>
          <p:nvPr userDrawn="1"/>
        </p:nvSpPr>
        <p:spPr bwMode="auto">
          <a:xfrm>
            <a:off x="143550" y="622333"/>
            <a:ext cx="8287200" cy="6642000"/>
          </a:xfrm>
          <a:prstGeom prst="rect">
            <a:avLst/>
          </a:prstGeom>
          <a:solidFill>
            <a:schemeClr val="bg1"/>
          </a:solidFill>
          <a:ln w="38100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 algn="l" rtl="0" fontAlgn="base" latinLnBrk="1">
              <a:spcBef>
                <a:spcPct val="50000"/>
              </a:spcBef>
              <a:spcAft>
                <a:spcPct val="0"/>
              </a:spcAft>
              <a:defRPr/>
            </a:pPr>
            <a:endParaRPr kumimoji="1" lang="ko-KR" altLang="en-US" sz="800" kern="1200" dirty="0">
              <a:solidFill>
                <a:srgbClr val="4D4D4D"/>
              </a:solidFill>
              <a:latin typeface="돋움" pitchFamily="50" charset="-127"/>
              <a:ea typeface="돋움" pitchFamily="50" charset="-127"/>
              <a:cs typeface="+mn-cs"/>
            </a:endParaRPr>
          </a:p>
        </p:txBody>
      </p:sp>
      <p:grpSp>
        <p:nvGrpSpPr>
          <p:cNvPr id="39" name="그룹 38"/>
          <p:cNvGrpSpPr/>
          <p:nvPr userDrawn="1"/>
        </p:nvGrpSpPr>
        <p:grpSpPr>
          <a:xfrm>
            <a:off x="125413" y="323641"/>
            <a:ext cx="8318404" cy="252000"/>
            <a:chOff x="125413" y="323641"/>
            <a:chExt cx="8318404" cy="252000"/>
          </a:xfrm>
        </p:grpSpPr>
        <p:grpSp>
          <p:nvGrpSpPr>
            <p:cNvPr id="11" name="그룹 10"/>
            <p:cNvGrpSpPr/>
            <p:nvPr userDrawn="1"/>
          </p:nvGrpSpPr>
          <p:grpSpPr>
            <a:xfrm>
              <a:off x="125413" y="323641"/>
              <a:ext cx="5039999" cy="252000"/>
              <a:chOff x="129000" y="323641"/>
              <a:chExt cx="5039999" cy="252000"/>
            </a:xfrm>
          </p:grpSpPr>
          <p:sp>
            <p:nvSpPr>
              <p:cNvPr id="12" name="Rectangle 241"/>
              <p:cNvSpPr>
                <a:spLocks noChangeArrowheads="1"/>
              </p:cNvSpPr>
              <p:nvPr userDrawn="1"/>
            </p:nvSpPr>
            <p:spPr bwMode="auto">
              <a:xfrm>
                <a:off x="668999" y="323641"/>
                <a:ext cx="4500000" cy="252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90000" tIns="0" rIns="0" bIns="0" anchor="ctr"/>
              <a:lstStyle/>
              <a:p>
                <a:pPr marL="0" algn="l" defTabSz="1043056" rtl="0" eaLnBrk="1" latinLnBrk="1" hangingPunct="1">
                  <a:spcBef>
                    <a:spcPct val="50000"/>
                  </a:spcBef>
                  <a:defRPr/>
                </a:pPr>
                <a:endParaRPr lang="ko-KR" altLang="en-US" sz="7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  <p:sp>
            <p:nvSpPr>
              <p:cNvPr id="13" name="Rectangle 241"/>
              <p:cNvSpPr>
                <a:spLocks noChangeArrowheads="1"/>
              </p:cNvSpPr>
              <p:nvPr userDrawn="1"/>
            </p:nvSpPr>
            <p:spPr bwMode="auto">
              <a:xfrm>
                <a:off x="129000" y="323641"/>
                <a:ext cx="540000" cy="25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marL="0" marR="0" lvl="0" indent="0" algn="ctr" defTabSz="914342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700" b="0" i="0" u="none" strike="noStrike" kern="1200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돋움" pitchFamily="50" charset="-127"/>
                    <a:ea typeface="돋움" pitchFamily="50" charset="-127"/>
                    <a:cs typeface="+mn-cs"/>
                  </a:rPr>
                  <a:t>경로</a:t>
                </a:r>
                <a:endParaRPr kumimoji="1" lang="ko-KR" altLang="en-US" sz="700" b="0" i="0" u="none" strike="noStrike" kern="1200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</p:grpSp>
        <p:grpSp>
          <p:nvGrpSpPr>
            <p:cNvPr id="38" name="그룹 37"/>
            <p:cNvGrpSpPr/>
            <p:nvPr userDrawn="1"/>
          </p:nvGrpSpPr>
          <p:grpSpPr>
            <a:xfrm>
              <a:off x="5164218" y="323641"/>
              <a:ext cx="3279599" cy="252000"/>
              <a:chOff x="5563818" y="323641"/>
              <a:chExt cx="3279599" cy="252000"/>
            </a:xfrm>
          </p:grpSpPr>
          <p:sp>
            <p:nvSpPr>
              <p:cNvPr id="15" name="직사각형 14"/>
              <p:cNvSpPr/>
              <p:nvPr userDrawn="1"/>
            </p:nvSpPr>
            <p:spPr>
              <a:xfrm>
                <a:off x="5563818" y="323641"/>
                <a:ext cx="540000" cy="25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marL="0" marR="0" lvl="0" indent="0" algn="ctr" defTabSz="914342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700" b="0" i="0" u="none" strike="noStrike" kern="1200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돋움" pitchFamily="50" charset="-127"/>
                    <a:ea typeface="돋움" pitchFamily="50" charset="-127"/>
                    <a:cs typeface="+mn-cs"/>
                  </a:rPr>
                  <a:t>화면명</a:t>
                </a:r>
                <a:endParaRPr kumimoji="1" lang="ko-KR" altLang="en-US" sz="700" b="0" i="0" u="none" strike="noStrike" kern="1200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  <p:sp>
            <p:nvSpPr>
              <p:cNvPr id="16" name="Rectangle 241"/>
              <p:cNvSpPr>
                <a:spLocks noChangeArrowheads="1"/>
              </p:cNvSpPr>
              <p:nvPr userDrawn="1"/>
            </p:nvSpPr>
            <p:spPr bwMode="auto">
              <a:xfrm>
                <a:off x="6103817" y="323641"/>
                <a:ext cx="2739600" cy="252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90000" tIns="0" rIns="0" bIns="0" anchor="ctr"/>
              <a:lstStyle/>
              <a:p>
                <a:pPr marL="0" algn="l" defTabSz="1043056" rtl="0" eaLnBrk="1" fontAlgn="base" latinLnBrk="1" hangingPunct="1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ko-KR" altLang="en-US" sz="7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</p:grpSp>
      </p:grpSp>
      <p:sp>
        <p:nvSpPr>
          <p:cNvPr id="40" name="TextBox 39"/>
          <p:cNvSpPr txBox="1"/>
          <p:nvPr userDrawn="1"/>
        </p:nvSpPr>
        <p:spPr>
          <a:xfrm>
            <a:off x="10013980" y="107950"/>
            <a:ext cx="551433" cy="123111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r">
              <a:defRPr/>
            </a:pPr>
            <a:r>
              <a:rPr lang="en-US" altLang="ko-KR" sz="800" dirty="0" smtClean="0">
                <a:latin typeface="돋움" pitchFamily="50" charset="-127"/>
                <a:ea typeface="돋움" pitchFamily="50" charset="-127"/>
              </a:rPr>
              <a:t>2019.04.26</a:t>
            </a:r>
            <a:endParaRPr lang="ko-KR" altLang="en-US" sz="800" dirty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125413" y="107950"/>
            <a:ext cx="2802049" cy="166199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marL="85720" indent="-85720">
              <a:lnSpc>
                <a:spcPct val="120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ko-KR" altLang="en-US" sz="900" b="1" dirty="0" smtClean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배고파 주문</a:t>
            </a:r>
            <a:r>
              <a:rPr lang="en-US" altLang="ko-KR" sz="900" b="1" dirty="0" smtClean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/</a:t>
            </a:r>
            <a:r>
              <a:rPr lang="ko-KR" altLang="en-US" sz="900" b="1" dirty="0" smtClean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접수 플랫폼</a:t>
            </a:r>
            <a:r>
              <a:rPr kumimoji="1" lang="ko-KR" altLang="en-US" sz="900" b="0" kern="1200" dirty="0" smtClean="0">
                <a:solidFill>
                  <a:srgbClr val="4D4D4D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 </a:t>
            </a:r>
            <a:r>
              <a:rPr lang="en-US" altLang="ko-KR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ADMIN(</a:t>
            </a:r>
            <a:r>
              <a:rPr lang="ko-KR" altLang="en-US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통합운영</a:t>
            </a:r>
            <a:r>
              <a:rPr lang="en-US" altLang="ko-KR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)</a:t>
            </a:r>
            <a:r>
              <a:rPr lang="ko-KR" altLang="en-US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 스토리보드</a:t>
            </a:r>
            <a:endParaRPr lang="en-US" altLang="ko-KR" sz="900" b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  <p:sp>
        <p:nvSpPr>
          <p:cNvPr id="80" name="Rectangle 241"/>
          <p:cNvSpPr>
            <a:spLocks noChangeArrowheads="1"/>
          </p:cNvSpPr>
          <p:nvPr userDrawn="1"/>
        </p:nvSpPr>
        <p:spPr bwMode="auto">
          <a:xfrm>
            <a:off x="-1638075" y="0"/>
            <a:ext cx="1596732" cy="7776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ctr">
              <a:spcBef>
                <a:spcPct val="50000"/>
              </a:spcBef>
              <a:defRPr/>
            </a:pPr>
            <a:r>
              <a:rPr lang="ko-KR" altLang="en-US" sz="700" b="1" spc="0" baseline="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 </a:t>
            </a:r>
            <a:r>
              <a:rPr lang="en-US" altLang="ko-KR" sz="700" b="1" spc="0" baseline="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LNB (</a:t>
            </a:r>
            <a:r>
              <a:rPr lang="ko-KR" altLang="en-US" sz="700" b="1" spc="0" baseline="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참고용</a:t>
            </a:r>
            <a:r>
              <a:rPr lang="en-US" altLang="ko-KR" sz="700" b="1" spc="0" baseline="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/</a:t>
            </a:r>
            <a:r>
              <a:rPr lang="ko-KR" altLang="en-US" sz="700" b="1" spc="0" baseline="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마스터페이지</a:t>
            </a:r>
            <a:r>
              <a:rPr lang="en-US" altLang="ko-KR" sz="700" b="1" spc="0" baseline="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/</a:t>
            </a:r>
            <a:r>
              <a:rPr lang="ko-KR" altLang="en-US" sz="700" b="1" spc="0" baseline="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출력</a:t>
            </a:r>
            <a:r>
              <a:rPr lang="en-US" altLang="ko-KR" sz="700" b="1" spc="0" baseline="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X)</a:t>
            </a:r>
          </a:p>
        </p:txBody>
      </p:sp>
      <p:grpSp>
        <p:nvGrpSpPr>
          <p:cNvPr id="66" name="그룹 22"/>
          <p:cNvGrpSpPr/>
          <p:nvPr userDrawn="1"/>
        </p:nvGrpSpPr>
        <p:grpSpPr>
          <a:xfrm>
            <a:off x="8477413" y="603283"/>
            <a:ext cx="2088000" cy="6667200"/>
            <a:chOff x="7688998" y="611166"/>
            <a:chExt cx="2088000" cy="6667200"/>
          </a:xfrm>
        </p:grpSpPr>
        <p:sp>
          <p:nvSpPr>
            <p:cNvPr id="67" name="Rectangle 241"/>
            <p:cNvSpPr>
              <a:spLocks noChangeArrowheads="1"/>
            </p:cNvSpPr>
            <p:nvPr userDrawn="1"/>
          </p:nvSpPr>
          <p:spPr bwMode="auto">
            <a:xfrm>
              <a:off x="7688998" y="611166"/>
              <a:ext cx="2088000" cy="6667200"/>
            </a:xfrm>
            <a:prstGeom prst="rect">
              <a:avLst/>
            </a:prstGeom>
            <a:solidFill>
              <a:schemeClr val="bg1"/>
            </a:solidFill>
            <a:ln w="3175" algn="ctr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spcBef>
                  <a:spcPct val="50000"/>
                </a:spcBef>
                <a:defRPr/>
              </a:pPr>
              <a:endParaRPr lang="ko-KR" altLang="en-US"/>
            </a:p>
          </p:txBody>
        </p:sp>
        <p:sp>
          <p:nvSpPr>
            <p:cNvPr id="68" name="Rectangle 241"/>
            <p:cNvSpPr>
              <a:spLocks noChangeArrowheads="1"/>
            </p:cNvSpPr>
            <p:nvPr userDrawn="1"/>
          </p:nvSpPr>
          <p:spPr bwMode="auto">
            <a:xfrm>
              <a:off x="7688998" y="611166"/>
              <a:ext cx="2088000" cy="252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algn="ctr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 latinLnBrk="1"/>
              <a:r>
                <a:rPr lang="en-US" altLang="ko-KR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Description</a:t>
              </a:r>
              <a:endParaRPr lang="ko-KR" alt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60" name="그룹 89"/>
          <p:cNvGrpSpPr/>
          <p:nvPr userDrawn="1"/>
        </p:nvGrpSpPr>
        <p:grpSpPr>
          <a:xfrm>
            <a:off x="-1469709" y="150971"/>
            <a:ext cx="1260000" cy="899999"/>
            <a:chOff x="203518" y="1037888"/>
            <a:chExt cx="1260000" cy="899999"/>
          </a:xfrm>
        </p:grpSpPr>
        <p:sp>
          <p:nvSpPr>
            <p:cNvPr id="176" name="Rectangle 241"/>
            <p:cNvSpPr>
              <a:spLocks noChangeArrowheads="1"/>
            </p:cNvSpPr>
            <p:nvPr userDrawn="1"/>
          </p:nvSpPr>
          <p:spPr bwMode="auto">
            <a:xfrm>
              <a:off x="203518" y="1037888"/>
              <a:ext cx="1260000" cy="25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 marL="0" algn="l" defTabSz="1043056" rtl="0" eaLnBrk="1" fontAlgn="base" latinLnBrk="1" hangingPunct="1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kumimoji="1" lang="ko-KR" altLang="en-US" sz="7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돋움" pitchFamily="50" charset="-127"/>
                  <a:cs typeface="Arial" pitchFamily="34" charset="0"/>
                </a:rPr>
                <a:t>매장 관리</a:t>
              </a:r>
            </a:p>
          </p:txBody>
        </p:sp>
        <p:sp>
          <p:nvSpPr>
            <p:cNvPr id="177" name="Rectangle 241"/>
            <p:cNvSpPr>
              <a:spLocks noChangeArrowheads="1"/>
            </p:cNvSpPr>
            <p:nvPr userDrawn="1"/>
          </p:nvSpPr>
          <p:spPr bwMode="auto">
            <a:xfrm>
              <a:off x="203518" y="1289887"/>
              <a:ext cx="1260000" cy="648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매장 카테고리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일반 매장 </a:t>
              </a:r>
              <a:r>
                <a:rPr lang="en-US" altLang="ko-KR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(</a:t>
              </a: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전화주문</a:t>
              </a:r>
              <a:r>
                <a:rPr lang="en-US" altLang="ko-KR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)</a:t>
              </a:r>
            </a:p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배고파 등록 대기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배고파 등록 완료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</p:txBody>
        </p:sp>
      </p:grpSp>
      <p:grpSp>
        <p:nvGrpSpPr>
          <p:cNvPr id="162" name="그룹 89"/>
          <p:cNvGrpSpPr/>
          <p:nvPr userDrawn="1"/>
        </p:nvGrpSpPr>
        <p:grpSpPr>
          <a:xfrm>
            <a:off x="-1469709" y="1950969"/>
            <a:ext cx="1260000" cy="755999"/>
            <a:chOff x="203518" y="1037888"/>
            <a:chExt cx="1260000" cy="755999"/>
          </a:xfrm>
        </p:grpSpPr>
        <p:sp>
          <p:nvSpPr>
            <p:cNvPr id="172" name="Rectangle 241"/>
            <p:cNvSpPr>
              <a:spLocks noChangeArrowheads="1"/>
            </p:cNvSpPr>
            <p:nvPr/>
          </p:nvSpPr>
          <p:spPr bwMode="auto">
            <a:xfrm>
              <a:off x="203518" y="1037888"/>
              <a:ext cx="1260000" cy="25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 rtl="0" fontAlgn="base" latinLnBrk="1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kumimoji="1" lang="ko-KR" altLang="en-US" sz="7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돋움" pitchFamily="50" charset="-127"/>
                  <a:cs typeface="Arial" pitchFamily="34" charset="0"/>
                </a:rPr>
                <a:t>회원 관리</a:t>
              </a:r>
            </a:p>
          </p:txBody>
        </p:sp>
        <p:sp>
          <p:nvSpPr>
            <p:cNvPr id="173" name="Rectangle 241"/>
            <p:cNvSpPr>
              <a:spLocks noChangeArrowheads="1"/>
            </p:cNvSpPr>
            <p:nvPr/>
          </p:nvSpPr>
          <p:spPr bwMode="auto">
            <a:xfrm>
              <a:off x="203518" y="1289887"/>
              <a:ext cx="1260000" cy="504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비회원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정회원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탈퇴회원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</p:txBody>
        </p:sp>
      </p:grpSp>
      <p:grpSp>
        <p:nvGrpSpPr>
          <p:cNvPr id="163" name="그룹 89"/>
          <p:cNvGrpSpPr/>
          <p:nvPr userDrawn="1"/>
        </p:nvGrpSpPr>
        <p:grpSpPr>
          <a:xfrm>
            <a:off x="-1469709" y="2706968"/>
            <a:ext cx="1260000" cy="1007999"/>
            <a:chOff x="203518" y="1037888"/>
            <a:chExt cx="1260000" cy="1007999"/>
          </a:xfrm>
        </p:grpSpPr>
        <p:sp>
          <p:nvSpPr>
            <p:cNvPr id="170" name="Rectangle 241"/>
            <p:cNvSpPr>
              <a:spLocks noChangeArrowheads="1"/>
            </p:cNvSpPr>
            <p:nvPr/>
          </p:nvSpPr>
          <p:spPr bwMode="auto">
            <a:xfrm>
              <a:off x="203518" y="1037888"/>
              <a:ext cx="1260000" cy="25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 rtl="0" fontAlgn="base" latinLnBrk="1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kumimoji="1" lang="ko-KR" altLang="en-US" sz="7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돋움" pitchFamily="50" charset="-127"/>
                  <a:cs typeface="Arial" pitchFamily="34" charset="0"/>
                </a:rPr>
                <a:t>홍보 관리</a:t>
              </a:r>
            </a:p>
          </p:txBody>
        </p:sp>
        <p:sp>
          <p:nvSpPr>
            <p:cNvPr id="171" name="Rectangle 241"/>
            <p:cNvSpPr>
              <a:spLocks noChangeArrowheads="1"/>
            </p:cNvSpPr>
            <p:nvPr/>
          </p:nvSpPr>
          <p:spPr bwMode="auto">
            <a:xfrm>
              <a:off x="203518" y="1289887"/>
              <a:ext cx="1260000" cy="756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메인 배너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메인 팝업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이벤트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</a:t>
              </a:r>
              <a:r>
                <a:rPr lang="en-US" altLang="ko-KR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PUSH</a:t>
              </a:r>
              <a:r>
                <a:rPr lang="en-US" altLang="ko-KR" sz="700" kern="1200" baseline="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 </a:t>
              </a:r>
              <a:r>
                <a:rPr lang="ko-KR" altLang="en-US" sz="700" kern="1200" baseline="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메시지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배고파 추천하기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</p:txBody>
        </p:sp>
      </p:grpSp>
      <p:grpSp>
        <p:nvGrpSpPr>
          <p:cNvPr id="161" name="그룹 89"/>
          <p:cNvGrpSpPr/>
          <p:nvPr userDrawn="1"/>
        </p:nvGrpSpPr>
        <p:grpSpPr>
          <a:xfrm>
            <a:off x="-1469709" y="1050970"/>
            <a:ext cx="1260000" cy="899999"/>
            <a:chOff x="203518" y="1037888"/>
            <a:chExt cx="1260000" cy="899999"/>
          </a:xfrm>
        </p:grpSpPr>
        <p:sp>
          <p:nvSpPr>
            <p:cNvPr id="174" name="Rectangle 241"/>
            <p:cNvSpPr>
              <a:spLocks noChangeArrowheads="1"/>
            </p:cNvSpPr>
            <p:nvPr/>
          </p:nvSpPr>
          <p:spPr bwMode="auto">
            <a:xfrm>
              <a:off x="203518" y="1037888"/>
              <a:ext cx="1260000" cy="25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 marL="0" algn="l" defTabSz="1043056" rtl="0" eaLnBrk="1" fontAlgn="base" latinLnBrk="1" hangingPunct="1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kumimoji="1" lang="ko-KR" altLang="en-US" sz="7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돋움" pitchFamily="50" charset="-127"/>
                  <a:cs typeface="Arial" pitchFamily="34" charset="0"/>
                </a:rPr>
                <a:t>메뉴 관리</a:t>
              </a:r>
            </a:p>
          </p:txBody>
        </p:sp>
        <p:sp>
          <p:nvSpPr>
            <p:cNvPr id="175" name="Rectangle 241"/>
            <p:cNvSpPr>
              <a:spLocks noChangeArrowheads="1"/>
            </p:cNvSpPr>
            <p:nvPr/>
          </p:nvSpPr>
          <p:spPr bwMode="auto">
            <a:xfrm>
              <a:off x="203518" y="1289887"/>
              <a:ext cx="1260000" cy="648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메뉴 카테고리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메뉴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메뉴 옵션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메뉴 할인 이벤트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</p:txBody>
        </p:sp>
      </p:grpSp>
      <p:grpSp>
        <p:nvGrpSpPr>
          <p:cNvPr id="52" name="그룹 51"/>
          <p:cNvGrpSpPr/>
          <p:nvPr userDrawn="1"/>
        </p:nvGrpSpPr>
        <p:grpSpPr>
          <a:xfrm>
            <a:off x="-1469709" y="3714967"/>
            <a:ext cx="1260000" cy="899999"/>
            <a:chOff x="-1469709" y="3780227"/>
            <a:chExt cx="1260000" cy="899999"/>
          </a:xfrm>
        </p:grpSpPr>
        <p:grpSp>
          <p:nvGrpSpPr>
            <p:cNvPr id="164" name="그룹 89"/>
            <p:cNvGrpSpPr/>
            <p:nvPr userDrawn="1"/>
          </p:nvGrpSpPr>
          <p:grpSpPr>
            <a:xfrm>
              <a:off x="-1469709" y="3780227"/>
              <a:ext cx="1260000" cy="899999"/>
              <a:chOff x="203518" y="1037888"/>
              <a:chExt cx="1260000" cy="899999"/>
            </a:xfrm>
          </p:grpSpPr>
          <p:sp>
            <p:nvSpPr>
              <p:cNvPr id="168" name="Rectangle 241"/>
              <p:cNvSpPr>
                <a:spLocks noChangeArrowheads="1"/>
              </p:cNvSpPr>
              <p:nvPr/>
            </p:nvSpPr>
            <p:spPr bwMode="auto">
              <a:xfrm>
                <a:off x="203518" y="1037888"/>
                <a:ext cx="1260000" cy="2520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0" rIns="0" bIns="0" rtlCol="0" anchor="ctr"/>
              <a:lstStyle/>
              <a:p>
                <a:pPr rtl="0" fontAlgn="base" latinLnBrk="1"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kumimoji="1" lang="ko-KR" altLang="en-US" sz="700" kern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ea typeface="돋움" pitchFamily="50" charset="-127"/>
                    <a:cs typeface="Arial" pitchFamily="34" charset="0"/>
                  </a:rPr>
                  <a:t>고객 지원</a:t>
                </a:r>
              </a:p>
            </p:txBody>
          </p:sp>
          <p:sp>
            <p:nvSpPr>
              <p:cNvPr id="169" name="Rectangle 241"/>
              <p:cNvSpPr>
                <a:spLocks noChangeArrowheads="1"/>
              </p:cNvSpPr>
              <p:nvPr/>
            </p:nvSpPr>
            <p:spPr bwMode="auto">
              <a:xfrm>
                <a:off x="203518" y="1289887"/>
                <a:ext cx="1260000" cy="648000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0" rIns="0" bIns="0" rtlCol="0" anchor="ctr"/>
              <a:lstStyle/>
              <a:p>
                <a:pPr marL="0" marR="0" indent="0" algn="l" defTabSz="1043056" rtl="0" eaLnBrk="1" fontAlgn="auto" latinLnBrk="1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ko-KR" altLang="en-US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└ </a:t>
                </a:r>
                <a:r>
                  <a:rPr lang="en-US" altLang="ko-KR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1:1 </a:t>
                </a:r>
                <a:r>
                  <a:rPr lang="ko-KR" altLang="en-US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문의</a:t>
                </a:r>
                <a:r>
                  <a:rPr lang="en-US" altLang="ko-KR" sz="700" kern="1200" baseline="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 (</a:t>
                </a:r>
                <a:r>
                  <a:rPr lang="ko-KR" altLang="en-US" sz="700" kern="1200" baseline="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회원</a:t>
                </a:r>
                <a:r>
                  <a:rPr lang="en-US" altLang="ko-KR" sz="700" kern="1200" baseline="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)</a:t>
                </a:r>
                <a:endParaRPr lang="en-US" altLang="ko-KR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endParaRPr>
              </a:p>
              <a:p>
                <a:pPr>
                  <a:lnSpc>
                    <a:spcPct val="130000"/>
                  </a:lnSpc>
                  <a:defRPr/>
                </a:pPr>
                <a:r>
                  <a:rPr lang="ko-KR" altLang="en-US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└ </a:t>
                </a:r>
                <a:r>
                  <a:rPr lang="en-US" altLang="ko-KR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1:1 </a:t>
                </a:r>
                <a:r>
                  <a:rPr lang="ko-KR" altLang="en-US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문의 </a:t>
                </a:r>
                <a:r>
                  <a:rPr lang="en-US" altLang="ko-KR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(</a:t>
                </a:r>
                <a:r>
                  <a:rPr lang="ko-KR" altLang="en-US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사장님</a:t>
                </a:r>
                <a:r>
                  <a:rPr lang="en-US" altLang="ko-KR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)</a:t>
                </a:r>
              </a:p>
              <a:p>
                <a:pPr>
                  <a:lnSpc>
                    <a:spcPct val="130000"/>
                  </a:lnSpc>
                  <a:defRPr/>
                </a:pPr>
                <a:r>
                  <a:rPr lang="ko-KR" altLang="en-US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└ 실시간 주문</a:t>
                </a:r>
                <a:r>
                  <a:rPr lang="en-US" altLang="ko-KR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/</a:t>
                </a:r>
                <a:r>
                  <a:rPr lang="ko-KR" altLang="en-US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접수 조회</a:t>
                </a:r>
                <a:endParaRPr lang="en-US" altLang="ko-KR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endParaRPr>
              </a:p>
              <a:p>
                <a:pPr marL="0" marR="0" indent="0" algn="l" defTabSz="1043056" rtl="0" eaLnBrk="1" fontAlgn="auto" latinLnBrk="1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ko-KR" altLang="en-US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└ 실시간 </a:t>
                </a:r>
                <a:r>
                  <a:rPr lang="en-US" altLang="ko-KR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POS </a:t>
                </a:r>
                <a:r>
                  <a:rPr lang="ko-KR" altLang="en-US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현황 조회</a:t>
                </a:r>
                <a:endParaRPr lang="en-US" altLang="ko-KR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</p:grpSp>
        <p:pic>
          <p:nvPicPr>
            <p:cNvPr id="50" name="Picture 39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347948" y="4355680"/>
              <a:ext cx="115860" cy="10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" name="Picture 39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347948" y="4500723"/>
              <a:ext cx="115860" cy="10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65" name="그룹 89"/>
          <p:cNvGrpSpPr/>
          <p:nvPr userDrawn="1"/>
        </p:nvGrpSpPr>
        <p:grpSpPr>
          <a:xfrm>
            <a:off x="-1469709" y="4614966"/>
            <a:ext cx="1260000" cy="1007999"/>
            <a:chOff x="203518" y="1037888"/>
            <a:chExt cx="1260000" cy="1007999"/>
          </a:xfrm>
        </p:grpSpPr>
        <p:sp>
          <p:nvSpPr>
            <p:cNvPr id="166" name="Rectangle 241"/>
            <p:cNvSpPr>
              <a:spLocks noChangeArrowheads="1"/>
            </p:cNvSpPr>
            <p:nvPr/>
          </p:nvSpPr>
          <p:spPr bwMode="auto">
            <a:xfrm>
              <a:off x="203518" y="1037888"/>
              <a:ext cx="1260000" cy="25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 rtl="0" fontAlgn="base" latinLnBrk="1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kumimoji="1" lang="ko-KR" altLang="en-US" sz="7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돋움" pitchFamily="50" charset="-127"/>
                  <a:cs typeface="Arial" pitchFamily="34" charset="0"/>
                </a:rPr>
                <a:t>기타</a:t>
              </a:r>
            </a:p>
          </p:txBody>
        </p:sp>
        <p:sp>
          <p:nvSpPr>
            <p:cNvPr id="167" name="Rectangle 241"/>
            <p:cNvSpPr>
              <a:spLocks noChangeArrowheads="1"/>
            </p:cNvSpPr>
            <p:nvPr/>
          </p:nvSpPr>
          <p:spPr bwMode="auto">
            <a:xfrm>
              <a:off x="203518" y="1289887"/>
              <a:ext cx="1260000" cy="756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공지사항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튜토리얼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약관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</a:t>
              </a:r>
              <a:r>
                <a:rPr lang="en-US" altLang="ko-KR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APP</a:t>
              </a:r>
              <a:r>
                <a:rPr lang="en-US" altLang="ko-KR" sz="700" kern="1200" baseline="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 </a:t>
              </a: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버전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</a:t>
              </a:r>
              <a:r>
                <a:rPr lang="en-US" altLang="ko-KR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POS</a:t>
              </a:r>
              <a:r>
                <a:rPr lang="en-US" altLang="ko-KR" sz="700" kern="1200" baseline="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 </a:t>
              </a: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버전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</p:txBody>
        </p:sp>
      </p:grpSp>
      <p:sp>
        <p:nvSpPr>
          <p:cNvPr id="54" name="Rectangle 241"/>
          <p:cNvSpPr>
            <a:spLocks noChangeArrowheads="1"/>
          </p:cNvSpPr>
          <p:nvPr userDrawn="1"/>
        </p:nvSpPr>
        <p:spPr bwMode="auto">
          <a:xfrm>
            <a:off x="-1433709" y="5665451"/>
            <a:ext cx="1188000" cy="756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0" rtlCol="0" anchor="ctr"/>
          <a:lstStyle/>
          <a:p>
            <a:pPr fontAlgn="base">
              <a:lnSpc>
                <a:spcPct val="13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ko-KR" altLang="en-US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매출</a:t>
            </a:r>
            <a:r>
              <a:rPr kumimoji="1" lang="en-US" altLang="ko-KR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/</a:t>
            </a:r>
            <a:r>
              <a:rPr kumimoji="1" lang="ko-KR" altLang="en-US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정산</a:t>
            </a:r>
            <a:r>
              <a:rPr kumimoji="1" lang="en-US" altLang="ko-KR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/</a:t>
            </a:r>
            <a:r>
              <a:rPr kumimoji="1" lang="ko-KR" altLang="en-US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수수료</a:t>
            </a:r>
            <a:endParaRPr kumimoji="1" lang="en-US" altLang="ko-KR" sz="7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  <a:p>
            <a:pPr>
              <a:lnSpc>
                <a:spcPct val="130000"/>
              </a:lnSpc>
              <a:defRPr/>
            </a:pPr>
            <a:r>
              <a:rPr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└ 매출 조회</a:t>
            </a:r>
            <a:endParaRPr lang="en-US" altLang="ko-KR" sz="700" dirty="0" smtClean="0">
              <a:solidFill>
                <a:schemeClr val="bg1">
                  <a:lumMod val="50000"/>
                </a:schemeClr>
              </a:solidFill>
              <a:latin typeface="돋움" pitchFamily="50" charset="-127"/>
              <a:ea typeface="돋움" pitchFamily="50" charset="-127"/>
            </a:endParaRPr>
          </a:p>
          <a:p>
            <a:pPr>
              <a:lnSpc>
                <a:spcPct val="130000"/>
              </a:lnSpc>
              <a:defRPr/>
            </a:pPr>
            <a:r>
              <a:rPr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└ 매출 통계</a:t>
            </a:r>
            <a:endParaRPr lang="en-US" altLang="ko-KR" sz="700" dirty="0" smtClean="0">
              <a:solidFill>
                <a:srgbClr val="0070C0"/>
              </a:solidFill>
              <a:latin typeface="돋움" pitchFamily="50" charset="-127"/>
              <a:ea typeface="돋움" pitchFamily="50" charset="-127"/>
            </a:endParaRPr>
          </a:p>
          <a:p>
            <a:pPr>
              <a:lnSpc>
                <a:spcPct val="130000"/>
              </a:lnSpc>
              <a:defRPr/>
            </a:pPr>
            <a:r>
              <a:rPr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└ 매장 정산</a:t>
            </a:r>
            <a:endParaRPr lang="en-US" altLang="ko-KR" sz="700" dirty="0" smtClean="0">
              <a:solidFill>
                <a:schemeClr val="bg1">
                  <a:lumMod val="50000"/>
                </a:schemeClr>
              </a:solidFill>
              <a:latin typeface="돋움" pitchFamily="50" charset="-127"/>
              <a:ea typeface="돋움" pitchFamily="50" charset="-127"/>
            </a:endParaRPr>
          </a:p>
          <a:p>
            <a:pPr marL="0" marR="0" indent="0" algn="l" defTabSz="1043056" rtl="0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└ 매장 수수료 설정</a:t>
            </a:r>
            <a:endParaRPr lang="en-US" altLang="ko-KR" sz="700" dirty="0" smtClean="0">
              <a:solidFill>
                <a:srgbClr val="0070C0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55" name="Rectangle 241"/>
          <p:cNvSpPr>
            <a:spLocks noChangeArrowheads="1"/>
          </p:cNvSpPr>
          <p:nvPr userDrawn="1"/>
        </p:nvSpPr>
        <p:spPr bwMode="auto">
          <a:xfrm>
            <a:off x="-1433709" y="6443084"/>
            <a:ext cx="1188000" cy="576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0" rtlCol="0" anchor="ctr"/>
          <a:lstStyle/>
          <a:p>
            <a:pPr fontAlgn="base">
              <a:lnSpc>
                <a:spcPct val="13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ko-KR" altLang="en-US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리워드 관리</a:t>
            </a:r>
            <a:endParaRPr kumimoji="1" lang="en-US" altLang="ko-KR" sz="7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  <a:p>
            <a:pPr>
              <a:lnSpc>
                <a:spcPct val="130000"/>
              </a:lnSpc>
              <a:defRPr/>
            </a:pPr>
            <a:r>
              <a:rPr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└ </a:t>
            </a:r>
            <a:r>
              <a:rPr lang="ko-KR" altLang="en-US" sz="700" dirty="0" err="1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딜리템</a:t>
            </a:r>
            <a:r>
              <a:rPr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 이력</a:t>
            </a:r>
            <a:endParaRPr lang="en-US" altLang="ko-KR" sz="700" dirty="0" smtClean="0">
              <a:solidFill>
                <a:schemeClr val="bg1">
                  <a:lumMod val="50000"/>
                </a:schemeClr>
              </a:solidFill>
              <a:latin typeface="돋움" pitchFamily="50" charset="-127"/>
              <a:ea typeface="돋움" pitchFamily="50" charset="-127"/>
            </a:endParaRPr>
          </a:p>
          <a:p>
            <a:pPr>
              <a:lnSpc>
                <a:spcPct val="130000"/>
              </a:lnSpc>
              <a:defRPr/>
            </a:pPr>
            <a:r>
              <a:rPr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└ 포인트 이력</a:t>
            </a:r>
            <a:endParaRPr lang="en-US" altLang="ko-KR" sz="700" dirty="0" smtClean="0">
              <a:solidFill>
                <a:schemeClr val="bg1">
                  <a:lumMod val="50000"/>
                </a:schemeClr>
              </a:solidFill>
              <a:latin typeface="돋움" pitchFamily="50" charset="-127"/>
              <a:ea typeface="돋움" pitchFamily="50" charset="-127"/>
            </a:endParaRPr>
          </a:p>
          <a:p>
            <a:pPr marL="0" marR="0" indent="0" algn="l" defTabSz="1043056" rtl="0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└ 포인트 환전</a:t>
            </a:r>
            <a:endParaRPr lang="en-US" altLang="ko-KR" sz="700" dirty="0" smtClean="0">
              <a:solidFill>
                <a:schemeClr val="bg1">
                  <a:lumMod val="50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56" name="Rectangle 241"/>
          <p:cNvSpPr>
            <a:spLocks noChangeArrowheads="1"/>
          </p:cNvSpPr>
          <p:nvPr userDrawn="1"/>
        </p:nvSpPr>
        <p:spPr bwMode="auto">
          <a:xfrm>
            <a:off x="-1433709" y="7040862"/>
            <a:ext cx="1188000" cy="288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0" rtlCol="0" anchor="ctr"/>
          <a:lstStyle/>
          <a:p>
            <a:pPr fontAlgn="base">
              <a:lnSpc>
                <a:spcPct val="13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ko-KR" altLang="en-US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리뷰 관리</a:t>
            </a:r>
            <a:endParaRPr kumimoji="1" lang="en-US" altLang="ko-KR" sz="7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</p:txBody>
      </p:sp>
      <p:sp>
        <p:nvSpPr>
          <p:cNvPr id="57" name="Rectangle 241"/>
          <p:cNvSpPr>
            <a:spLocks noChangeArrowheads="1"/>
          </p:cNvSpPr>
          <p:nvPr userDrawn="1"/>
        </p:nvSpPr>
        <p:spPr bwMode="auto">
          <a:xfrm>
            <a:off x="-1433709" y="7364792"/>
            <a:ext cx="1188000" cy="288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0" rtlCol="0" anchor="ctr"/>
          <a:lstStyle/>
          <a:p>
            <a:pPr fontAlgn="base">
              <a:lnSpc>
                <a:spcPct val="13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ko-KR" altLang="en-US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앱 로그 분석</a:t>
            </a:r>
            <a:endParaRPr kumimoji="1" lang="en-US" altLang="ko-KR" sz="7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직사각형 25"/>
          <p:cNvSpPr/>
          <p:nvPr userDrawn="1"/>
        </p:nvSpPr>
        <p:spPr>
          <a:xfrm>
            <a:off x="0" y="0"/>
            <a:ext cx="10693400" cy="7561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Rectangle 28"/>
          <p:cNvSpPr>
            <a:spLocks noChangeArrowheads="1"/>
          </p:cNvSpPr>
          <p:nvPr userDrawn="1"/>
        </p:nvSpPr>
        <p:spPr bwMode="auto">
          <a:xfrm>
            <a:off x="0" y="7381876"/>
            <a:ext cx="10710000" cy="179387"/>
          </a:xfrm>
          <a:prstGeom prst="rect">
            <a:avLst/>
          </a:prstGeom>
          <a:solidFill>
            <a:srgbClr val="4D4D4D"/>
          </a:solidFill>
          <a:ln w="3175" algn="ctr">
            <a:noFill/>
            <a:miter lim="800000"/>
            <a:headEnd/>
            <a:tailEnd/>
          </a:ln>
        </p:spPr>
        <p:txBody>
          <a:bodyPr wrap="none" lIns="91434" tIns="45718" rIns="91434" bIns="45718" anchor="ctr"/>
          <a:lstStyle/>
          <a:p>
            <a:pPr algn="r">
              <a:spcBef>
                <a:spcPct val="50000"/>
              </a:spcBef>
              <a:defRPr/>
            </a:pPr>
            <a:endParaRPr lang="ko-KR" altLang="en-US">
              <a:solidFill>
                <a:srgbClr val="1C1C1C"/>
              </a:solidFill>
              <a:latin typeface="Arial" charset="0"/>
            </a:endParaRPr>
          </a:p>
        </p:txBody>
      </p:sp>
      <p:sp>
        <p:nvSpPr>
          <p:cNvPr id="9" name="Rectangle 175"/>
          <p:cNvSpPr>
            <a:spLocks noChangeArrowheads="1"/>
          </p:cNvSpPr>
          <p:nvPr userDrawn="1"/>
        </p:nvSpPr>
        <p:spPr bwMode="auto">
          <a:xfrm>
            <a:off x="10460366" y="7410014"/>
            <a:ext cx="125034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9pPr>
          </a:lstStyle>
          <a:p>
            <a:pPr algn="r" defTabSz="961964" rtl="0" fontAlgn="base" latinLnBrk="1">
              <a:spcBef>
                <a:spcPct val="0"/>
              </a:spcBef>
              <a:spcAft>
                <a:spcPct val="0"/>
              </a:spcAft>
              <a:defRPr/>
            </a:pPr>
            <a:fld id="{42A61D1F-6597-44C7-B510-17CE7B0E7975}" type="slidenum">
              <a:rPr kumimoji="1" lang="ko-KR" altLang="en-US" sz="800" kern="1200" dirty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pPr algn="r" defTabSz="961964" rtl="0" fontAlgn="base" latinLnBrk="1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ko-KR" sz="800" kern="1200" dirty="0">
              <a:solidFill>
                <a:schemeClr val="bg1"/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</p:txBody>
      </p:sp>
      <p:sp>
        <p:nvSpPr>
          <p:cNvPr id="10" name="Rectangle 174"/>
          <p:cNvSpPr>
            <a:spLocks noChangeArrowheads="1"/>
          </p:cNvSpPr>
          <p:nvPr userDrawn="1"/>
        </p:nvSpPr>
        <p:spPr bwMode="auto">
          <a:xfrm>
            <a:off x="109400" y="7417708"/>
            <a:ext cx="1157368" cy="10772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defTabSz="957756">
              <a:defRPr/>
            </a:pPr>
            <a:r>
              <a:rPr kumimoji="1" lang="en-US" altLang="ko-KR" sz="700" kern="120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Reported by </a:t>
            </a:r>
            <a:r>
              <a:rPr kumimoji="1" lang="ko-KR" altLang="en-US" sz="700" b="1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㈜비씨디플랫폼</a:t>
            </a:r>
            <a:endParaRPr kumimoji="1" lang="ko-KR" altLang="en-US" sz="700" b="1" kern="1200" dirty="0" smtClean="0">
              <a:solidFill>
                <a:schemeClr val="bg1"/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</p:txBody>
      </p:sp>
      <p:grpSp>
        <p:nvGrpSpPr>
          <p:cNvPr id="5" name="그룹 22"/>
          <p:cNvGrpSpPr/>
          <p:nvPr userDrawn="1"/>
        </p:nvGrpSpPr>
        <p:grpSpPr>
          <a:xfrm>
            <a:off x="8477413" y="603283"/>
            <a:ext cx="2088000" cy="6667200"/>
            <a:chOff x="7688998" y="611166"/>
            <a:chExt cx="2088000" cy="6667200"/>
          </a:xfrm>
        </p:grpSpPr>
        <p:sp>
          <p:nvSpPr>
            <p:cNvPr id="24" name="Rectangle 241"/>
            <p:cNvSpPr>
              <a:spLocks noChangeArrowheads="1"/>
            </p:cNvSpPr>
            <p:nvPr userDrawn="1"/>
          </p:nvSpPr>
          <p:spPr bwMode="auto">
            <a:xfrm>
              <a:off x="7688998" y="611166"/>
              <a:ext cx="2088000" cy="6667200"/>
            </a:xfrm>
            <a:prstGeom prst="rect">
              <a:avLst/>
            </a:prstGeom>
            <a:solidFill>
              <a:schemeClr val="bg1"/>
            </a:solidFill>
            <a:ln w="3175" algn="ctr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spcBef>
                  <a:spcPct val="50000"/>
                </a:spcBef>
                <a:defRPr/>
              </a:pPr>
              <a:endParaRPr lang="ko-KR" altLang="en-US"/>
            </a:p>
          </p:txBody>
        </p:sp>
        <p:sp>
          <p:nvSpPr>
            <p:cNvPr id="25" name="Rectangle 241"/>
            <p:cNvSpPr>
              <a:spLocks noChangeArrowheads="1"/>
            </p:cNvSpPr>
            <p:nvPr userDrawn="1"/>
          </p:nvSpPr>
          <p:spPr bwMode="auto">
            <a:xfrm>
              <a:off x="7688998" y="611166"/>
              <a:ext cx="2088000" cy="252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algn="ctr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 latinLnBrk="1"/>
              <a:r>
                <a:rPr lang="en-US" altLang="ko-KR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Description</a:t>
              </a:r>
              <a:endParaRPr lang="ko-KR" alt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3" name="Rectangle 241"/>
          <p:cNvSpPr>
            <a:spLocks noChangeArrowheads="1"/>
          </p:cNvSpPr>
          <p:nvPr userDrawn="1"/>
        </p:nvSpPr>
        <p:spPr bwMode="auto">
          <a:xfrm>
            <a:off x="143550" y="622333"/>
            <a:ext cx="8287200" cy="6642000"/>
          </a:xfrm>
          <a:prstGeom prst="rect">
            <a:avLst/>
          </a:prstGeom>
          <a:solidFill>
            <a:schemeClr val="bg1"/>
          </a:solidFill>
          <a:ln w="38100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 marL="0" algn="l" defTabSz="1043056" rtl="0" eaLnBrk="1" fontAlgn="base" latinLnBrk="1" hangingPunct="1">
              <a:spcBef>
                <a:spcPct val="50000"/>
              </a:spcBef>
              <a:spcAft>
                <a:spcPct val="0"/>
              </a:spcAft>
              <a:defRPr/>
            </a:pPr>
            <a:endParaRPr kumimoji="1" lang="ko-KR" altLang="en-US" sz="800" kern="1200" dirty="0">
              <a:solidFill>
                <a:srgbClr val="4D4D4D"/>
              </a:solidFill>
              <a:latin typeface="돋움" pitchFamily="50" charset="-127"/>
              <a:ea typeface="돋움" pitchFamily="50" charset="-127"/>
              <a:cs typeface="+mn-cs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125413" y="107950"/>
            <a:ext cx="1930016" cy="166199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marL="85720" indent="-85720">
              <a:lnSpc>
                <a:spcPct val="120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ko-KR" altLang="en-US" sz="900" b="1" dirty="0" smtClean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먹자 플랫폼</a:t>
            </a:r>
            <a:r>
              <a:rPr kumimoji="1" lang="ko-KR" altLang="en-US" sz="900" b="0" kern="1200" dirty="0" smtClean="0">
                <a:solidFill>
                  <a:srgbClr val="4D4D4D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 </a:t>
            </a:r>
            <a:r>
              <a:rPr lang="en-US" altLang="ko-KR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ADMIN(</a:t>
            </a:r>
            <a:r>
              <a:rPr lang="ko-KR" altLang="en-US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통합</a:t>
            </a:r>
            <a:r>
              <a:rPr lang="en-US" altLang="ko-KR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)</a:t>
            </a:r>
            <a:r>
              <a:rPr lang="ko-KR" altLang="en-US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 스토리보드</a:t>
            </a:r>
            <a:endParaRPr lang="en-US" altLang="ko-KR" sz="900" b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  <p:grpSp>
        <p:nvGrpSpPr>
          <p:cNvPr id="27" name="그룹 26"/>
          <p:cNvGrpSpPr/>
          <p:nvPr userDrawn="1"/>
        </p:nvGrpSpPr>
        <p:grpSpPr>
          <a:xfrm>
            <a:off x="8477415" y="323641"/>
            <a:ext cx="2087998" cy="252000"/>
            <a:chOff x="7689000" y="323641"/>
            <a:chExt cx="2087998" cy="252000"/>
          </a:xfrm>
        </p:grpSpPr>
        <p:grpSp>
          <p:nvGrpSpPr>
            <p:cNvPr id="28" name="그룹 16"/>
            <p:cNvGrpSpPr/>
            <p:nvPr userDrawn="1"/>
          </p:nvGrpSpPr>
          <p:grpSpPr>
            <a:xfrm>
              <a:off x="7689000" y="323641"/>
              <a:ext cx="1187999" cy="252000"/>
              <a:chOff x="7689000" y="323641"/>
              <a:chExt cx="1187999" cy="252000"/>
            </a:xfrm>
          </p:grpSpPr>
          <p:sp>
            <p:nvSpPr>
              <p:cNvPr id="32" name="Rectangle 241"/>
              <p:cNvSpPr>
                <a:spLocks noChangeArrowheads="1"/>
              </p:cNvSpPr>
              <p:nvPr userDrawn="1"/>
            </p:nvSpPr>
            <p:spPr bwMode="auto">
              <a:xfrm>
                <a:off x="8228999" y="323641"/>
                <a:ext cx="648000" cy="252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ko-KR" altLang="en-US" sz="7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조승현</a:t>
                </a:r>
                <a:endParaRPr lang="ko-KR" altLang="en-US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  <p:sp>
            <p:nvSpPr>
              <p:cNvPr id="34" name="직사각형 33"/>
              <p:cNvSpPr/>
              <p:nvPr userDrawn="1"/>
            </p:nvSpPr>
            <p:spPr>
              <a:xfrm>
                <a:off x="7689000" y="323641"/>
                <a:ext cx="540000" cy="25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marL="0" marR="0" lvl="0" indent="0" algn="ctr" defTabSz="914342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700" b="0" i="0" u="none" strike="noStrike" kern="1200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돋움" pitchFamily="50" charset="-127"/>
                    <a:ea typeface="돋움" pitchFamily="50" charset="-127"/>
                    <a:cs typeface="+mn-cs"/>
                  </a:rPr>
                  <a:t>작성자</a:t>
                </a:r>
                <a:endParaRPr kumimoji="1" lang="ko-KR" altLang="en-US" sz="700" b="0" i="0" u="none" strike="noStrike" kern="1200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</p:grpSp>
        <p:grpSp>
          <p:nvGrpSpPr>
            <p:cNvPr id="29" name="그룹 19"/>
            <p:cNvGrpSpPr/>
            <p:nvPr userDrawn="1"/>
          </p:nvGrpSpPr>
          <p:grpSpPr>
            <a:xfrm>
              <a:off x="8876999" y="323641"/>
              <a:ext cx="899999" cy="252000"/>
              <a:chOff x="8876998" y="323641"/>
              <a:chExt cx="899999" cy="252000"/>
            </a:xfrm>
          </p:grpSpPr>
          <p:sp>
            <p:nvSpPr>
              <p:cNvPr id="30" name="Rectangle 241"/>
              <p:cNvSpPr>
                <a:spLocks noChangeArrowheads="1"/>
              </p:cNvSpPr>
              <p:nvPr userDrawn="1"/>
            </p:nvSpPr>
            <p:spPr bwMode="auto">
              <a:xfrm>
                <a:off x="9416997" y="323641"/>
                <a:ext cx="360000" cy="252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marL="0" algn="ctr" defTabSz="1043056" rtl="0" eaLnBrk="1" fontAlgn="base" latinLnBrk="1" hangingPunct="1"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en-US" altLang="ko-KR" sz="700" kern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1.3</a:t>
                </a:r>
                <a:endParaRPr lang="ko-KR" altLang="en-US" sz="7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  <p:sp>
            <p:nvSpPr>
              <p:cNvPr id="31" name="직사각형 30"/>
              <p:cNvSpPr/>
              <p:nvPr userDrawn="1"/>
            </p:nvSpPr>
            <p:spPr>
              <a:xfrm>
                <a:off x="8876998" y="323641"/>
                <a:ext cx="540000" cy="25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marL="0" marR="0" lvl="0" indent="0" algn="ctr" defTabSz="914342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700" b="0" i="0" u="none" strike="noStrike" kern="1200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돋움" pitchFamily="50" charset="-127"/>
                    <a:ea typeface="돋움" pitchFamily="50" charset="-127"/>
                    <a:cs typeface="+mn-cs"/>
                  </a:rPr>
                  <a:t>Ver.</a:t>
                </a:r>
                <a:endParaRPr kumimoji="1" lang="ko-KR" altLang="en-US" sz="700" b="0" i="0" u="none" strike="noStrike" kern="1200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</p:grpSp>
      </p:grpSp>
      <p:grpSp>
        <p:nvGrpSpPr>
          <p:cNvPr id="35" name="그룹 34"/>
          <p:cNvGrpSpPr/>
          <p:nvPr userDrawn="1"/>
        </p:nvGrpSpPr>
        <p:grpSpPr>
          <a:xfrm>
            <a:off x="125413" y="323641"/>
            <a:ext cx="8318404" cy="252000"/>
            <a:chOff x="125413" y="323641"/>
            <a:chExt cx="8318404" cy="252000"/>
          </a:xfrm>
        </p:grpSpPr>
        <p:grpSp>
          <p:nvGrpSpPr>
            <p:cNvPr id="36" name="그룹 10"/>
            <p:cNvGrpSpPr/>
            <p:nvPr userDrawn="1"/>
          </p:nvGrpSpPr>
          <p:grpSpPr>
            <a:xfrm>
              <a:off x="125413" y="323641"/>
              <a:ext cx="5039999" cy="252000"/>
              <a:chOff x="129000" y="323641"/>
              <a:chExt cx="5039999" cy="252000"/>
            </a:xfrm>
          </p:grpSpPr>
          <p:sp>
            <p:nvSpPr>
              <p:cNvPr id="42" name="Rectangle 241"/>
              <p:cNvSpPr>
                <a:spLocks noChangeArrowheads="1"/>
              </p:cNvSpPr>
              <p:nvPr userDrawn="1"/>
            </p:nvSpPr>
            <p:spPr bwMode="auto">
              <a:xfrm>
                <a:off x="668999" y="323641"/>
                <a:ext cx="4500000" cy="252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90000" tIns="0" rIns="0" bIns="0" anchor="ctr"/>
              <a:lstStyle/>
              <a:p>
                <a:pPr marL="0" algn="l" defTabSz="1043056" rtl="0" eaLnBrk="1" latinLnBrk="1" hangingPunct="1">
                  <a:spcBef>
                    <a:spcPct val="50000"/>
                  </a:spcBef>
                  <a:defRPr/>
                </a:pPr>
                <a:endParaRPr lang="ko-KR" altLang="en-US" sz="7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  <p:sp>
            <p:nvSpPr>
              <p:cNvPr id="43" name="Rectangle 241"/>
              <p:cNvSpPr>
                <a:spLocks noChangeArrowheads="1"/>
              </p:cNvSpPr>
              <p:nvPr userDrawn="1"/>
            </p:nvSpPr>
            <p:spPr bwMode="auto">
              <a:xfrm>
                <a:off x="129000" y="323641"/>
                <a:ext cx="540000" cy="25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marL="0" marR="0" lvl="0" indent="0" algn="ctr" defTabSz="914342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700" b="0" i="0" u="none" strike="noStrike" kern="1200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돋움" pitchFamily="50" charset="-127"/>
                    <a:ea typeface="돋움" pitchFamily="50" charset="-127"/>
                    <a:cs typeface="+mn-cs"/>
                  </a:rPr>
                  <a:t>경로</a:t>
                </a:r>
                <a:endParaRPr kumimoji="1" lang="ko-KR" altLang="en-US" sz="700" b="0" i="0" u="none" strike="noStrike" kern="1200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</p:grpSp>
        <p:grpSp>
          <p:nvGrpSpPr>
            <p:cNvPr id="37" name="그룹 37"/>
            <p:cNvGrpSpPr/>
            <p:nvPr userDrawn="1"/>
          </p:nvGrpSpPr>
          <p:grpSpPr>
            <a:xfrm>
              <a:off x="5164218" y="323641"/>
              <a:ext cx="3279599" cy="252000"/>
              <a:chOff x="5563818" y="323641"/>
              <a:chExt cx="3279599" cy="252000"/>
            </a:xfrm>
          </p:grpSpPr>
          <p:sp>
            <p:nvSpPr>
              <p:cNvPr id="38" name="직사각형 37"/>
              <p:cNvSpPr/>
              <p:nvPr userDrawn="1"/>
            </p:nvSpPr>
            <p:spPr>
              <a:xfrm>
                <a:off x="5563818" y="323641"/>
                <a:ext cx="540000" cy="25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marL="0" marR="0" lvl="0" indent="0" algn="ctr" defTabSz="914342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700" b="0" i="0" u="none" strike="noStrike" kern="1200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돋움" pitchFamily="50" charset="-127"/>
                    <a:ea typeface="돋움" pitchFamily="50" charset="-127"/>
                    <a:cs typeface="+mn-cs"/>
                  </a:rPr>
                  <a:t>화면명</a:t>
                </a:r>
                <a:endParaRPr kumimoji="1" lang="ko-KR" altLang="en-US" sz="700" b="0" i="0" u="none" strike="noStrike" kern="1200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  <p:sp>
            <p:nvSpPr>
              <p:cNvPr id="39" name="Rectangle 241"/>
              <p:cNvSpPr>
                <a:spLocks noChangeArrowheads="1"/>
              </p:cNvSpPr>
              <p:nvPr userDrawn="1"/>
            </p:nvSpPr>
            <p:spPr bwMode="auto">
              <a:xfrm>
                <a:off x="6103817" y="323641"/>
                <a:ext cx="2739600" cy="252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90000" tIns="0" rIns="0" bIns="0" anchor="ctr"/>
              <a:lstStyle/>
              <a:p>
                <a:pPr marL="0" algn="l" defTabSz="1043056" rtl="0" eaLnBrk="1" fontAlgn="base" latinLnBrk="1" hangingPunct="1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ko-KR" altLang="en-US" sz="7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</p:grpSp>
      </p:grpSp>
      <p:sp>
        <p:nvSpPr>
          <p:cNvPr id="44" name="TextBox 43"/>
          <p:cNvSpPr txBox="1"/>
          <p:nvPr userDrawn="1"/>
        </p:nvSpPr>
        <p:spPr>
          <a:xfrm>
            <a:off x="10013979" y="107950"/>
            <a:ext cx="551434" cy="123111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r">
              <a:defRPr/>
            </a:pPr>
            <a:r>
              <a:rPr lang="en-US" altLang="ko-KR" sz="800" dirty="0" smtClean="0">
                <a:latin typeface="돋움" pitchFamily="50" charset="-127"/>
                <a:ea typeface="돋움" pitchFamily="50" charset="-127"/>
              </a:rPr>
              <a:t>2021.01.21</a:t>
            </a:r>
            <a:endParaRPr lang="ko-KR" altLang="en-US" sz="800" dirty="0">
              <a:latin typeface="돋움" pitchFamily="50" charset="-127"/>
              <a:ea typeface="돋움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134"/>
          <p:cNvSpPr>
            <a:spLocks noChangeShapeType="1"/>
          </p:cNvSpPr>
          <p:nvPr/>
        </p:nvSpPr>
        <p:spPr bwMode="auto">
          <a:xfrm>
            <a:off x="4208546" y="1267656"/>
            <a:ext cx="0" cy="4467225"/>
          </a:xfrm>
          <a:prstGeom prst="line">
            <a:avLst/>
          </a:prstGeom>
          <a:noFill/>
          <a:ln w="3175">
            <a:solidFill>
              <a:srgbClr val="C0C0C0"/>
            </a:solidFill>
            <a:round/>
            <a:headEnd/>
            <a:tailEnd/>
          </a:ln>
        </p:spPr>
        <p:txBody>
          <a:bodyPr wrap="none" lIns="91434" tIns="45718" rIns="91434" bIns="45718" anchor="ctr"/>
          <a:lstStyle/>
          <a:p>
            <a:endParaRPr lang="ko-KR" altLang="en-US"/>
          </a:p>
        </p:txBody>
      </p:sp>
      <p:graphicFrame>
        <p:nvGraphicFramePr>
          <p:cNvPr id="9" name="Group 8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253255"/>
              </p:ext>
            </p:extLst>
          </p:nvPr>
        </p:nvGraphicFramePr>
        <p:xfrm>
          <a:off x="4492709" y="1667705"/>
          <a:ext cx="5220000" cy="3024000"/>
        </p:xfrm>
        <a:graphic>
          <a:graphicData uri="http://schemas.openxmlformats.org/drawingml/2006/table">
            <a:tbl>
              <a:tblPr/>
              <a:tblGrid>
                <a:gridCol w="468000"/>
                <a:gridCol w="3312000"/>
                <a:gridCol w="720000"/>
                <a:gridCol w="720000"/>
              </a:tblGrid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7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버전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7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내용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7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이름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7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일자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600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1.0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패밀리 관리 초안 작성</a:t>
                      </a: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조승현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2021.01.19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1.1</a:t>
                      </a: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수정 </a:t>
                      </a: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IA </a:t>
                      </a: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적용 </a:t>
                      </a: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: </a:t>
                      </a:r>
                      <a:r>
                        <a:rPr kumimoji="1" lang="ko-KR" altLang="en-US" sz="7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메뉴명</a:t>
                      </a: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 변경 </a:t>
                      </a: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(</a:t>
                      </a: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패밀리관리 </a:t>
                      </a: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&gt; </a:t>
                      </a: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매장관리</a:t>
                      </a: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조승현</a:t>
                      </a: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2021.01.20</a:t>
                      </a: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1.2</a:t>
                      </a: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화면 가이드 및 정책 변경 </a:t>
                      </a: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: </a:t>
                      </a: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조직도 </a:t>
                      </a: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+ </a:t>
                      </a: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목록 화면 통합</a:t>
                      </a:r>
                      <a:endParaRPr kumimoji="1" lang="en-US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조승현</a:t>
                      </a: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2021.01.20</a:t>
                      </a: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Text Box 243"/>
          <p:cNvSpPr txBox="1">
            <a:spLocks noChangeArrowheads="1"/>
          </p:cNvSpPr>
          <p:nvPr/>
        </p:nvSpPr>
        <p:spPr bwMode="auto">
          <a:xfrm>
            <a:off x="4492709" y="4898267"/>
            <a:ext cx="3886200" cy="83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568289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000" b="1" dirty="0">
                <a:solidFill>
                  <a:srgbClr val="4D4D4D"/>
                </a:solidFill>
                <a:latin typeface="돋움" pitchFamily="50" charset="-127"/>
                <a:ea typeface="돋움" pitchFamily="50" charset="-127"/>
              </a:rPr>
              <a:t>문서 버전 관리를 위한 고지 </a:t>
            </a:r>
          </a:p>
          <a:p>
            <a:pPr defTabSz="568289" fontAlgn="base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</a:pPr>
            <a:r>
              <a:rPr kumimoji="1" lang="ko-KR" altLang="en-US" sz="800" dirty="0">
                <a:solidFill>
                  <a:srgbClr val="969696"/>
                </a:solidFill>
                <a:latin typeface="돋움" pitchFamily="50" charset="-127"/>
                <a:ea typeface="돋움" pitchFamily="50" charset="-127"/>
              </a:rPr>
              <a:t>본 문서는 프로젝트의 원활한 진행을 위한 주요한 문서이므로 </a:t>
            </a:r>
          </a:p>
          <a:p>
            <a:pPr defTabSz="568289" fontAlgn="base">
              <a:lnSpc>
                <a:spcPct val="120000"/>
              </a:lnSpc>
              <a:spcAft>
                <a:spcPct val="0"/>
              </a:spcAft>
            </a:pPr>
            <a:r>
              <a:rPr kumimoji="1" lang="ko-KR" altLang="en-US" sz="800" dirty="0">
                <a:solidFill>
                  <a:srgbClr val="969696"/>
                </a:solidFill>
                <a:latin typeface="돋움" pitchFamily="50" charset="-127"/>
                <a:ea typeface="돋움" pitchFamily="50" charset="-127"/>
              </a:rPr>
              <a:t>작성 후 변경되어져야 할 사항이 생겨 버전 업그레이드가 되어질 경우</a:t>
            </a:r>
            <a:r>
              <a:rPr kumimoji="1" lang="en-US" altLang="ko-KR" sz="800" dirty="0">
                <a:solidFill>
                  <a:srgbClr val="969696"/>
                </a:solidFill>
                <a:latin typeface="돋움" pitchFamily="50" charset="-127"/>
                <a:ea typeface="돋움" pitchFamily="50" charset="-127"/>
              </a:rPr>
              <a:t>,</a:t>
            </a:r>
            <a:br>
              <a:rPr kumimoji="1" lang="en-US" altLang="ko-KR" sz="800" dirty="0">
                <a:solidFill>
                  <a:srgbClr val="969696"/>
                </a:solidFill>
                <a:latin typeface="돋움" pitchFamily="50" charset="-127"/>
                <a:ea typeface="돋움" pitchFamily="50" charset="-127"/>
              </a:rPr>
            </a:br>
            <a:r>
              <a:rPr kumimoji="1" lang="ko-KR" altLang="en-US" sz="800" dirty="0">
                <a:solidFill>
                  <a:srgbClr val="969696"/>
                </a:solidFill>
                <a:latin typeface="돋움" pitchFamily="50" charset="-127"/>
                <a:ea typeface="돋움" pitchFamily="50" charset="-127"/>
              </a:rPr>
              <a:t>변경 이력서를 작성하여 관리하도록 하고 있습니다</a:t>
            </a:r>
            <a:r>
              <a:rPr kumimoji="1" lang="en-US" altLang="ko-KR" sz="800" dirty="0">
                <a:solidFill>
                  <a:srgbClr val="969696"/>
                </a:solidFill>
                <a:latin typeface="돋움" pitchFamily="50" charset="-127"/>
                <a:ea typeface="돋움" pitchFamily="50" charset="-127"/>
              </a:rPr>
              <a:t>.</a:t>
            </a:r>
          </a:p>
          <a:p>
            <a:pPr defTabSz="568289" fontAlgn="base">
              <a:lnSpc>
                <a:spcPct val="120000"/>
              </a:lnSpc>
              <a:spcAft>
                <a:spcPct val="0"/>
              </a:spcAft>
            </a:pPr>
            <a:r>
              <a:rPr kumimoji="1" lang="ko-KR" altLang="en-US" sz="800" dirty="0">
                <a:solidFill>
                  <a:srgbClr val="969696"/>
                </a:solidFill>
                <a:latin typeface="돋움" pitchFamily="50" charset="-127"/>
                <a:ea typeface="돋움" pitchFamily="50" charset="-127"/>
              </a:rPr>
              <a:t>본 문서의 관련자 모든 분께서는 이를 준수하여 진행하도록 하여 주시기 바랍니다</a:t>
            </a:r>
            <a:r>
              <a:rPr kumimoji="1" lang="en-US" altLang="ko-KR" sz="800" dirty="0">
                <a:solidFill>
                  <a:srgbClr val="969696"/>
                </a:solidFill>
                <a:latin typeface="돋움" pitchFamily="50" charset="-127"/>
                <a:ea typeface="돋움" pitchFamily="50" charset="-127"/>
              </a:rPr>
              <a:t>.</a:t>
            </a:r>
          </a:p>
        </p:txBody>
      </p:sp>
      <p:sp>
        <p:nvSpPr>
          <p:cNvPr id="11" name="WordArt 355"/>
          <p:cNvSpPr>
            <a:spLocks noChangeArrowheads="1" noChangeShapeType="1" noTextEdit="1"/>
          </p:cNvSpPr>
          <p:nvPr/>
        </p:nvSpPr>
        <p:spPr bwMode="auto">
          <a:xfrm>
            <a:off x="4492710" y="1315281"/>
            <a:ext cx="2735263" cy="287337"/>
          </a:xfrm>
          <a:prstGeom prst="rect">
            <a:avLst/>
          </a:prstGeom>
        </p:spPr>
        <p:txBody>
          <a:bodyPr wrap="none" lIns="91434" tIns="45718" rIns="91434" bIns="45718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en-US" altLang="ko-KR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969696"/>
                </a:solidFill>
                <a:latin typeface="Century Gothic"/>
              </a:rPr>
              <a:t>Modification History</a:t>
            </a:r>
            <a:endParaRPr lang="ko-KR" altLang="en-US" sz="3600" b="1" kern="10" dirty="0">
              <a:ln w="9525">
                <a:noFill/>
                <a:round/>
                <a:headEnd/>
                <a:tailEnd/>
              </a:ln>
              <a:solidFill>
                <a:srgbClr val="969696"/>
              </a:solidFill>
              <a:latin typeface="Century Gothic"/>
            </a:endParaRPr>
          </a:p>
        </p:txBody>
      </p:sp>
      <p:sp>
        <p:nvSpPr>
          <p:cNvPr id="12" name="AutoShape 132"/>
          <p:cNvSpPr>
            <a:spLocks noChangeArrowheads="1"/>
          </p:cNvSpPr>
          <p:nvPr/>
        </p:nvSpPr>
        <p:spPr bwMode="auto">
          <a:xfrm>
            <a:off x="981160" y="1315675"/>
            <a:ext cx="2943225" cy="1061195"/>
          </a:xfrm>
          <a:prstGeom prst="roundRect">
            <a:avLst>
              <a:gd name="adj" fmla="val 3954"/>
            </a:avLst>
          </a:prstGeom>
          <a:solidFill>
            <a:srgbClr val="FFC000"/>
          </a:solidFill>
          <a:ln w="9525">
            <a:noFill/>
            <a:round/>
            <a:headEnd/>
            <a:tailEnd/>
          </a:ln>
        </p:spPr>
        <p:txBody>
          <a:bodyPr wrap="none" lIns="107993" tIns="45718" rIns="107993" bIns="45718" anchor="ctr"/>
          <a:lstStyle/>
          <a:p>
            <a:pPr marL="85720" indent="-85720" latinLnBrk="0">
              <a:lnSpc>
                <a:spcPct val="120000"/>
              </a:lnSpc>
              <a:buClr>
                <a:srgbClr val="000000"/>
              </a:buClr>
              <a:buSzPct val="100000"/>
              <a:defRPr/>
            </a:pPr>
            <a:r>
              <a:rPr kumimoji="0" lang="ko-KR" altLang="en-US" sz="1400" b="1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먹자</a:t>
            </a:r>
            <a:r>
              <a:rPr kumimoji="0" lang="ko-KR" altLang="en-US" sz="1400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 </a:t>
            </a:r>
            <a:r>
              <a:rPr kumimoji="0" lang="ko-KR" altLang="en-US" sz="1100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주문</a:t>
            </a:r>
            <a:r>
              <a:rPr kumimoji="0" lang="en-US" altLang="ko-KR" sz="1100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/</a:t>
            </a:r>
            <a:r>
              <a:rPr kumimoji="0" lang="ko-KR" altLang="en-US" sz="1100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접수 플랫폼</a:t>
            </a:r>
            <a:endParaRPr kumimoji="0" lang="en-US" altLang="ko-KR" sz="1400" dirty="0" smtClean="0"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  <a:cs typeface="Arial" charset="0"/>
            </a:endParaRPr>
          </a:p>
          <a:p>
            <a:pPr marL="85720" indent="-85720" latinLnBrk="0">
              <a:lnSpc>
                <a:spcPct val="120000"/>
              </a:lnSpc>
              <a:buClr>
                <a:srgbClr val="000000"/>
              </a:buClr>
              <a:buSzPct val="100000"/>
              <a:defRPr/>
            </a:pPr>
            <a:r>
              <a:rPr lang="en-US" altLang="ko-KR" sz="800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Web Site Development Stroyboard</a:t>
            </a:r>
            <a:endParaRPr lang="en-US" altLang="ko-KR" sz="800" dirty="0"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  <a:cs typeface="Arial" charset="0"/>
            </a:endParaRPr>
          </a:p>
          <a:p>
            <a:pPr marL="85720" indent="-85720" latinLnBrk="0">
              <a:lnSpc>
                <a:spcPct val="120000"/>
              </a:lnSpc>
              <a:spcBef>
                <a:spcPct val="50000"/>
              </a:spcBef>
              <a:buClr>
                <a:srgbClr val="000000"/>
              </a:buClr>
              <a:buSzPct val="100000"/>
              <a:defRPr/>
            </a:pPr>
            <a:r>
              <a:rPr lang="en-US" altLang="ko-KR" sz="1300" b="1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ADMIN(</a:t>
            </a:r>
            <a:r>
              <a:rPr lang="ko-KR" altLang="en-US" sz="1300" b="1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통합</a:t>
            </a:r>
            <a:r>
              <a:rPr lang="en-US" altLang="ko-KR" sz="1300" b="1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)</a:t>
            </a:r>
            <a:r>
              <a:rPr kumimoji="0" lang="ko-KR" altLang="en-US" sz="1300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 스토리보드</a:t>
            </a:r>
            <a:endParaRPr kumimoji="0" lang="ko-KR" altLang="en-US" sz="1000" dirty="0"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  <a:cs typeface="Arial" charset="0"/>
            </a:endParaRPr>
          </a:p>
        </p:txBody>
      </p:sp>
      <p:sp>
        <p:nvSpPr>
          <p:cNvPr id="13" name="Line 356"/>
          <p:cNvSpPr>
            <a:spLocks noChangeShapeType="1"/>
          </p:cNvSpPr>
          <p:nvPr/>
        </p:nvSpPr>
        <p:spPr bwMode="auto">
          <a:xfrm>
            <a:off x="4492709" y="1613730"/>
            <a:ext cx="5220000" cy="0"/>
          </a:xfrm>
          <a:prstGeom prst="line">
            <a:avLst/>
          </a:prstGeom>
          <a:noFill/>
          <a:ln w="3175">
            <a:solidFill>
              <a:srgbClr val="969696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ko-KR" altLang="en-US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252" y="5228375"/>
            <a:ext cx="2088232" cy="4549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41"/>
          <p:cNvSpPr>
            <a:spLocks noChangeArrowheads="1"/>
          </p:cNvSpPr>
          <p:nvPr/>
        </p:nvSpPr>
        <p:spPr bwMode="auto">
          <a:xfrm>
            <a:off x="125413" y="107950"/>
            <a:ext cx="10440000" cy="7164388"/>
          </a:xfrm>
          <a:prstGeom prst="rect">
            <a:avLst/>
          </a:prstGeom>
          <a:solidFill>
            <a:srgbClr val="FFC600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marL="1828684" lvl="4">
              <a:lnSpc>
                <a:spcPct val="130000"/>
              </a:lnSpc>
              <a:defRPr/>
            </a:pPr>
            <a:endParaRPr lang="en-US" altLang="ko-KR" sz="2000" b="1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  <a:cs typeface="Arial" charset="0"/>
            </a:endParaRPr>
          </a:p>
        </p:txBody>
      </p:sp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xmlns="" id="{BEFC2A1E-F896-42BA-8530-0776353B5746}"/>
              </a:ext>
            </a:extLst>
          </p:cNvPr>
          <p:cNvCxnSpPr>
            <a:cxnSpLocks/>
          </p:cNvCxnSpPr>
          <p:nvPr/>
        </p:nvCxnSpPr>
        <p:spPr>
          <a:xfrm flipH="1">
            <a:off x="573084" y="3502403"/>
            <a:ext cx="584449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제목 1">
            <a:extLst>
              <a:ext uri="{FF2B5EF4-FFF2-40B4-BE49-F238E27FC236}">
                <a16:creationId xmlns:a16="http://schemas.microsoft.com/office/drawing/2014/main" xmlns="" id="{F0305B74-ACF3-426D-99B4-A9165BA8EC92}"/>
              </a:ext>
            </a:extLst>
          </p:cNvPr>
          <p:cNvSpPr txBox="1">
            <a:spLocks/>
          </p:cNvSpPr>
          <p:nvPr/>
        </p:nvSpPr>
        <p:spPr>
          <a:xfrm>
            <a:off x="453922" y="2841091"/>
            <a:ext cx="5963656" cy="71374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1043056" rtl="0" eaLnBrk="1" latinLnBrk="1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ko-KR" sz="2800" b="1" dirty="0" smtClean="0">
                <a:solidFill>
                  <a:schemeClr val="bg1"/>
                </a:solidFill>
              </a:rPr>
              <a:t>IA (</a:t>
            </a:r>
            <a:r>
              <a:rPr lang="en-US" altLang="ko-KR" sz="2800" b="1" dirty="0">
                <a:solidFill>
                  <a:schemeClr val="bg1"/>
                </a:solidFill>
              </a:rPr>
              <a:t>I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nformation Architecture)</a:t>
            </a:r>
            <a:endParaRPr lang="ko-KR" altLang="en-US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꺾인 연결선 15"/>
          <p:cNvCxnSpPr>
            <a:stCxn id="84" idx="0"/>
            <a:endCxn id="2" idx="1"/>
          </p:cNvCxnSpPr>
          <p:nvPr/>
        </p:nvCxnSpPr>
        <p:spPr>
          <a:xfrm rot="5400000" flipH="1" flipV="1">
            <a:off x="4381924" y="2741538"/>
            <a:ext cx="1043732" cy="885820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꺾인 연결선 87"/>
          <p:cNvCxnSpPr>
            <a:stCxn id="44" idx="0"/>
            <a:endCxn id="2" idx="1"/>
          </p:cNvCxnSpPr>
          <p:nvPr/>
        </p:nvCxnSpPr>
        <p:spPr>
          <a:xfrm rot="16200000" flipV="1">
            <a:off x="5254303" y="2754979"/>
            <a:ext cx="1043732" cy="858937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꺾인 연결선 88"/>
          <p:cNvCxnSpPr>
            <a:stCxn id="37" idx="0"/>
            <a:endCxn id="2" idx="1"/>
          </p:cNvCxnSpPr>
          <p:nvPr/>
        </p:nvCxnSpPr>
        <p:spPr>
          <a:xfrm rot="16200000" flipV="1">
            <a:off x="6125401" y="1883881"/>
            <a:ext cx="1043732" cy="2601134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꺾인 연결선 89"/>
          <p:cNvCxnSpPr>
            <a:stCxn id="30" idx="0"/>
            <a:endCxn id="2" idx="1"/>
          </p:cNvCxnSpPr>
          <p:nvPr/>
        </p:nvCxnSpPr>
        <p:spPr>
          <a:xfrm rot="5400000" flipH="1" flipV="1">
            <a:off x="3511471" y="1871086"/>
            <a:ext cx="1043732" cy="2626725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꺾인 연결선 90"/>
          <p:cNvCxnSpPr>
            <a:stCxn id="27" idx="0"/>
            <a:endCxn id="2" idx="1"/>
          </p:cNvCxnSpPr>
          <p:nvPr/>
        </p:nvCxnSpPr>
        <p:spPr>
          <a:xfrm rot="5400000" flipH="1" flipV="1">
            <a:off x="2646592" y="1006206"/>
            <a:ext cx="1043732" cy="4356484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꺾인 연결선 91"/>
          <p:cNvCxnSpPr>
            <a:stCxn id="29" idx="0"/>
            <a:endCxn id="2" idx="1"/>
          </p:cNvCxnSpPr>
          <p:nvPr/>
        </p:nvCxnSpPr>
        <p:spPr>
          <a:xfrm rot="16200000" flipV="1">
            <a:off x="6997140" y="1012142"/>
            <a:ext cx="1043732" cy="4344612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모서리가 둥근 직사각형 26"/>
          <p:cNvSpPr/>
          <p:nvPr/>
        </p:nvSpPr>
        <p:spPr>
          <a:xfrm>
            <a:off x="306140" y="3706314"/>
            <a:ext cx="1368152" cy="252412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계정 관리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9007236" y="3706314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매뉴</a:t>
            </a: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관리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모서리가 둥근 직사각형 29"/>
          <p:cNvSpPr/>
          <p:nvPr/>
        </p:nvSpPr>
        <p:spPr>
          <a:xfrm>
            <a:off x="2035899" y="3706314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회원 관리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모서리가 둥근 직사각형 31"/>
          <p:cNvSpPr/>
          <p:nvPr/>
        </p:nvSpPr>
        <p:spPr>
          <a:xfrm>
            <a:off x="9007236" y="3981145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홍보 관리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모서리가 둥근 직사각형 32"/>
          <p:cNvSpPr/>
          <p:nvPr/>
        </p:nvSpPr>
        <p:spPr>
          <a:xfrm>
            <a:off x="9007236" y="4255976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고객 지원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모서리가 둥근 직사각형 33"/>
          <p:cNvSpPr/>
          <p:nvPr/>
        </p:nvSpPr>
        <p:spPr>
          <a:xfrm>
            <a:off x="9007236" y="4530807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기타 지원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모서리가 둥근 직사각형 34"/>
          <p:cNvSpPr/>
          <p:nvPr/>
        </p:nvSpPr>
        <p:spPr>
          <a:xfrm>
            <a:off x="7263758" y="4586115"/>
            <a:ext cx="1368152" cy="252412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매출</a:t>
            </a:r>
            <a:r>
              <a:rPr lang="en-US" altLang="ko-KR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정산</a:t>
            </a:r>
            <a:r>
              <a:rPr lang="en-US" altLang="ko-KR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수수료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모서리가 둥근 직사각형 35"/>
          <p:cNvSpPr/>
          <p:nvPr/>
        </p:nvSpPr>
        <p:spPr>
          <a:xfrm>
            <a:off x="7263758" y="3985760"/>
            <a:ext cx="1368152" cy="252412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리워드</a:t>
            </a: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관리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모서리가 둥근 직사각형 36"/>
          <p:cNvSpPr/>
          <p:nvPr/>
        </p:nvSpPr>
        <p:spPr>
          <a:xfrm>
            <a:off x="7263758" y="3706314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포인트 교환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모서리가 둥근 직사각형 37"/>
          <p:cNvSpPr/>
          <p:nvPr/>
        </p:nvSpPr>
        <p:spPr>
          <a:xfrm>
            <a:off x="9007236" y="4805638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리뷰 관리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모서리가 둥근 직사각형 38"/>
          <p:cNvSpPr/>
          <p:nvPr/>
        </p:nvSpPr>
        <p:spPr>
          <a:xfrm>
            <a:off x="9007236" y="5080469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앱</a:t>
            </a: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로그 분석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9007236" y="5355300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배달 대행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모서리가 둥근 직사각형 40"/>
          <p:cNvSpPr/>
          <p:nvPr/>
        </p:nvSpPr>
        <p:spPr>
          <a:xfrm>
            <a:off x="9007236" y="5630129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룰렛</a:t>
            </a: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관리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Rectangle 241"/>
          <p:cNvSpPr>
            <a:spLocks noChangeArrowheads="1"/>
          </p:cNvSpPr>
          <p:nvPr/>
        </p:nvSpPr>
        <p:spPr bwMode="auto">
          <a:xfrm>
            <a:off x="289850" y="661413"/>
            <a:ext cx="10080000" cy="18000"/>
          </a:xfrm>
          <a:prstGeom prst="rect">
            <a:avLst/>
          </a:prstGeom>
          <a:solidFill>
            <a:schemeClr val="bg1">
              <a:lumMod val="50000"/>
            </a:schemeClr>
          </a:solidFill>
          <a:ln w="3175" algn="ctr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defTabSz="914342">
              <a:defRPr/>
            </a:pP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6700" y="274642"/>
            <a:ext cx="4023987" cy="360099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marL="457171" indent="-457171">
              <a:lnSpc>
                <a:spcPct val="130000"/>
              </a:lnSpc>
              <a:defRPr/>
            </a:pPr>
            <a:r>
              <a:rPr lang="en-US" altLang="ko-KR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1. IA (information Architecture) </a:t>
            </a:r>
            <a:r>
              <a:rPr lang="ko-KR" alt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수정</a:t>
            </a:r>
            <a:endParaRPr lang="en-US" altLang="ko-KR" sz="1800" b="1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" name="모서리가 둥근 직사각형 43"/>
          <p:cNvSpPr/>
          <p:nvPr/>
        </p:nvSpPr>
        <p:spPr>
          <a:xfrm>
            <a:off x="5521561" y="3706314"/>
            <a:ext cx="1368152" cy="252412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매장 목록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8" name="모서리가 둥근 직사각형 57"/>
          <p:cNvSpPr/>
          <p:nvPr/>
        </p:nvSpPr>
        <p:spPr>
          <a:xfrm>
            <a:off x="6007615" y="3966125"/>
            <a:ext cx="868093" cy="817094"/>
          </a:xfrm>
          <a:prstGeom prst="roundRect">
            <a:avLst>
              <a:gd name="adj" fmla="val 0"/>
            </a:avLst>
          </a:prstGeom>
          <a:noFill/>
          <a:ln w="3175"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총판</a:t>
            </a:r>
            <a:endParaRPr lang="en-US" altLang="ko-KR" sz="700" spc="-30" dirty="0" smtClean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지사</a:t>
            </a:r>
            <a:endParaRPr lang="en-US" altLang="ko-KR" sz="700" spc="-30" dirty="0" smtClean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ㄴ</a:t>
            </a:r>
            <a:r>
              <a:rPr lang="ko-KR" altLang="en-US" sz="700" spc="-30" dirty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 커뮤니티</a:t>
            </a:r>
            <a:endParaRPr lang="en-US" altLang="ko-KR" sz="700" spc="-30" dirty="0">
              <a:solidFill>
                <a:schemeClr val="bg1">
                  <a:lumMod val="50000"/>
                </a:schemeClr>
              </a:solidFill>
              <a:latin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ㄴ</a:t>
            </a:r>
            <a:r>
              <a:rPr lang="ko-KR" altLang="en-US" sz="700" spc="-30" dirty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 카페</a:t>
            </a:r>
            <a:endParaRPr lang="en-US" altLang="ko-KR" sz="700" spc="-30" dirty="0">
              <a:solidFill>
                <a:schemeClr val="bg1">
                  <a:lumMod val="50000"/>
                </a:schemeClr>
              </a:solidFill>
              <a:latin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ㄴ</a:t>
            </a:r>
            <a:r>
              <a:rPr lang="ko-KR" altLang="en-US" sz="700" spc="-30" dirty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 </a:t>
            </a:r>
            <a:r>
              <a:rPr lang="ko-KR" altLang="en-US" sz="700" spc="-30" dirty="0" err="1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딜리버리</a:t>
            </a:r>
            <a:r>
              <a:rPr lang="ko-KR" altLang="en-US" sz="700" spc="-30" dirty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 총판</a:t>
            </a:r>
            <a:endParaRPr lang="en-US" altLang="ko-KR" sz="700" spc="-30" dirty="0">
              <a:solidFill>
                <a:schemeClr val="bg1">
                  <a:lumMod val="50000"/>
                </a:schemeClr>
              </a:solidFill>
              <a:latin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ㄴ</a:t>
            </a:r>
            <a:r>
              <a:rPr lang="ko-KR" altLang="en-US" sz="700" spc="-30" dirty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 </a:t>
            </a:r>
            <a:r>
              <a:rPr lang="ko-KR" altLang="en-US" sz="700" spc="-30" dirty="0" err="1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딜리버리</a:t>
            </a:r>
            <a:r>
              <a:rPr lang="ko-KR" altLang="en-US" sz="700" spc="-30" dirty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 지사</a:t>
            </a:r>
          </a:p>
          <a:p>
            <a:pPr>
              <a:defRPr/>
            </a:pPr>
            <a:endParaRPr lang="ko-KR" altLang="en-US" sz="700" spc="-30" dirty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9" name="모서리가 둥근 직사각형 58"/>
          <p:cNvSpPr/>
          <p:nvPr/>
        </p:nvSpPr>
        <p:spPr>
          <a:xfrm>
            <a:off x="2035899" y="4003564"/>
            <a:ext cx="1368152" cy="252412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신청</a:t>
            </a:r>
            <a:r>
              <a:rPr lang="en-US" altLang="ko-KR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승인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0" name="모서리가 둥근 직사각형 59"/>
          <p:cNvSpPr/>
          <p:nvPr/>
        </p:nvSpPr>
        <p:spPr>
          <a:xfrm>
            <a:off x="2521970" y="4290507"/>
            <a:ext cx="868093" cy="325509"/>
          </a:xfrm>
          <a:prstGeom prst="roundRect">
            <a:avLst>
              <a:gd name="adj" fmla="val 0"/>
            </a:avLst>
          </a:prstGeom>
          <a:noFill/>
          <a:ln w="3175"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신청</a:t>
            </a:r>
            <a:r>
              <a:rPr lang="en-US" altLang="ko-KR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승인 내역</a:t>
            </a:r>
            <a:endParaRPr lang="en-US" altLang="ko-KR" sz="700" spc="-30" dirty="0" smtClean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신청</a:t>
            </a:r>
            <a:r>
              <a:rPr lang="en-US" altLang="ko-KR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승인 관리</a:t>
            </a:r>
            <a:endParaRPr lang="ko-KR" altLang="en-US" sz="700" spc="-30" dirty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1" name="모서리가 둥근 직사각형 60"/>
          <p:cNvSpPr/>
          <p:nvPr/>
        </p:nvSpPr>
        <p:spPr>
          <a:xfrm>
            <a:off x="806199" y="3984904"/>
            <a:ext cx="868093" cy="385363"/>
          </a:xfrm>
          <a:prstGeom prst="roundRect">
            <a:avLst>
              <a:gd name="adj" fmla="val 0"/>
            </a:avLst>
          </a:prstGeom>
          <a:noFill/>
          <a:ln w="3175"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계정 목록</a:t>
            </a:r>
            <a:endParaRPr lang="en-US" altLang="ko-KR" sz="700" spc="-30" dirty="0" smtClean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개별 상세</a:t>
            </a:r>
            <a:endParaRPr lang="en-US" altLang="ko-KR" sz="700" spc="-30" dirty="0" smtClean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신규 등록</a:t>
            </a:r>
            <a:endParaRPr lang="ko-KR" altLang="en-US" sz="700" spc="-30" dirty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2" name="모서리가 둥근 직사각형 61"/>
          <p:cNvSpPr/>
          <p:nvPr/>
        </p:nvSpPr>
        <p:spPr>
          <a:xfrm>
            <a:off x="7763817" y="4852701"/>
            <a:ext cx="868093" cy="309351"/>
          </a:xfrm>
          <a:prstGeom prst="roundRect">
            <a:avLst>
              <a:gd name="adj" fmla="val 0"/>
            </a:avLst>
          </a:prstGeom>
          <a:noFill/>
          <a:ln w="3175"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수수료 조회 </a:t>
            </a:r>
            <a:endParaRPr lang="en-US" altLang="ko-KR" sz="700" spc="-30" dirty="0" smtClean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수수료 설정</a:t>
            </a:r>
            <a:endParaRPr lang="en-US" altLang="ko-KR" sz="700" spc="-30" dirty="0" smtClean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66" name="그룹 65"/>
          <p:cNvGrpSpPr/>
          <p:nvPr/>
        </p:nvGrpSpPr>
        <p:grpSpPr>
          <a:xfrm>
            <a:off x="289850" y="1354477"/>
            <a:ext cx="1807128" cy="220209"/>
            <a:chOff x="289850" y="822662"/>
            <a:chExt cx="1807128" cy="220209"/>
          </a:xfrm>
        </p:grpSpPr>
        <p:sp>
          <p:nvSpPr>
            <p:cNvPr id="64" name="모서리가 둥근 직사각형 63"/>
            <p:cNvSpPr/>
            <p:nvPr/>
          </p:nvSpPr>
          <p:spPr>
            <a:xfrm>
              <a:off x="289850" y="822662"/>
              <a:ext cx="718368" cy="196222"/>
            </a:xfrm>
            <a:prstGeom prst="roundRect">
              <a:avLst>
                <a:gd name="adj" fmla="val 0"/>
              </a:avLst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700" b="1" spc="-3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신규 </a:t>
              </a:r>
              <a:r>
                <a:rPr lang="en-US" altLang="ko-KR" sz="700" b="1" spc="-3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(1depth)</a:t>
              </a:r>
              <a:endParaRPr lang="ko-KR" altLang="en-US" sz="700" b="1" spc="-3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008218" y="827427"/>
              <a:ext cx="108876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/>
                <a:t>: </a:t>
              </a:r>
              <a:r>
                <a:rPr lang="ko-KR" altLang="en-US" sz="800" b="1" dirty="0" smtClean="0"/>
                <a:t>신규 메뉴 </a:t>
              </a:r>
              <a:r>
                <a:rPr lang="en-US" altLang="ko-KR" sz="800" b="1" dirty="0" smtClean="0"/>
                <a:t>(1peth)</a:t>
              </a:r>
              <a:endParaRPr lang="ko-KR" altLang="en-US" sz="800" b="1" dirty="0"/>
            </a:p>
          </p:txBody>
        </p:sp>
      </p:grpSp>
      <p:grpSp>
        <p:nvGrpSpPr>
          <p:cNvPr id="67" name="그룹 66"/>
          <p:cNvGrpSpPr/>
          <p:nvPr/>
        </p:nvGrpSpPr>
        <p:grpSpPr>
          <a:xfrm>
            <a:off x="289850" y="776761"/>
            <a:ext cx="1414392" cy="220209"/>
            <a:chOff x="289850" y="822662"/>
            <a:chExt cx="1414392" cy="220209"/>
          </a:xfrm>
        </p:grpSpPr>
        <p:sp>
          <p:nvSpPr>
            <p:cNvPr id="68" name="모서리가 둥근 직사각형 67"/>
            <p:cNvSpPr/>
            <p:nvPr/>
          </p:nvSpPr>
          <p:spPr>
            <a:xfrm>
              <a:off x="289850" y="822662"/>
              <a:ext cx="718368" cy="196222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700" b="1" spc="-3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기존</a:t>
              </a:r>
              <a:endParaRPr lang="ko-KR" altLang="en-US" sz="700" b="1" spc="-3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008218" y="827427"/>
              <a:ext cx="6960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/>
                <a:t>: </a:t>
              </a:r>
              <a:r>
                <a:rPr lang="ko-KR" altLang="en-US" sz="800" b="1" dirty="0" smtClean="0"/>
                <a:t>기존 메뉴</a:t>
              </a:r>
              <a:endParaRPr lang="ko-KR" altLang="en-US" sz="800" b="1" dirty="0"/>
            </a:p>
          </p:txBody>
        </p:sp>
      </p:grpSp>
      <p:grpSp>
        <p:nvGrpSpPr>
          <p:cNvPr id="70" name="그룹 69"/>
          <p:cNvGrpSpPr/>
          <p:nvPr/>
        </p:nvGrpSpPr>
        <p:grpSpPr>
          <a:xfrm>
            <a:off x="289850" y="1643335"/>
            <a:ext cx="1807128" cy="220209"/>
            <a:chOff x="289850" y="822662"/>
            <a:chExt cx="1807128" cy="220209"/>
          </a:xfrm>
        </p:grpSpPr>
        <p:sp>
          <p:nvSpPr>
            <p:cNvPr id="71" name="모서리가 둥근 직사각형 70"/>
            <p:cNvSpPr/>
            <p:nvPr/>
          </p:nvSpPr>
          <p:spPr>
            <a:xfrm>
              <a:off x="289850" y="822662"/>
              <a:ext cx="718368" cy="196222"/>
            </a:xfrm>
            <a:prstGeom prst="roundRect">
              <a:avLst>
                <a:gd name="adj" fmla="val 0"/>
              </a:avLst>
            </a:prstGeom>
            <a:noFill/>
            <a:ln w="3175">
              <a:solidFill>
                <a:srgbClr val="FFC000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700" b="1" spc="-3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신규 </a:t>
              </a:r>
              <a:r>
                <a:rPr lang="en-US" altLang="ko-KR" sz="700" b="1" spc="-3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(2depth)</a:t>
              </a:r>
              <a:endParaRPr lang="ko-KR" altLang="en-US" sz="700" b="1" spc="-3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008218" y="827427"/>
              <a:ext cx="108876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/>
                <a:t>: </a:t>
              </a:r>
              <a:r>
                <a:rPr lang="ko-KR" altLang="en-US" sz="800" b="1" dirty="0" smtClean="0"/>
                <a:t>신규 메뉴 </a:t>
              </a:r>
              <a:r>
                <a:rPr lang="en-US" altLang="ko-KR" sz="800" b="1" dirty="0" smtClean="0"/>
                <a:t>(2peth)</a:t>
              </a:r>
              <a:endParaRPr lang="ko-KR" altLang="en-US" sz="800" b="1" dirty="0"/>
            </a:p>
          </p:txBody>
        </p:sp>
      </p:grpSp>
      <p:sp>
        <p:nvSpPr>
          <p:cNvPr id="2" name="한쪽 모서리가 잘린 사각형 1"/>
          <p:cNvSpPr/>
          <p:nvPr/>
        </p:nvSpPr>
        <p:spPr>
          <a:xfrm>
            <a:off x="4446700" y="2230534"/>
            <a:ext cx="1800000" cy="432048"/>
          </a:xfrm>
          <a:prstGeom prst="snip1Rect">
            <a:avLst/>
          </a:prstGeom>
          <a:solidFill>
            <a:srgbClr val="FFC000"/>
          </a:solidFill>
          <a:ln w="3175">
            <a:solidFill>
              <a:srgbClr val="002642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10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배고파 </a:t>
            </a:r>
            <a:r>
              <a:rPr kumimoji="1" lang="en-US" altLang="ko-KR" sz="10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ADMIN(</a:t>
            </a:r>
            <a:r>
              <a:rPr kumimoji="1" lang="ko-KR" altLang="en-US" sz="10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통합</a:t>
            </a:r>
            <a:r>
              <a:rPr kumimoji="1" lang="en-US" altLang="ko-KR" sz="10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3" name="모서리가 둥근 직사각형 2"/>
          <p:cNvSpPr/>
          <p:nvPr/>
        </p:nvSpPr>
        <p:spPr>
          <a:xfrm>
            <a:off x="289850" y="3310654"/>
            <a:ext cx="1368152" cy="252412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b="1" spc="-3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어드민</a:t>
            </a:r>
            <a:r>
              <a:rPr lang="ko-KR" altLang="en-US" sz="700" b="1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관리</a:t>
            </a:r>
            <a:endParaRPr lang="ko-KR" altLang="en-US" sz="700" b="1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2033327" y="3310654"/>
            <a:ext cx="1368152" cy="252412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b="1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회원 관리</a:t>
            </a:r>
            <a:endParaRPr lang="ko-KR" altLang="en-US" sz="700" b="1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5520281" y="3310654"/>
            <a:ext cx="1368152" cy="252412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b="1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매장 관리</a:t>
            </a:r>
            <a:endParaRPr lang="ko-KR" altLang="en-US" sz="700" b="1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7263758" y="3310654"/>
            <a:ext cx="1368152" cy="252412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b="1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정산 관리</a:t>
            </a:r>
            <a:endParaRPr lang="ko-KR" altLang="en-US" sz="700" b="1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9007236" y="3310654"/>
            <a:ext cx="1368152" cy="252412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b="1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운영 관리</a:t>
            </a:r>
            <a:endParaRPr lang="ko-KR" altLang="en-US" sz="700" b="1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0" name="모서리가 둥근 직사각형 79"/>
          <p:cNvSpPr/>
          <p:nvPr/>
        </p:nvSpPr>
        <p:spPr>
          <a:xfrm>
            <a:off x="7763817" y="4233557"/>
            <a:ext cx="868093" cy="309351"/>
          </a:xfrm>
          <a:prstGeom prst="roundRect">
            <a:avLst>
              <a:gd name="adj" fmla="val 0"/>
            </a:avLst>
          </a:prstGeom>
          <a:noFill/>
          <a:ln w="3175"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포인트 조회 </a:t>
            </a:r>
            <a:endParaRPr lang="en-US" altLang="ko-KR" sz="700" spc="-30" dirty="0" smtClean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포인트 정산</a:t>
            </a:r>
            <a:endParaRPr lang="en-US" altLang="ko-KR" sz="700" spc="-30" dirty="0" smtClean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81" name="그룹 80"/>
          <p:cNvGrpSpPr/>
          <p:nvPr/>
        </p:nvGrpSpPr>
        <p:grpSpPr>
          <a:xfrm>
            <a:off x="289850" y="1065619"/>
            <a:ext cx="1656445" cy="220209"/>
            <a:chOff x="289850" y="822662"/>
            <a:chExt cx="1656445" cy="220209"/>
          </a:xfrm>
        </p:grpSpPr>
        <p:sp>
          <p:nvSpPr>
            <p:cNvPr id="82" name="모서리가 둥근 직사각형 81"/>
            <p:cNvSpPr/>
            <p:nvPr/>
          </p:nvSpPr>
          <p:spPr>
            <a:xfrm>
              <a:off x="289850" y="822662"/>
              <a:ext cx="718368" cy="196222"/>
            </a:xfrm>
            <a:prstGeom prst="roundRect">
              <a:avLst>
                <a:gd name="adj" fmla="val 0"/>
              </a:avLst>
            </a:prstGeom>
            <a:noFill/>
            <a:ln w="3175"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700" b="1" spc="-3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기존 </a:t>
              </a:r>
              <a:r>
                <a:rPr lang="en-US" altLang="ko-KR" sz="700" b="1" spc="-3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(</a:t>
              </a:r>
              <a:r>
                <a:rPr lang="ko-KR" altLang="en-US" sz="700" b="1" spc="-3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수정</a:t>
              </a:r>
              <a:r>
                <a:rPr lang="en-US" altLang="ko-KR" sz="700" b="1" spc="-3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)</a:t>
              </a:r>
              <a:endParaRPr lang="ko-KR" altLang="en-US" sz="700" b="1" spc="-3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1008218" y="827427"/>
              <a:ext cx="93807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/>
                <a:t>: </a:t>
              </a:r>
              <a:r>
                <a:rPr lang="ko-KR" altLang="en-US" sz="800" b="1" dirty="0" smtClean="0"/>
                <a:t>기존 메뉴 수정</a:t>
              </a:r>
              <a:endParaRPr lang="ko-KR" altLang="en-US" sz="800" b="1" dirty="0"/>
            </a:p>
          </p:txBody>
        </p:sp>
      </p:grpSp>
      <p:sp>
        <p:nvSpPr>
          <p:cNvPr id="74" name="모서리가 둥근 직사각형 73"/>
          <p:cNvSpPr/>
          <p:nvPr/>
        </p:nvSpPr>
        <p:spPr>
          <a:xfrm>
            <a:off x="3776804" y="3310654"/>
            <a:ext cx="1368152" cy="252412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b="1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패밀리 관리</a:t>
            </a:r>
            <a:endParaRPr lang="ko-KR" altLang="en-US" sz="700" b="1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9" name="모서리가 둥근 직사각형 78"/>
          <p:cNvSpPr/>
          <p:nvPr/>
        </p:nvSpPr>
        <p:spPr>
          <a:xfrm>
            <a:off x="5525248" y="4805638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매장 관리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4" name="모서리가 둥근 직사각형 83"/>
          <p:cNvSpPr/>
          <p:nvPr/>
        </p:nvSpPr>
        <p:spPr>
          <a:xfrm>
            <a:off x="3776804" y="3706314"/>
            <a:ext cx="1368152" cy="252412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가맹점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5" name="모서리가 둥근 직사각형 84"/>
          <p:cNvSpPr/>
          <p:nvPr/>
        </p:nvSpPr>
        <p:spPr>
          <a:xfrm>
            <a:off x="3776804" y="3999890"/>
            <a:ext cx="1368152" cy="252412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배달기사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6" name="모서리가 둥근 직사각형 85"/>
          <p:cNvSpPr/>
          <p:nvPr/>
        </p:nvSpPr>
        <p:spPr>
          <a:xfrm>
            <a:off x="3776804" y="4290496"/>
            <a:ext cx="1368152" cy="252412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회원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5461887" y="3243145"/>
            <a:ext cx="1479795" cy="1918907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16792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41"/>
          <p:cNvSpPr>
            <a:spLocks noChangeArrowheads="1"/>
          </p:cNvSpPr>
          <p:nvPr/>
        </p:nvSpPr>
        <p:spPr bwMode="auto">
          <a:xfrm>
            <a:off x="125413" y="107950"/>
            <a:ext cx="10440000" cy="7164388"/>
          </a:xfrm>
          <a:prstGeom prst="rect">
            <a:avLst/>
          </a:prstGeom>
          <a:solidFill>
            <a:srgbClr val="FFC600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marL="1828684" lvl="4">
              <a:lnSpc>
                <a:spcPct val="130000"/>
              </a:lnSpc>
              <a:defRPr/>
            </a:pPr>
            <a:endParaRPr lang="en-US" altLang="ko-KR" sz="2000" b="1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  <a:cs typeface="Arial" charset="0"/>
            </a:endParaRPr>
          </a:p>
        </p:txBody>
      </p:sp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xmlns="" id="{BEFC2A1E-F896-42BA-8530-0776353B5746}"/>
              </a:ext>
            </a:extLst>
          </p:cNvPr>
          <p:cNvCxnSpPr>
            <a:cxnSpLocks/>
          </p:cNvCxnSpPr>
          <p:nvPr/>
        </p:nvCxnSpPr>
        <p:spPr>
          <a:xfrm flipH="1">
            <a:off x="573084" y="3502403"/>
            <a:ext cx="584449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제목 1">
            <a:extLst>
              <a:ext uri="{FF2B5EF4-FFF2-40B4-BE49-F238E27FC236}">
                <a16:creationId xmlns:a16="http://schemas.microsoft.com/office/drawing/2014/main" xmlns="" id="{F0305B74-ACF3-426D-99B4-A9165BA8EC92}"/>
              </a:ext>
            </a:extLst>
          </p:cNvPr>
          <p:cNvSpPr txBox="1">
            <a:spLocks/>
          </p:cNvSpPr>
          <p:nvPr/>
        </p:nvSpPr>
        <p:spPr>
          <a:xfrm>
            <a:off x="453922" y="2841091"/>
            <a:ext cx="5963656" cy="71374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1043056" rtl="0" eaLnBrk="1" latinLnBrk="1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ko-KR" altLang="en-US" sz="2000" b="1" dirty="0" smtClean="0">
                <a:solidFill>
                  <a:schemeClr val="bg1"/>
                </a:solidFill>
              </a:rPr>
              <a:t>매장 관리</a:t>
            </a:r>
            <a:endParaRPr lang="ko-KR" alt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제목 1">
            <a:extLst>
              <a:ext uri="{FF2B5EF4-FFF2-40B4-BE49-F238E27FC236}">
                <a16:creationId xmlns:a16="http://schemas.microsoft.com/office/drawing/2014/main" xmlns="" id="{F0305B74-ACF3-426D-99B4-A9165BA8EC92}"/>
              </a:ext>
            </a:extLst>
          </p:cNvPr>
          <p:cNvSpPr txBox="1">
            <a:spLocks/>
          </p:cNvSpPr>
          <p:nvPr/>
        </p:nvSpPr>
        <p:spPr>
          <a:xfrm>
            <a:off x="576321" y="3629258"/>
            <a:ext cx="5963656" cy="655429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1043056" rtl="0" eaLnBrk="1" latinLnBrk="1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n-US" altLang="ko-KR" sz="1200" b="1" dirty="0" smtClean="0">
                <a:solidFill>
                  <a:schemeClr val="bg1"/>
                </a:solidFill>
              </a:rPr>
              <a:t>1) </a:t>
            </a:r>
            <a:r>
              <a:rPr lang="ko-KR" altLang="en-US" sz="1200" b="1" dirty="0" smtClean="0">
                <a:solidFill>
                  <a:schemeClr val="bg1"/>
                </a:solidFill>
              </a:rPr>
              <a:t>매장 목록</a:t>
            </a:r>
            <a:endParaRPr lang="en-US" altLang="ko-KR" sz="1200" b="1" dirty="0" smtClean="0">
              <a:solidFill>
                <a:schemeClr val="bg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altLang="ko-KR" sz="1200" b="1" dirty="0" smtClean="0">
                <a:solidFill>
                  <a:schemeClr val="bg1"/>
                </a:solidFill>
              </a:rPr>
              <a:t>2) </a:t>
            </a:r>
            <a:r>
              <a:rPr lang="ko-KR" altLang="en-US" sz="1200" b="1" dirty="0" smtClean="0">
                <a:solidFill>
                  <a:schemeClr val="bg1"/>
                </a:solidFill>
              </a:rPr>
              <a:t>매장 관리 </a:t>
            </a:r>
            <a:r>
              <a:rPr lang="en-US" altLang="ko-KR" sz="1200" b="1" dirty="0" smtClean="0">
                <a:solidFill>
                  <a:schemeClr val="bg1"/>
                </a:solidFill>
              </a:rPr>
              <a:t>(</a:t>
            </a:r>
            <a:r>
              <a:rPr lang="ko-KR" altLang="en-US" sz="1200" b="1" dirty="0" smtClean="0">
                <a:solidFill>
                  <a:schemeClr val="bg1"/>
                </a:solidFill>
              </a:rPr>
              <a:t>舊 매장 관리</a:t>
            </a:r>
            <a:r>
              <a:rPr lang="en-US" altLang="ko-KR" sz="1200" b="1" dirty="0" smtClean="0">
                <a:solidFill>
                  <a:schemeClr val="bg1"/>
                </a:solidFill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>
            <a:extLst>
              <a:ext uri="{FF2B5EF4-FFF2-40B4-BE49-F238E27FC236}">
                <a16:creationId xmlns:a16="http://schemas.microsoft.com/office/drawing/2014/main" xmlns="" id="{BEFC2A1E-F896-42BA-8530-0776353B5746}"/>
              </a:ext>
            </a:extLst>
          </p:cNvPr>
          <p:cNvCxnSpPr>
            <a:cxnSpLocks/>
          </p:cNvCxnSpPr>
          <p:nvPr/>
        </p:nvCxnSpPr>
        <p:spPr>
          <a:xfrm flipH="1">
            <a:off x="573084" y="3502403"/>
            <a:ext cx="5844494" cy="0"/>
          </a:xfrm>
          <a:prstGeom prst="line">
            <a:avLst/>
          </a:prstGeom>
          <a:ln w="28575">
            <a:solidFill>
              <a:srgbClr val="FFC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제목 1">
            <a:extLst>
              <a:ext uri="{FF2B5EF4-FFF2-40B4-BE49-F238E27FC236}">
                <a16:creationId xmlns:a16="http://schemas.microsoft.com/office/drawing/2014/main" xmlns="" id="{F0305B74-ACF3-426D-99B4-A9165BA8EC92}"/>
              </a:ext>
            </a:extLst>
          </p:cNvPr>
          <p:cNvSpPr txBox="1">
            <a:spLocks/>
          </p:cNvSpPr>
          <p:nvPr/>
        </p:nvSpPr>
        <p:spPr>
          <a:xfrm>
            <a:off x="453922" y="2841091"/>
            <a:ext cx="5963656" cy="71374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1043056" rtl="0" eaLnBrk="1" latinLnBrk="1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2000" b="1" dirty="0" smtClean="0">
                <a:solidFill>
                  <a:srgbClr val="FFC600"/>
                </a:solidFill>
              </a:rPr>
              <a:t>화면 설계</a:t>
            </a:r>
            <a:endParaRPr lang="ko-KR" altLang="en-US" sz="2000" b="1" dirty="0"/>
          </a:p>
        </p:txBody>
      </p:sp>
      <p:sp>
        <p:nvSpPr>
          <p:cNvPr id="6" name="제목 1">
            <a:extLst>
              <a:ext uri="{FF2B5EF4-FFF2-40B4-BE49-F238E27FC236}">
                <a16:creationId xmlns:a16="http://schemas.microsoft.com/office/drawing/2014/main" xmlns="" id="{F0305B74-ACF3-426D-99B4-A9165BA8EC92}"/>
              </a:ext>
            </a:extLst>
          </p:cNvPr>
          <p:cNvSpPr txBox="1">
            <a:spLocks/>
          </p:cNvSpPr>
          <p:nvPr/>
        </p:nvSpPr>
        <p:spPr>
          <a:xfrm>
            <a:off x="576321" y="3629258"/>
            <a:ext cx="5963656" cy="655429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1043056" rtl="0" eaLnBrk="1" latinLnBrk="1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n-US" altLang="ko-KR" sz="1200" b="1" dirty="0" smtClean="0">
                <a:solidFill>
                  <a:srgbClr val="FFC000"/>
                </a:solidFill>
              </a:rPr>
              <a:t>1) </a:t>
            </a:r>
            <a:r>
              <a:rPr lang="ko-KR" altLang="en-US" sz="1200" b="1" dirty="0" smtClean="0">
                <a:solidFill>
                  <a:srgbClr val="FFC000"/>
                </a:solidFill>
              </a:rPr>
              <a:t>매장 목록</a:t>
            </a:r>
            <a:endParaRPr lang="en-US" altLang="ko-KR" sz="1200" b="1" dirty="0" smtClean="0">
              <a:solidFill>
                <a:srgbClr val="FFC000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altLang="ko-KR" sz="1200" b="1" dirty="0" smtClean="0">
                <a:solidFill>
                  <a:srgbClr val="FFC000"/>
                </a:solidFill>
              </a:rPr>
              <a:t>2) </a:t>
            </a:r>
            <a:r>
              <a:rPr lang="ko-KR" altLang="en-US" sz="1200" b="1" dirty="0" smtClean="0">
                <a:solidFill>
                  <a:srgbClr val="FFC000"/>
                </a:solidFill>
              </a:rPr>
              <a:t>매장 </a:t>
            </a:r>
            <a:r>
              <a:rPr lang="ko-KR" altLang="en-US" sz="1200" b="1" dirty="0" smtClean="0">
                <a:solidFill>
                  <a:srgbClr val="FFC000"/>
                </a:solidFill>
              </a:rPr>
              <a:t>관리 </a:t>
            </a:r>
            <a:r>
              <a:rPr lang="en-US" altLang="ko-KR" sz="1200" b="1" dirty="0" smtClean="0">
                <a:solidFill>
                  <a:srgbClr val="FFC000"/>
                </a:solidFill>
              </a:rPr>
              <a:t>(</a:t>
            </a:r>
            <a:r>
              <a:rPr lang="ko-KR" altLang="en-US" sz="1200" b="1" dirty="0" smtClean="0">
                <a:solidFill>
                  <a:srgbClr val="FFC000"/>
                </a:solidFill>
              </a:rPr>
              <a:t>舊 매장 관리</a:t>
            </a:r>
            <a:r>
              <a:rPr lang="en-US" altLang="ko-KR" sz="1200" b="1" dirty="0" smtClean="0">
                <a:solidFill>
                  <a:srgbClr val="FFC000"/>
                </a:solidFill>
              </a:rPr>
              <a:t>)</a:t>
            </a:r>
            <a:endParaRPr lang="en-US" altLang="ko-KR" sz="1200" b="1" dirty="0" smtClean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290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5479639"/>
              </p:ext>
            </p:extLst>
          </p:nvPr>
        </p:nvGraphicFramePr>
        <p:xfrm>
          <a:off x="8477413" y="855283"/>
          <a:ext cx="2088000" cy="39404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/>
                <a:gridCol w="1800000"/>
              </a:tblGrid>
              <a:tr h="288000">
                <a:tc gridSpan="2">
                  <a:txBody>
                    <a:bodyPr/>
                    <a:lstStyle/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ko-KR" altLang="en-US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화면 소개 </a:t>
                      </a:r>
                      <a:r>
                        <a:rPr lang="en-US" altLang="ko-KR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그룹 목록 화면 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기본 가이드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</a:t>
                      </a:r>
                    </a:p>
                  </a:txBody>
                  <a:tcPr marL="54000" marR="54000" marT="54000" marB="54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342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정책</a:t>
                      </a: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700" b="0" kern="120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어드민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권한에 따라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해당 계정 사용자의 하위 단계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/>
                      </a:r>
                      <a:b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</a:b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ex&gt;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총판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지사 리스트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조직도 확인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/>
                      </a:r>
                      <a:b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</a:b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ex&gt;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커뮤니티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카페 리스트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조직도 확인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1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 유형별 탭 구분</a:t>
                      </a: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※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회원관리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&gt;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회원목록 페이지 상단 탭과 동일한 구성에서 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‘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’, ‘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비회원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’, ‘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탈퇴회원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＇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탭은 제외</a:t>
                      </a: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2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패밀리 현황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※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 현황과 다르게 패밀리 그룹에 속한 회원만 해당 탭의 회원 목록에서 조회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228600" indent="-228600" algn="l" defTabSz="914342" rtl="0" eaLnBrk="1" latinLnBrk="1" hangingPunct="1">
                        <a:lnSpc>
                          <a:spcPct val="120000"/>
                        </a:lnSpc>
                        <a:buAutoNum type="arabicParenR"/>
                      </a:pPr>
                      <a:r>
                        <a:rPr lang="ko-KR" altLang="en-US" sz="700" b="0" kern="1200" baseline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회원명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클릭 시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회원관리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&gt;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개별 상세 페이지 이동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228600" indent="-228600" algn="l" defTabSz="914342" rtl="0" eaLnBrk="1" latinLnBrk="1" hangingPunct="1">
                        <a:lnSpc>
                          <a:spcPct val="120000"/>
                        </a:lnSpc>
                        <a:buAutoNum type="arabicParenR"/>
                      </a:pP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패밀리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보유하고 있는 하위 패밀리 숫자를 표기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/>
                      </a:r>
                      <a:b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</a:b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※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 단계에서 바로 아래 단계의 패밀리 숫자만 표시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/>
                      </a:r>
                      <a:b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</a:b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ex&gt;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총판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지사의 수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/>
                      </a:r>
                      <a:b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</a:b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ex&gt;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지사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가맹점 수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배달기사 수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/>
                      </a:r>
                      <a:b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</a:b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ex&gt;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패밀리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 :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일반회원 수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/>
                      </a:r>
                      <a:b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</a:b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※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클릭 시 해당 하위 패밀리 탭의 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228600" indent="-228600" algn="l" defTabSz="914342" rtl="0" eaLnBrk="1" latinLnBrk="1" hangingPunct="1">
                        <a:lnSpc>
                          <a:spcPct val="120000"/>
                        </a:lnSpc>
                        <a:buAutoNum type="arabicParenR"/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Ex&gt;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총판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1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패밀리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15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클릭 시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&gt;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지사 탭의 총판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1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하위 그룹으로 등록된 지사 리스트만 선별 노출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Rectangle 241"/>
          <p:cNvSpPr>
            <a:spLocks noChangeArrowheads="1"/>
          </p:cNvSpPr>
          <p:nvPr/>
        </p:nvSpPr>
        <p:spPr bwMode="auto">
          <a:xfrm>
            <a:off x="665412" y="323641"/>
            <a:ext cx="4500000" cy="25200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매장 관리 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&gt; 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목록 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(case : 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직영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)</a:t>
            </a:r>
            <a:endParaRPr lang="ko-KR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4" name="Rectangle 241"/>
          <p:cNvSpPr>
            <a:spLocks noChangeArrowheads="1"/>
          </p:cNvSpPr>
          <p:nvPr/>
        </p:nvSpPr>
        <p:spPr bwMode="auto">
          <a:xfrm>
            <a:off x="5704217" y="323641"/>
            <a:ext cx="2739600" cy="25200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목록 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(case : 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직영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)</a:t>
            </a:r>
            <a:endParaRPr lang="ko-KR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grpSp>
        <p:nvGrpSpPr>
          <p:cNvPr id="26" name="그룹 25"/>
          <p:cNvGrpSpPr>
            <a:grpSpLocks/>
          </p:cNvGrpSpPr>
          <p:nvPr/>
        </p:nvGrpSpPr>
        <p:grpSpPr bwMode="auto">
          <a:xfrm>
            <a:off x="292021" y="1357670"/>
            <a:ext cx="252413" cy="165100"/>
            <a:chOff x="3125393" y="1499499"/>
            <a:chExt cx="252000" cy="165260"/>
          </a:xfrm>
        </p:grpSpPr>
        <p:sp>
          <p:nvSpPr>
            <p:cNvPr id="27" name="모서리가 둥근 사각형 설명선 26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28" name="TextBox 27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1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aphicFrame>
        <p:nvGraphicFramePr>
          <p:cNvPr id="82" name="표 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9271582"/>
              </p:ext>
            </p:extLst>
          </p:nvPr>
        </p:nvGraphicFramePr>
        <p:xfrm>
          <a:off x="327149" y="3001596"/>
          <a:ext cx="7919548" cy="316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1364"/>
                <a:gridCol w="1131364"/>
                <a:gridCol w="1131364"/>
                <a:gridCol w="1131364"/>
                <a:gridCol w="1131364"/>
                <a:gridCol w="1131364"/>
                <a:gridCol w="1131364"/>
              </a:tblGrid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NO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회원명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계정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(ID)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대표 </a:t>
                      </a:r>
                      <a:r>
                        <a:rPr kumimoji="1" lang="ko-KR" altLang="en-US" sz="700" b="1" kern="1200" spc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이메일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대표번호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주소 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지번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/</a:t>
                      </a: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동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32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총판</a:t>
                      </a:r>
                      <a:r>
                        <a:rPr kumimoji="1" lang="en-US" altLang="ko-KR" sz="600" b="0" u="sng" kern="1200" spc="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</a:t>
                      </a: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15</a:t>
                      </a:r>
                      <a:endParaRPr kumimoji="1" lang="ko-KR" altLang="en-US" sz="600" b="1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31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총판</a:t>
                      </a:r>
                      <a:r>
                        <a:rPr kumimoji="1" lang="en-US" altLang="ko-KR" sz="600" b="0" u="sng" kern="1200" spc="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</a:t>
                      </a: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</a:t>
                      </a:r>
                      <a:endParaRPr kumimoji="1" lang="ko-KR" altLang="en-US" sz="600" b="1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30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총판</a:t>
                      </a:r>
                      <a:r>
                        <a:rPr kumimoji="1" lang="en-US" altLang="ko-KR" sz="600" b="0" u="sng" kern="1200" spc="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</a:t>
                      </a: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22</a:t>
                      </a:r>
                      <a:endParaRPr kumimoji="1" lang="ko-KR" altLang="en-US" sz="600" b="1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29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총판</a:t>
                      </a:r>
                      <a:r>
                        <a:rPr kumimoji="1" lang="en-US" altLang="ko-KR" sz="600" b="0" u="sng" kern="1200" spc="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4</a:t>
                      </a: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36</a:t>
                      </a:r>
                      <a:endParaRPr kumimoji="1" lang="ko-KR" altLang="en-US" sz="600" b="1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28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총판</a:t>
                      </a:r>
                      <a:r>
                        <a:rPr kumimoji="1" lang="en-US" altLang="ko-KR" sz="600" b="0" u="sng" kern="1200" spc="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5</a:t>
                      </a: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48</a:t>
                      </a:r>
                      <a:endParaRPr kumimoji="1" lang="ko-KR" altLang="en-US" sz="600" b="1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27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총판</a:t>
                      </a:r>
                      <a:r>
                        <a:rPr kumimoji="1" lang="en-US" altLang="ko-KR" sz="600" b="0" u="sng" kern="1200" spc="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6</a:t>
                      </a: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66</a:t>
                      </a:r>
                      <a:endParaRPr kumimoji="1" lang="ko-KR" altLang="en-US" sz="600" b="1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26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총판</a:t>
                      </a:r>
                      <a:r>
                        <a:rPr kumimoji="1" lang="en-US" altLang="ko-KR" sz="600" b="0" u="sng" kern="1200" spc="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7</a:t>
                      </a: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77</a:t>
                      </a:r>
                      <a:endParaRPr kumimoji="1" lang="ko-KR" altLang="en-US" sz="600" b="1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25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총판</a:t>
                      </a:r>
                      <a:r>
                        <a:rPr kumimoji="1" lang="en-US" altLang="ko-KR" sz="600" b="0" u="sng" kern="1200" spc="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8</a:t>
                      </a: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11</a:t>
                      </a:r>
                      <a:endParaRPr kumimoji="1" lang="ko-KR" altLang="en-US" sz="600" b="1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24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총판</a:t>
                      </a:r>
                      <a:r>
                        <a:rPr kumimoji="1" lang="en-US" altLang="ko-KR" sz="600" b="0" u="sng" kern="1200" spc="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9</a:t>
                      </a: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22</a:t>
                      </a:r>
                      <a:endParaRPr kumimoji="1" lang="ko-KR" altLang="en-US" sz="600" b="1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23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총판</a:t>
                      </a:r>
                      <a:r>
                        <a:rPr kumimoji="1" lang="en-US" altLang="ko-KR" sz="600" b="0" u="sng" kern="1200" spc="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10</a:t>
                      </a: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33</a:t>
                      </a:r>
                      <a:endParaRPr kumimoji="1" lang="ko-KR" altLang="en-US" sz="600" b="1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3" name="직사각형 82"/>
          <p:cNvSpPr>
            <a:spLocks noChangeArrowheads="1"/>
          </p:cNvSpPr>
          <p:nvPr/>
        </p:nvSpPr>
        <p:spPr bwMode="auto">
          <a:xfrm>
            <a:off x="334884" y="1601139"/>
            <a:ext cx="811096" cy="252000"/>
          </a:xfrm>
          <a:prstGeom prst="rect">
            <a:avLst/>
          </a:prstGeom>
          <a:solidFill>
            <a:srgbClr val="000000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b="1" dirty="0" smtClean="0">
                <a:solidFill>
                  <a:schemeClr val="bg1"/>
                </a:solidFill>
                <a:latin typeface="돋움" pitchFamily="50" charset="-127"/>
                <a:ea typeface="돋움" pitchFamily="50" charset="-127"/>
              </a:rPr>
              <a:t>총판</a:t>
            </a:r>
          </a:p>
        </p:txBody>
      </p:sp>
      <p:sp>
        <p:nvSpPr>
          <p:cNvPr id="84" name="직사각형 83"/>
          <p:cNvSpPr>
            <a:spLocks noChangeArrowheads="1"/>
          </p:cNvSpPr>
          <p:nvPr/>
        </p:nvSpPr>
        <p:spPr bwMode="auto">
          <a:xfrm>
            <a:off x="1222530" y="1601139"/>
            <a:ext cx="811096" cy="25200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지사</a:t>
            </a:r>
          </a:p>
        </p:txBody>
      </p:sp>
      <p:cxnSp>
        <p:nvCxnSpPr>
          <p:cNvPr id="104" name="직선 연결선 103"/>
          <p:cNvCxnSpPr/>
          <p:nvPr/>
        </p:nvCxnSpPr>
        <p:spPr>
          <a:xfrm>
            <a:off x="326090" y="1860889"/>
            <a:ext cx="7921060" cy="0"/>
          </a:xfrm>
          <a:prstGeom prst="lin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7" name="TextBox 28"/>
          <p:cNvSpPr txBox="1">
            <a:spLocks noChangeArrowheads="1"/>
          </p:cNvSpPr>
          <p:nvPr/>
        </p:nvSpPr>
        <p:spPr bwMode="auto">
          <a:xfrm>
            <a:off x="327149" y="864307"/>
            <a:ext cx="42159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ko-KR" altLang="en-US" sz="1000" b="1" dirty="0" smtClean="0">
                <a:latin typeface="돋움" pitchFamily="50" charset="-127"/>
                <a:ea typeface="돋움" pitchFamily="50" charset="-127"/>
              </a:rPr>
              <a:t>▒ 목록</a:t>
            </a:r>
            <a:endParaRPr lang="en-US" altLang="ko-KR" sz="1000" b="1" dirty="0" smtClean="0">
              <a:latin typeface="돋움" pitchFamily="50" charset="-127"/>
              <a:ea typeface="돋움" pitchFamily="50" charset="-127"/>
            </a:endParaRPr>
          </a:p>
        </p:txBody>
      </p:sp>
      <p:grpSp>
        <p:nvGrpSpPr>
          <p:cNvPr id="108" name="그룹 107"/>
          <p:cNvGrpSpPr>
            <a:grpSpLocks/>
          </p:cNvGrpSpPr>
          <p:nvPr/>
        </p:nvGrpSpPr>
        <p:grpSpPr bwMode="auto">
          <a:xfrm>
            <a:off x="292021" y="2724914"/>
            <a:ext cx="252413" cy="165100"/>
            <a:chOff x="3125393" y="1499499"/>
            <a:chExt cx="252000" cy="165260"/>
          </a:xfrm>
        </p:grpSpPr>
        <p:sp>
          <p:nvSpPr>
            <p:cNvPr id="109" name="모서리가 둥근 사각형 설명선 108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110" name="TextBox 109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2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pSp>
        <p:nvGrpSpPr>
          <p:cNvPr id="112" name="그룹 111"/>
          <p:cNvGrpSpPr>
            <a:grpSpLocks/>
          </p:cNvGrpSpPr>
          <p:nvPr/>
        </p:nvGrpSpPr>
        <p:grpSpPr bwMode="auto">
          <a:xfrm>
            <a:off x="1675124" y="3233245"/>
            <a:ext cx="252413" cy="165100"/>
            <a:chOff x="3125393" y="1499499"/>
            <a:chExt cx="252000" cy="165260"/>
          </a:xfrm>
        </p:grpSpPr>
        <p:sp>
          <p:nvSpPr>
            <p:cNvPr id="113" name="모서리가 둥근 사각형 설명선 112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114" name="TextBox 113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2-1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pSp>
        <p:nvGrpSpPr>
          <p:cNvPr id="115" name="그룹 114"/>
          <p:cNvGrpSpPr/>
          <p:nvPr/>
        </p:nvGrpSpPr>
        <p:grpSpPr>
          <a:xfrm>
            <a:off x="327150" y="1980284"/>
            <a:ext cx="7920000" cy="468000"/>
            <a:chOff x="327150" y="1288605"/>
            <a:chExt cx="7920000" cy="468000"/>
          </a:xfrm>
        </p:grpSpPr>
        <p:sp>
          <p:nvSpPr>
            <p:cNvPr id="116" name="직사각형 115"/>
            <p:cNvSpPr/>
            <p:nvPr/>
          </p:nvSpPr>
          <p:spPr>
            <a:xfrm>
              <a:off x="327150" y="1288605"/>
              <a:ext cx="7920000" cy="46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ko-KR" altLang="en-US" dirty="0">
                <a:solidFill>
                  <a:schemeClr val="tx1"/>
                </a:solidFill>
                <a:latin typeface="돋움" pitchFamily="50" charset="-127"/>
                <a:ea typeface="돋움" pitchFamily="50" charset="-127"/>
              </a:endParaRPr>
            </a:p>
          </p:txBody>
        </p:sp>
        <p:grpSp>
          <p:nvGrpSpPr>
            <p:cNvPr id="117" name="그룹 84"/>
            <p:cNvGrpSpPr/>
            <p:nvPr/>
          </p:nvGrpSpPr>
          <p:grpSpPr>
            <a:xfrm>
              <a:off x="4230676" y="1414605"/>
              <a:ext cx="900000" cy="216000"/>
              <a:chOff x="626502" y="1180605"/>
              <a:chExt cx="900000" cy="216000"/>
            </a:xfrm>
          </p:grpSpPr>
          <p:sp>
            <p:nvSpPr>
              <p:cNvPr id="121" name="직사각형 120"/>
              <p:cNvSpPr>
                <a:spLocks noChangeArrowheads="1"/>
              </p:cNvSpPr>
              <p:nvPr/>
            </p:nvSpPr>
            <p:spPr bwMode="auto">
              <a:xfrm>
                <a:off x="626502" y="1180605"/>
                <a:ext cx="900000" cy="216000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54000" tIns="0" rIns="0" bIns="0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ko-KR" altLang="en-US" sz="700" spc="-80" dirty="0" smtClean="0">
                    <a:latin typeface="돋움" pitchFamily="50" charset="-127"/>
                    <a:ea typeface="돋움" pitchFamily="50" charset="-127"/>
                  </a:rPr>
                  <a:t>전체 </a:t>
                </a:r>
                <a:r>
                  <a:rPr kumimoji="1" lang="en-US" altLang="ko-KR" sz="700" spc="-80" dirty="0" smtClean="0">
                    <a:latin typeface="돋움" pitchFamily="50" charset="-127"/>
                    <a:ea typeface="돋움" pitchFamily="50" charset="-127"/>
                  </a:rPr>
                  <a:t>(</a:t>
                </a:r>
                <a:r>
                  <a:rPr kumimoji="1" lang="ko-KR" altLang="en-US" sz="700" spc="-80" dirty="0" smtClean="0">
                    <a:latin typeface="돋움" pitchFamily="50" charset="-127"/>
                    <a:ea typeface="돋움" pitchFamily="50" charset="-127"/>
                  </a:rPr>
                  <a:t>통합검색</a:t>
                </a:r>
                <a:r>
                  <a:rPr kumimoji="1" lang="en-US" altLang="ko-KR" sz="700" spc="-80" dirty="0" smtClean="0">
                    <a:latin typeface="돋움" pitchFamily="50" charset="-127"/>
                    <a:ea typeface="돋움" pitchFamily="50" charset="-127"/>
                  </a:rPr>
                  <a:t>)</a:t>
                </a:r>
                <a:endParaRPr kumimoji="1" lang="ko-KR" altLang="en-US" sz="700" spc="-80" dirty="0" smtClean="0">
                  <a:latin typeface="돋움" pitchFamily="50" charset="-127"/>
                  <a:ea typeface="돋움" pitchFamily="50" charset="-127"/>
                </a:endParaRPr>
              </a:p>
            </p:txBody>
          </p:sp>
          <p:pic>
            <p:nvPicPr>
              <p:cNvPr id="122" name="Picture 10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t="15633" r="9297"/>
              <a:stretch>
                <a:fillRect/>
              </a:stretch>
            </p:blipFill>
            <p:spPr bwMode="auto">
              <a:xfrm>
                <a:off x="1360504" y="1234605"/>
                <a:ext cx="119911" cy="10800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</p:pic>
        </p:grpSp>
        <p:grpSp>
          <p:nvGrpSpPr>
            <p:cNvPr id="118" name="그룹 198"/>
            <p:cNvGrpSpPr/>
            <p:nvPr/>
          </p:nvGrpSpPr>
          <p:grpSpPr>
            <a:xfrm>
              <a:off x="5211552" y="1414605"/>
              <a:ext cx="2916246" cy="216000"/>
              <a:chOff x="5211552" y="1414605"/>
              <a:chExt cx="2916246" cy="216000"/>
            </a:xfrm>
          </p:grpSpPr>
          <p:sp>
            <p:nvSpPr>
              <p:cNvPr id="119" name="직사각형 118"/>
              <p:cNvSpPr>
                <a:spLocks noChangeArrowheads="1"/>
              </p:cNvSpPr>
              <p:nvPr/>
            </p:nvSpPr>
            <p:spPr bwMode="auto">
              <a:xfrm>
                <a:off x="7515798" y="1414605"/>
                <a:ext cx="612000" cy="216000"/>
              </a:xfrm>
              <a:prstGeom prst="rect">
                <a:avLst/>
              </a:prstGeom>
              <a:solidFill>
                <a:srgbClr val="00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ko-KR" altLang="en-US" sz="700" dirty="0" smtClean="0">
                    <a:solidFill>
                      <a:schemeClr val="bg1"/>
                    </a:solidFill>
                    <a:latin typeface="돋움" pitchFamily="50" charset="-127"/>
                    <a:ea typeface="돋움" pitchFamily="50" charset="-127"/>
                  </a:rPr>
                  <a:t>검색</a:t>
                </a:r>
              </a:p>
            </p:txBody>
          </p:sp>
          <p:sp>
            <p:nvSpPr>
              <p:cNvPr id="120" name="직사각형 119"/>
              <p:cNvSpPr>
                <a:spLocks noChangeArrowheads="1"/>
              </p:cNvSpPr>
              <p:nvPr/>
            </p:nvSpPr>
            <p:spPr bwMode="auto">
              <a:xfrm>
                <a:off x="5211552" y="1414605"/>
                <a:ext cx="2268000" cy="216000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ko-KR" altLang="en-US" sz="700" spc="-100" dirty="0" err="1" smtClean="0">
                    <a:solidFill>
                      <a:schemeClr val="bg1">
                        <a:lumMod val="50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검색어를</a:t>
                </a:r>
                <a:r>
                  <a:rPr kumimoji="1" lang="ko-KR" altLang="en-US" sz="700" spc="-100" dirty="0" smtClean="0">
                    <a:solidFill>
                      <a:schemeClr val="bg1">
                        <a:lumMod val="50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 입력해주세요</a:t>
                </a:r>
                <a:r>
                  <a:rPr kumimoji="1" lang="en-US" altLang="ko-KR" sz="700" spc="-100" dirty="0" smtClean="0">
                    <a:solidFill>
                      <a:schemeClr val="bg1">
                        <a:lumMod val="50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.</a:t>
                </a:r>
                <a:endParaRPr kumimoji="1" lang="ko-KR" altLang="en-US" sz="700" spc="-100" dirty="0" smtClean="0">
                  <a:solidFill>
                    <a:schemeClr val="bg1">
                      <a:lumMod val="50000"/>
                    </a:schemeClr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</p:grpSp>
      </p:grpSp>
      <p:sp>
        <p:nvSpPr>
          <p:cNvPr id="123" name="TextBox 122"/>
          <p:cNvSpPr txBox="1">
            <a:spLocks noChangeArrowheads="1"/>
          </p:cNvSpPr>
          <p:nvPr/>
        </p:nvSpPr>
        <p:spPr bwMode="auto">
          <a:xfrm>
            <a:off x="4002047" y="1961193"/>
            <a:ext cx="252413" cy="122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altLang="ko-KR" sz="800" b="1" dirty="0" smtClean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rPr>
              <a:t>2-1</a:t>
            </a:r>
            <a:endParaRPr lang="en-US" altLang="ko-KR" sz="800" b="1" dirty="0">
              <a:solidFill>
                <a:schemeClr val="bg1"/>
              </a:solidFill>
              <a:latin typeface="Arial" charset="0"/>
              <a:ea typeface="굴림" charset="-127"/>
              <a:cs typeface="Arial" charset="0"/>
            </a:endParaRPr>
          </a:p>
        </p:txBody>
      </p:sp>
      <p:grpSp>
        <p:nvGrpSpPr>
          <p:cNvPr id="125" name="그룹 124"/>
          <p:cNvGrpSpPr>
            <a:grpSpLocks/>
          </p:cNvGrpSpPr>
          <p:nvPr/>
        </p:nvGrpSpPr>
        <p:grpSpPr bwMode="auto">
          <a:xfrm>
            <a:off x="7347972" y="3193611"/>
            <a:ext cx="252413" cy="165100"/>
            <a:chOff x="3125393" y="1499499"/>
            <a:chExt cx="252000" cy="165260"/>
          </a:xfrm>
        </p:grpSpPr>
        <p:sp>
          <p:nvSpPr>
            <p:cNvPr id="126" name="모서리가 둥근 사각형 설명선 125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127" name="TextBox 126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2-2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pSp>
        <p:nvGrpSpPr>
          <p:cNvPr id="128" name="그룹 79"/>
          <p:cNvGrpSpPr/>
          <p:nvPr/>
        </p:nvGrpSpPr>
        <p:grpSpPr>
          <a:xfrm>
            <a:off x="3237029" y="6408923"/>
            <a:ext cx="2137598" cy="107731"/>
            <a:chOff x="3133341" y="6012708"/>
            <a:chExt cx="2137598" cy="107731"/>
          </a:xfrm>
        </p:grpSpPr>
        <p:sp>
          <p:nvSpPr>
            <p:cNvPr id="129" name="직사각형 35"/>
            <p:cNvSpPr>
              <a:spLocks noChangeArrowheads="1"/>
            </p:cNvSpPr>
            <p:nvPr/>
          </p:nvSpPr>
          <p:spPr bwMode="auto">
            <a:xfrm>
              <a:off x="3471972" y="6012717"/>
              <a:ext cx="1460335" cy="107722"/>
            </a:xfrm>
            <a:prstGeom prst="rect">
              <a:avLst/>
            </a:prstGeom>
            <a:solidFill>
              <a:schemeClr val="bg1"/>
            </a:solidFill>
            <a:ln w="3175" algn="ctr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ko-KR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rPr>
                <a:t>1 / 2 / </a:t>
              </a:r>
              <a:r>
                <a:rPr kumimoji="1" lang="en-US" altLang="ko-KR" sz="700" b="1" dirty="0">
                  <a:solidFill>
                    <a:srgbClr val="00B0F0"/>
                  </a:solidFill>
                  <a:latin typeface="돋움" pitchFamily="50" charset="-127"/>
                  <a:ea typeface="돋움" pitchFamily="50" charset="-127"/>
                </a:rPr>
                <a:t>3</a:t>
              </a:r>
              <a:r>
                <a:rPr kumimoji="1" lang="en-US" altLang="ko-KR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rPr>
                <a:t> / 4 / 5 / 6 / 7 / 8 / 9 / 10</a:t>
              </a:r>
              <a:endParaRPr kumimoji="1" lang="ko-KR" altLang="en-US" sz="700" dirty="0">
                <a:solidFill>
                  <a:srgbClr val="4D4D4D"/>
                </a:solidFill>
                <a:latin typeface="돋움" pitchFamily="50" charset="-127"/>
                <a:ea typeface="돋움" pitchFamily="50" charset="-127"/>
              </a:endParaRPr>
            </a:p>
          </p:txBody>
        </p:sp>
        <p:grpSp>
          <p:nvGrpSpPr>
            <p:cNvPr id="130" name="그룹 74"/>
            <p:cNvGrpSpPr/>
            <p:nvPr/>
          </p:nvGrpSpPr>
          <p:grpSpPr>
            <a:xfrm>
              <a:off x="3133341" y="6012708"/>
              <a:ext cx="212271" cy="107722"/>
              <a:chOff x="3133341" y="6012708"/>
              <a:chExt cx="212271" cy="107722"/>
            </a:xfrm>
          </p:grpSpPr>
          <p:sp>
            <p:nvSpPr>
              <p:cNvPr id="135" name="직사각형 35"/>
              <p:cNvSpPr>
                <a:spLocks noChangeArrowheads="1"/>
              </p:cNvSpPr>
              <p:nvPr/>
            </p:nvSpPr>
            <p:spPr bwMode="auto">
              <a:xfrm>
                <a:off x="3289506" y="6012708"/>
                <a:ext cx="56106" cy="107722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700" dirty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</a:rPr>
                  <a:t>&lt;</a:t>
                </a:r>
                <a:endParaRPr kumimoji="1" lang="ko-KR" altLang="en-US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  <p:sp>
            <p:nvSpPr>
              <p:cNvPr id="136" name="직사각형 135"/>
              <p:cNvSpPr>
                <a:spLocks noChangeArrowheads="1"/>
              </p:cNvSpPr>
              <p:nvPr/>
            </p:nvSpPr>
            <p:spPr bwMode="auto">
              <a:xfrm>
                <a:off x="3175038" y="6012708"/>
                <a:ext cx="56106" cy="107722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700" dirty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</a:rPr>
                  <a:t>&lt;</a:t>
                </a:r>
                <a:endParaRPr kumimoji="1" lang="ko-KR" altLang="en-US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  <p:sp>
            <p:nvSpPr>
              <p:cNvPr id="137" name="직사각형 66"/>
              <p:cNvSpPr>
                <a:spLocks noChangeArrowheads="1"/>
              </p:cNvSpPr>
              <p:nvPr/>
            </p:nvSpPr>
            <p:spPr bwMode="auto">
              <a:xfrm>
                <a:off x="3133341" y="6012708"/>
                <a:ext cx="56106" cy="107722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700" dirty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</a:rPr>
                  <a:t>&lt;</a:t>
                </a:r>
                <a:endParaRPr kumimoji="1" lang="ko-KR" altLang="en-US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</p:grpSp>
        <p:grpSp>
          <p:nvGrpSpPr>
            <p:cNvPr id="131" name="그룹 75"/>
            <p:cNvGrpSpPr/>
            <p:nvPr/>
          </p:nvGrpSpPr>
          <p:grpSpPr>
            <a:xfrm rot="10800000">
              <a:off x="5058668" y="6012708"/>
              <a:ext cx="212271" cy="107722"/>
              <a:chOff x="3133341" y="6012708"/>
              <a:chExt cx="212271" cy="107722"/>
            </a:xfrm>
          </p:grpSpPr>
          <p:sp>
            <p:nvSpPr>
              <p:cNvPr id="132" name="직사각형 35"/>
              <p:cNvSpPr>
                <a:spLocks noChangeArrowheads="1"/>
              </p:cNvSpPr>
              <p:nvPr/>
            </p:nvSpPr>
            <p:spPr bwMode="auto">
              <a:xfrm>
                <a:off x="3289506" y="6012708"/>
                <a:ext cx="56106" cy="107722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700" dirty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</a:rPr>
                  <a:t>&lt;</a:t>
                </a:r>
                <a:endParaRPr kumimoji="1" lang="ko-KR" altLang="en-US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  <p:sp>
            <p:nvSpPr>
              <p:cNvPr id="133" name="직사각형 132"/>
              <p:cNvSpPr>
                <a:spLocks noChangeArrowheads="1"/>
              </p:cNvSpPr>
              <p:nvPr/>
            </p:nvSpPr>
            <p:spPr bwMode="auto">
              <a:xfrm>
                <a:off x="3175038" y="6012708"/>
                <a:ext cx="56106" cy="107722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700" dirty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</a:rPr>
                  <a:t>&lt;</a:t>
                </a:r>
                <a:endParaRPr kumimoji="1" lang="ko-KR" altLang="en-US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  <p:sp>
            <p:nvSpPr>
              <p:cNvPr id="134" name="직사각형 66"/>
              <p:cNvSpPr>
                <a:spLocks noChangeArrowheads="1"/>
              </p:cNvSpPr>
              <p:nvPr/>
            </p:nvSpPr>
            <p:spPr bwMode="auto">
              <a:xfrm>
                <a:off x="3133341" y="6012708"/>
                <a:ext cx="56106" cy="107722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700" dirty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</a:rPr>
                  <a:t>&lt;</a:t>
                </a:r>
                <a:endParaRPr kumimoji="1" lang="ko-KR" altLang="en-US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</p:grpSp>
      </p:grpSp>
      <p:sp>
        <p:nvSpPr>
          <p:cNvPr id="41" name="직사각형 40"/>
          <p:cNvSpPr>
            <a:spLocks noChangeArrowheads="1"/>
          </p:cNvSpPr>
          <p:nvPr/>
        </p:nvSpPr>
        <p:spPr bwMode="auto">
          <a:xfrm>
            <a:off x="2110176" y="1601139"/>
            <a:ext cx="811096" cy="25200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커뮤니티</a:t>
            </a:r>
          </a:p>
        </p:txBody>
      </p:sp>
      <p:sp>
        <p:nvSpPr>
          <p:cNvPr id="42" name="직사각형 41"/>
          <p:cNvSpPr>
            <a:spLocks noChangeArrowheads="1"/>
          </p:cNvSpPr>
          <p:nvPr/>
        </p:nvSpPr>
        <p:spPr bwMode="auto">
          <a:xfrm>
            <a:off x="2997822" y="1601139"/>
            <a:ext cx="811096" cy="25200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카페</a:t>
            </a:r>
          </a:p>
        </p:txBody>
      </p:sp>
      <p:sp>
        <p:nvSpPr>
          <p:cNvPr id="43" name="직사각형 42"/>
          <p:cNvSpPr>
            <a:spLocks noChangeArrowheads="1"/>
          </p:cNvSpPr>
          <p:nvPr/>
        </p:nvSpPr>
        <p:spPr bwMode="auto">
          <a:xfrm>
            <a:off x="3885468" y="1601139"/>
            <a:ext cx="811096" cy="25200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dirty="0" err="1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딜리버리</a:t>
            </a:r>
            <a:r>
              <a:rPr kumimoji="1"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 총판</a:t>
            </a:r>
          </a:p>
        </p:txBody>
      </p:sp>
      <p:sp>
        <p:nvSpPr>
          <p:cNvPr id="44" name="직사각형 43"/>
          <p:cNvSpPr>
            <a:spLocks noChangeArrowheads="1"/>
          </p:cNvSpPr>
          <p:nvPr/>
        </p:nvSpPr>
        <p:spPr bwMode="auto">
          <a:xfrm>
            <a:off x="4773114" y="1601139"/>
            <a:ext cx="811096" cy="25200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dirty="0" err="1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딜리버리</a:t>
            </a:r>
            <a:r>
              <a:rPr kumimoji="1"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 지사</a:t>
            </a:r>
          </a:p>
        </p:txBody>
      </p:sp>
    </p:spTree>
    <p:extLst>
      <p:ext uri="{BB962C8B-B14F-4D97-AF65-F5344CB8AC3E}">
        <p14:creationId xmlns:p14="http://schemas.microsoft.com/office/powerpoint/2010/main" val="16268256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2342357"/>
              </p:ext>
            </p:extLst>
          </p:nvPr>
        </p:nvGraphicFramePr>
        <p:xfrm>
          <a:off x="8477413" y="855283"/>
          <a:ext cx="2088000" cy="41764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/>
                <a:gridCol w="1800000"/>
              </a:tblGrid>
              <a:tr h="288000">
                <a:tc gridSpan="2">
                  <a:txBody>
                    <a:bodyPr/>
                    <a:lstStyle/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ko-KR" altLang="en-US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화면 소개 </a:t>
                      </a:r>
                      <a:r>
                        <a:rPr lang="en-US" altLang="ko-KR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개별 상세 화면 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기본 가이드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</a:t>
                      </a:r>
                    </a:p>
                  </a:txBody>
                  <a:tcPr marL="54000" marR="54000" marT="54000" marB="54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342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정책</a:t>
                      </a: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회원은 동시에 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2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개 이상의 상위 그룹에 속할 수 없다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.</a:t>
                      </a: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그룹의 중간 회원이 삭제 될 경우 해당 회원의 빈 슬롯은 본사가 임의 배정되며 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수수료 본사 귀속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그룹 </a:t>
                      </a:r>
                      <a:r>
                        <a:rPr lang="ko-KR" altLang="en-US" sz="700" b="0" kern="120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트리도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기존대로 유지된다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.</a:t>
                      </a: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1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그룹 관리 항목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검색 바는 </a:t>
                      </a:r>
                      <a:r>
                        <a:rPr lang="ko-KR" altLang="en-US" sz="700" b="0" kern="1200" baseline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회원명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검색만 제공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- </a:t>
                      </a:r>
                      <a:r>
                        <a:rPr lang="ko-KR" altLang="en-US" sz="700" b="0" kern="1200" baseline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드롭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다운 항목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전체 및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모든 회원 유형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- </a:t>
                      </a: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2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그룹 및 조직도 섹션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1)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조직 트리 표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</a:t>
                      </a:r>
                      <a:r>
                        <a:rPr lang="ko-KR" altLang="en-US" sz="700" b="0" kern="1200" baseline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회원명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우측에 하위 회원 숫자를 우측에 표기 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※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하위 회원이 없을 경우에도 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‘(0)’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으로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화면 표기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2)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트리 확장 및 축소는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+.-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버튼 활용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- ‘-’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확장 축소 시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– ‘+’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확장 시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3)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패밀리 등록 클릭 시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다음 페이지 참고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</a:t>
                      </a:r>
                    </a:p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4) </a:t>
                      </a:r>
                      <a:r>
                        <a:rPr lang="ko-KR" altLang="en-US" sz="700" b="0" kern="1200" baseline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회원별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상위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/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하위 구분은 해당 페이지 우측 표 참고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※ 2~3depth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는 호환 불가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라인 기반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</a:t>
                      </a:r>
                    </a:p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※ 3~4depth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는 호환 가능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3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ex&gt;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총판 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: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 지사 목록 화면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ex&gt;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지사 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: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커뮤니티 목록 화면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71" name="그룹 70"/>
          <p:cNvGrpSpPr/>
          <p:nvPr/>
        </p:nvGrpSpPr>
        <p:grpSpPr>
          <a:xfrm>
            <a:off x="327149" y="1798719"/>
            <a:ext cx="3060000" cy="5022100"/>
            <a:chOff x="1480321" y="2163898"/>
            <a:chExt cx="3060000" cy="5022100"/>
          </a:xfrm>
        </p:grpSpPr>
        <p:grpSp>
          <p:nvGrpSpPr>
            <p:cNvPr id="72" name="그룹 87"/>
            <p:cNvGrpSpPr/>
            <p:nvPr/>
          </p:nvGrpSpPr>
          <p:grpSpPr>
            <a:xfrm>
              <a:off x="1480321" y="2514243"/>
              <a:ext cx="3060000" cy="4671755"/>
              <a:chOff x="1480321" y="5336242"/>
              <a:chExt cx="3060000" cy="4671755"/>
            </a:xfrm>
          </p:grpSpPr>
          <p:sp>
            <p:nvSpPr>
              <p:cNvPr id="74" name="직사각형 73"/>
              <p:cNvSpPr>
                <a:spLocks noChangeArrowheads="1"/>
              </p:cNvSpPr>
              <p:nvPr/>
            </p:nvSpPr>
            <p:spPr bwMode="auto">
              <a:xfrm>
                <a:off x="1480321" y="5336242"/>
                <a:ext cx="3060000" cy="4671755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t"/>
              <a:lstStyle/>
              <a:p>
                <a:pPr defTabSz="914400">
                  <a:lnSpc>
                    <a:spcPct val="130000"/>
                  </a:lnSpc>
                  <a:defRPr/>
                </a:pPr>
                <a:endParaRPr kumimoji="1" lang="ko-KR" altLang="en-US" sz="700" dirty="0" smtClean="0">
                  <a:latin typeface="돋움" pitchFamily="50" charset="-127"/>
                  <a:ea typeface="돋움" pitchFamily="50" charset="-127"/>
                </a:endParaRPr>
              </a:p>
            </p:txBody>
          </p:sp>
          <p:grpSp>
            <p:nvGrpSpPr>
              <p:cNvPr id="75" name="그룹 59"/>
              <p:cNvGrpSpPr/>
              <p:nvPr/>
            </p:nvGrpSpPr>
            <p:grpSpPr>
              <a:xfrm>
                <a:off x="4408383" y="5346782"/>
                <a:ext cx="125499" cy="4657539"/>
                <a:chOff x="4594822" y="5342682"/>
                <a:chExt cx="125499" cy="4657539"/>
              </a:xfrm>
            </p:grpSpPr>
            <p:pic>
              <p:nvPicPr>
                <p:cNvPr id="76" name="Picture 334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tretch>
                  <a:fillRect/>
                </a:stretch>
              </p:blipFill>
              <p:spPr bwMode="auto">
                <a:xfrm>
                  <a:off x="4594822" y="5347000"/>
                  <a:ext cx="124561" cy="452305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77" name="Picture 335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4601262" y="9873730"/>
                  <a:ext cx="119059" cy="1264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78" name="Picture 331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4601262" y="5342682"/>
                  <a:ext cx="119059" cy="1339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73" name="직사각형 72"/>
            <p:cNvSpPr>
              <a:spLocks noChangeArrowheads="1"/>
            </p:cNvSpPr>
            <p:nvPr/>
          </p:nvSpPr>
          <p:spPr bwMode="auto">
            <a:xfrm>
              <a:off x="1480321" y="2163898"/>
              <a:ext cx="3060000" cy="324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 algn="ctr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 defTabSz="914400">
                <a:lnSpc>
                  <a:spcPct val="130000"/>
                </a:lnSpc>
                <a:defRPr/>
              </a:pPr>
              <a:r>
                <a:rPr kumimoji="1" lang="ko-KR" altLang="en-US" sz="700" b="1" dirty="0" smtClean="0">
                  <a:latin typeface="돋움" pitchFamily="50" charset="-127"/>
                  <a:ea typeface="돋움" pitchFamily="50" charset="-127"/>
                </a:rPr>
                <a:t>조직도</a:t>
              </a:r>
            </a:p>
          </p:txBody>
        </p:sp>
      </p:grpSp>
      <p:grpSp>
        <p:nvGrpSpPr>
          <p:cNvPr id="27" name="그룹 26"/>
          <p:cNvGrpSpPr/>
          <p:nvPr/>
        </p:nvGrpSpPr>
        <p:grpSpPr>
          <a:xfrm>
            <a:off x="3498573" y="1798719"/>
            <a:ext cx="4748577" cy="5022100"/>
            <a:chOff x="3654512" y="1738098"/>
            <a:chExt cx="4339580" cy="5022100"/>
          </a:xfrm>
        </p:grpSpPr>
        <p:sp>
          <p:nvSpPr>
            <p:cNvPr id="79" name="직사각형 78"/>
            <p:cNvSpPr>
              <a:spLocks noChangeArrowheads="1"/>
            </p:cNvSpPr>
            <p:nvPr/>
          </p:nvSpPr>
          <p:spPr bwMode="auto">
            <a:xfrm>
              <a:off x="3654512" y="2088443"/>
              <a:ext cx="4339580" cy="4671755"/>
            </a:xfrm>
            <a:prstGeom prst="rect">
              <a:avLst/>
            </a:prstGeom>
            <a:solidFill>
              <a:schemeClr val="bg1"/>
            </a:solidFill>
            <a:ln w="3175" algn="ctr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none" anchor="t"/>
            <a:lstStyle/>
            <a:p>
              <a:pPr defTabSz="914400">
                <a:lnSpc>
                  <a:spcPct val="130000"/>
                </a:lnSpc>
                <a:defRPr/>
              </a:pPr>
              <a:endParaRPr kumimoji="1" lang="ko-KR" altLang="en-US" sz="700" dirty="0" smtClean="0">
                <a:latin typeface="돋움" pitchFamily="50" charset="-127"/>
                <a:ea typeface="돋움" pitchFamily="50" charset="-127"/>
              </a:endParaRPr>
            </a:p>
          </p:txBody>
        </p:sp>
        <p:sp>
          <p:nvSpPr>
            <p:cNvPr id="80" name="직사각형 79"/>
            <p:cNvSpPr>
              <a:spLocks noChangeArrowheads="1"/>
            </p:cNvSpPr>
            <p:nvPr/>
          </p:nvSpPr>
          <p:spPr bwMode="auto">
            <a:xfrm>
              <a:off x="3654512" y="1738098"/>
              <a:ext cx="4339580" cy="324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 algn="ctr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 defTabSz="914400">
                <a:lnSpc>
                  <a:spcPct val="130000"/>
                </a:lnSpc>
                <a:defRPr/>
              </a:pPr>
              <a:r>
                <a:rPr kumimoji="1" lang="ko-KR" altLang="en-US" sz="700" b="1" dirty="0" smtClean="0">
                  <a:latin typeface="돋움" pitchFamily="50" charset="-127"/>
                  <a:ea typeface="돋움" pitchFamily="50" charset="-127"/>
                </a:rPr>
                <a:t>조직 정보</a:t>
              </a:r>
            </a:p>
          </p:txBody>
        </p:sp>
      </p:grpSp>
      <p:sp>
        <p:nvSpPr>
          <p:cNvPr id="81" name="Rectangle 241"/>
          <p:cNvSpPr>
            <a:spLocks noChangeArrowheads="1"/>
          </p:cNvSpPr>
          <p:nvPr/>
        </p:nvSpPr>
        <p:spPr bwMode="auto">
          <a:xfrm>
            <a:off x="665412" y="323641"/>
            <a:ext cx="4500000" cy="25200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매장 관리 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&gt; 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목록 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&gt; 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개별 상세 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(case : 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직영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)</a:t>
            </a:r>
            <a:endParaRPr lang="ko-KR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82" name="Rectangle 241"/>
          <p:cNvSpPr>
            <a:spLocks noChangeArrowheads="1"/>
          </p:cNvSpPr>
          <p:nvPr/>
        </p:nvSpPr>
        <p:spPr bwMode="auto">
          <a:xfrm>
            <a:off x="5704217" y="323641"/>
            <a:ext cx="2739600" cy="25200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개별 상세</a:t>
            </a:r>
            <a:endParaRPr lang="ko-KR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86" name="전체 (172명)…">
            <a:extLst>
              <a:ext uri="{FF2B5EF4-FFF2-40B4-BE49-F238E27FC236}">
                <a16:creationId xmlns:a16="http://schemas.microsoft.com/office/drawing/2014/main" xmlns="" id="{B7B2BADB-40DF-4633-B2E2-7F9B3DE9EA0F}"/>
              </a:ext>
            </a:extLst>
          </p:cNvPr>
          <p:cNvSpPr/>
          <p:nvPr/>
        </p:nvSpPr>
        <p:spPr>
          <a:xfrm>
            <a:off x="396260" y="2221072"/>
            <a:ext cx="2216045" cy="2172301"/>
          </a:xfrm>
          <a:prstGeom prst="rect">
            <a:avLst/>
          </a:prstGeom>
          <a:solidFill>
            <a:srgbClr val="FFFFFF"/>
          </a:solidFill>
          <a:ln w="9525" cap="flat">
            <a:noFill/>
            <a:prstDash val="solid"/>
            <a:miter lim="8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numCol="1" anchor="t">
            <a:noAutofit/>
          </a:bodyPr>
          <a:lstStyle/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</a:t>
            </a:r>
            <a:r>
              <a:rPr lang="ko-KR" altLang="en-US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본사</a:t>
            </a:r>
            <a:r>
              <a:rPr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(</a:t>
            </a:r>
            <a:r>
              <a:rPr lang="en-US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10</a:t>
            </a:r>
            <a:r>
              <a:rPr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</a:t>
            </a:r>
            <a:r>
              <a:rPr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</a:t>
            </a:r>
            <a:r>
              <a:rPr 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총판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A (7)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총판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B (0)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</a:t>
            </a:r>
            <a:r>
              <a:rPr lang="ko-KR" altLang="en-US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총판 </a:t>
            </a:r>
            <a:r>
              <a:rPr lang="en-US" altLang="ko-KR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C (12)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   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 지사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A (11)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   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 </a:t>
            </a:r>
            <a:r>
              <a:rPr lang="ko-KR" altLang="en-US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지사 </a:t>
            </a:r>
            <a:r>
              <a:rPr lang="en-US" altLang="ko-KR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B (120)</a:t>
            </a:r>
            <a:endParaRPr lang="en-US" altLang="ko-KR" sz="800" b="1" dirty="0"/>
          </a:p>
        </p:txBody>
      </p:sp>
      <p:pic>
        <p:nvPicPr>
          <p:cNvPr id="87" name="그림 8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97" y="2570678"/>
            <a:ext cx="118446" cy="118446"/>
          </a:xfrm>
          <a:prstGeom prst="rect">
            <a:avLst/>
          </a:prstGeom>
        </p:spPr>
      </p:pic>
      <p:pic>
        <p:nvPicPr>
          <p:cNvPr id="88" name="그림 8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97" y="2797136"/>
            <a:ext cx="118446" cy="118446"/>
          </a:xfrm>
          <a:prstGeom prst="rect">
            <a:avLst/>
          </a:prstGeom>
        </p:spPr>
      </p:pic>
      <p:pic>
        <p:nvPicPr>
          <p:cNvPr id="33" name="그림 3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065" y="2318650"/>
            <a:ext cx="118446" cy="118446"/>
          </a:xfrm>
          <a:prstGeom prst="rect">
            <a:avLst/>
          </a:prstGeom>
        </p:spPr>
      </p:pic>
      <p:pic>
        <p:nvPicPr>
          <p:cNvPr id="89" name="그림 8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97" y="3037054"/>
            <a:ext cx="118446" cy="118446"/>
          </a:xfrm>
          <a:prstGeom prst="rect">
            <a:avLst/>
          </a:prstGeom>
        </p:spPr>
      </p:pic>
      <p:pic>
        <p:nvPicPr>
          <p:cNvPr id="90" name="그림 8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695" y="3290758"/>
            <a:ext cx="118446" cy="118446"/>
          </a:xfrm>
          <a:prstGeom prst="rect">
            <a:avLst/>
          </a:prstGeom>
        </p:spPr>
      </p:pic>
      <p:pic>
        <p:nvPicPr>
          <p:cNvPr id="91" name="그림 9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695" y="3517216"/>
            <a:ext cx="118446" cy="118446"/>
          </a:xfrm>
          <a:prstGeom prst="rect">
            <a:avLst/>
          </a:prstGeom>
        </p:spPr>
      </p:pic>
      <p:sp>
        <p:nvSpPr>
          <p:cNvPr id="34" name="직사각형 33"/>
          <p:cNvSpPr/>
          <p:nvPr/>
        </p:nvSpPr>
        <p:spPr>
          <a:xfrm>
            <a:off x="1076918" y="3654709"/>
            <a:ext cx="6480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49118">
              <a:defRPr sz="1800" b="0">
                <a:solidFill>
                  <a:srgbClr val="000000"/>
                </a:solidFill>
              </a:defRPr>
            </a:pPr>
            <a:r>
              <a:rPr lang="en-US" altLang="ko-KR" sz="1400" dirty="0">
                <a:sym typeface="맑은 고딕"/>
              </a:rPr>
              <a:t>.
.
</a:t>
            </a:r>
            <a:r>
              <a:rPr lang="en-US" altLang="ko-KR" sz="1400" dirty="0" smtClean="0">
                <a:sym typeface="맑은 고딕"/>
              </a:rPr>
              <a:t>.</a:t>
            </a:r>
            <a:endParaRPr lang="en-US" altLang="ko-KR" sz="2400" dirty="0">
              <a:sym typeface="맑은 고딕"/>
            </a:endParaRPr>
          </a:p>
        </p:txBody>
      </p:sp>
      <p:sp>
        <p:nvSpPr>
          <p:cNvPr id="92" name="전체 (172명)…">
            <a:extLst>
              <a:ext uri="{FF2B5EF4-FFF2-40B4-BE49-F238E27FC236}">
                <a16:creationId xmlns:a16="http://schemas.microsoft.com/office/drawing/2014/main" xmlns="" id="{B7B2BADB-40DF-4633-B2E2-7F9B3DE9EA0F}"/>
              </a:ext>
            </a:extLst>
          </p:cNvPr>
          <p:cNvSpPr/>
          <p:nvPr/>
        </p:nvSpPr>
        <p:spPr>
          <a:xfrm>
            <a:off x="396259" y="4417316"/>
            <a:ext cx="2216045" cy="2147799"/>
          </a:xfrm>
          <a:prstGeom prst="rect">
            <a:avLst/>
          </a:prstGeom>
          <a:solidFill>
            <a:srgbClr val="FFFFFF"/>
          </a:solidFill>
          <a:ln w="9525" cap="flat">
            <a:noFill/>
            <a:prstDash val="solid"/>
            <a:miter lim="8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numCol="1" anchor="t">
            <a:noAutofit/>
          </a:bodyPr>
          <a:lstStyle/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</a:t>
            </a:r>
            <a:r>
              <a:rPr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</a:t>
            </a:r>
            <a:r>
              <a:rPr 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커뮤니티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A (7)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커뮤니티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B (1)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</a:t>
            </a:r>
            <a:r>
              <a:rPr lang="ko-KR" altLang="en-US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커뮤니티 </a:t>
            </a:r>
            <a:r>
              <a:rPr lang="en-US" altLang="ko-KR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C (12)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   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 카페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A (11)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   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 </a:t>
            </a:r>
            <a:r>
              <a:rPr lang="ko-KR" altLang="en-US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카페 </a:t>
            </a:r>
            <a:r>
              <a:rPr lang="en-US" altLang="ko-KR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B (120)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       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 가맹점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A (12)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       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 배달기사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A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(75)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       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 가맹점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B (16)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b="1" dirty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en-US" altLang="ko-KR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                     </a:t>
            </a:r>
            <a:endParaRPr lang="en-US" altLang="ko-KR" sz="800" b="1" dirty="0"/>
          </a:p>
        </p:txBody>
      </p:sp>
      <p:pic>
        <p:nvPicPr>
          <p:cNvPr id="93" name="그림 9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97" y="4525328"/>
            <a:ext cx="118446" cy="118446"/>
          </a:xfrm>
          <a:prstGeom prst="rect">
            <a:avLst/>
          </a:prstGeom>
        </p:spPr>
      </p:pic>
      <p:pic>
        <p:nvPicPr>
          <p:cNvPr id="94" name="그림 9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97" y="4751786"/>
            <a:ext cx="118446" cy="118446"/>
          </a:xfrm>
          <a:prstGeom prst="rect">
            <a:avLst/>
          </a:prstGeom>
        </p:spPr>
      </p:pic>
      <p:pic>
        <p:nvPicPr>
          <p:cNvPr id="95" name="그림 9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97" y="4991704"/>
            <a:ext cx="118446" cy="118446"/>
          </a:xfrm>
          <a:prstGeom prst="rect">
            <a:avLst/>
          </a:prstGeom>
        </p:spPr>
      </p:pic>
      <p:pic>
        <p:nvPicPr>
          <p:cNvPr id="96" name="그림 9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695" y="5245408"/>
            <a:ext cx="118446" cy="118446"/>
          </a:xfrm>
          <a:prstGeom prst="rect">
            <a:avLst/>
          </a:prstGeom>
        </p:spPr>
      </p:pic>
      <p:pic>
        <p:nvPicPr>
          <p:cNvPr id="97" name="그림 9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695" y="5471866"/>
            <a:ext cx="118446" cy="118446"/>
          </a:xfrm>
          <a:prstGeom prst="rect">
            <a:avLst/>
          </a:prstGeom>
        </p:spPr>
      </p:pic>
      <p:sp>
        <p:nvSpPr>
          <p:cNvPr id="100" name="TextBox 28"/>
          <p:cNvSpPr txBox="1">
            <a:spLocks noChangeArrowheads="1"/>
          </p:cNvSpPr>
          <p:nvPr/>
        </p:nvSpPr>
        <p:spPr bwMode="auto">
          <a:xfrm>
            <a:off x="327149" y="864307"/>
            <a:ext cx="42159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ko-KR" altLang="en-US" sz="1000" b="1" dirty="0" smtClean="0">
                <a:latin typeface="돋움" pitchFamily="50" charset="-127"/>
                <a:ea typeface="돋움" pitchFamily="50" charset="-127"/>
              </a:rPr>
              <a:t>▒ 상세</a:t>
            </a:r>
            <a:endParaRPr lang="ko-KR" altLang="en-US" sz="1000" dirty="0">
              <a:latin typeface="돋움" pitchFamily="50" charset="-127"/>
              <a:ea typeface="돋움" pitchFamily="50" charset="-127"/>
            </a:endParaRPr>
          </a:p>
        </p:txBody>
      </p:sp>
      <p:grpSp>
        <p:nvGrpSpPr>
          <p:cNvPr id="101" name="그룹 100"/>
          <p:cNvGrpSpPr/>
          <p:nvPr/>
        </p:nvGrpSpPr>
        <p:grpSpPr>
          <a:xfrm>
            <a:off x="327150" y="1167370"/>
            <a:ext cx="7920000" cy="468000"/>
            <a:chOff x="327150" y="1288605"/>
            <a:chExt cx="7920000" cy="468000"/>
          </a:xfrm>
        </p:grpSpPr>
        <p:sp>
          <p:nvSpPr>
            <p:cNvPr id="102" name="직사각형 101"/>
            <p:cNvSpPr/>
            <p:nvPr/>
          </p:nvSpPr>
          <p:spPr>
            <a:xfrm>
              <a:off x="327150" y="1288605"/>
              <a:ext cx="7920000" cy="46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ko-KR" altLang="en-US" dirty="0">
                <a:solidFill>
                  <a:schemeClr val="tx1"/>
                </a:solidFill>
                <a:latin typeface="돋움" pitchFamily="50" charset="-127"/>
                <a:ea typeface="돋움" pitchFamily="50" charset="-127"/>
              </a:endParaRPr>
            </a:p>
          </p:txBody>
        </p:sp>
        <p:grpSp>
          <p:nvGrpSpPr>
            <p:cNvPr id="103" name="그룹 84"/>
            <p:cNvGrpSpPr/>
            <p:nvPr/>
          </p:nvGrpSpPr>
          <p:grpSpPr>
            <a:xfrm>
              <a:off x="4230676" y="1414605"/>
              <a:ext cx="900000" cy="216000"/>
              <a:chOff x="626502" y="1180605"/>
              <a:chExt cx="900000" cy="216000"/>
            </a:xfrm>
          </p:grpSpPr>
          <p:sp>
            <p:nvSpPr>
              <p:cNvPr id="107" name="직사각형 106"/>
              <p:cNvSpPr>
                <a:spLocks noChangeArrowheads="1"/>
              </p:cNvSpPr>
              <p:nvPr/>
            </p:nvSpPr>
            <p:spPr bwMode="auto">
              <a:xfrm>
                <a:off x="626502" y="1180605"/>
                <a:ext cx="900000" cy="216000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54000" tIns="0" rIns="0" bIns="0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ko-KR" altLang="en-US" sz="700" spc="-80" dirty="0" smtClean="0">
                    <a:latin typeface="돋움" pitchFamily="50" charset="-127"/>
                    <a:ea typeface="돋움" pitchFamily="50" charset="-127"/>
                  </a:rPr>
                  <a:t>전체 </a:t>
                </a:r>
                <a:r>
                  <a:rPr kumimoji="1" lang="en-US" altLang="ko-KR" sz="700" spc="-80" dirty="0" smtClean="0">
                    <a:latin typeface="돋움" pitchFamily="50" charset="-127"/>
                    <a:ea typeface="돋움" pitchFamily="50" charset="-127"/>
                  </a:rPr>
                  <a:t>(</a:t>
                </a:r>
                <a:r>
                  <a:rPr kumimoji="1" lang="ko-KR" altLang="en-US" sz="700" spc="-80" dirty="0" smtClean="0">
                    <a:latin typeface="돋움" pitchFamily="50" charset="-127"/>
                    <a:ea typeface="돋움" pitchFamily="50" charset="-127"/>
                  </a:rPr>
                  <a:t>통합검색</a:t>
                </a:r>
                <a:r>
                  <a:rPr kumimoji="1" lang="en-US" altLang="ko-KR" sz="700" spc="-80" dirty="0" smtClean="0">
                    <a:latin typeface="돋움" pitchFamily="50" charset="-127"/>
                    <a:ea typeface="돋움" pitchFamily="50" charset="-127"/>
                  </a:rPr>
                  <a:t>)</a:t>
                </a:r>
                <a:endParaRPr kumimoji="1" lang="ko-KR" altLang="en-US" sz="700" spc="-80" dirty="0" smtClean="0">
                  <a:latin typeface="돋움" pitchFamily="50" charset="-127"/>
                  <a:ea typeface="돋움" pitchFamily="50" charset="-127"/>
                </a:endParaRPr>
              </a:p>
            </p:txBody>
          </p:sp>
          <p:pic>
            <p:nvPicPr>
              <p:cNvPr id="108" name="Picture 103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t="15633" r="9297"/>
              <a:stretch>
                <a:fillRect/>
              </a:stretch>
            </p:blipFill>
            <p:spPr bwMode="auto">
              <a:xfrm>
                <a:off x="1360504" y="1234605"/>
                <a:ext cx="119911" cy="10800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</p:pic>
        </p:grpSp>
        <p:grpSp>
          <p:nvGrpSpPr>
            <p:cNvPr id="104" name="그룹 198"/>
            <p:cNvGrpSpPr/>
            <p:nvPr/>
          </p:nvGrpSpPr>
          <p:grpSpPr>
            <a:xfrm>
              <a:off x="5211552" y="1414605"/>
              <a:ext cx="2916246" cy="216000"/>
              <a:chOff x="5211552" y="1414605"/>
              <a:chExt cx="2916246" cy="216000"/>
            </a:xfrm>
          </p:grpSpPr>
          <p:sp>
            <p:nvSpPr>
              <p:cNvPr id="105" name="직사각형 104"/>
              <p:cNvSpPr>
                <a:spLocks noChangeArrowheads="1"/>
              </p:cNvSpPr>
              <p:nvPr/>
            </p:nvSpPr>
            <p:spPr bwMode="auto">
              <a:xfrm>
                <a:off x="7515798" y="1414605"/>
                <a:ext cx="612000" cy="216000"/>
              </a:xfrm>
              <a:prstGeom prst="rect">
                <a:avLst/>
              </a:prstGeom>
              <a:solidFill>
                <a:srgbClr val="00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ko-KR" altLang="en-US" sz="700" dirty="0" smtClean="0">
                    <a:solidFill>
                      <a:schemeClr val="bg1"/>
                    </a:solidFill>
                    <a:latin typeface="돋움" pitchFamily="50" charset="-127"/>
                    <a:ea typeface="돋움" pitchFamily="50" charset="-127"/>
                  </a:rPr>
                  <a:t>검색</a:t>
                </a:r>
              </a:p>
            </p:txBody>
          </p:sp>
          <p:sp>
            <p:nvSpPr>
              <p:cNvPr id="106" name="직사각형 105"/>
              <p:cNvSpPr>
                <a:spLocks noChangeArrowheads="1"/>
              </p:cNvSpPr>
              <p:nvPr/>
            </p:nvSpPr>
            <p:spPr bwMode="auto">
              <a:xfrm>
                <a:off x="5211552" y="1414605"/>
                <a:ext cx="2268000" cy="216000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ko-KR" altLang="en-US" sz="700" spc="-100" dirty="0" err="1" smtClean="0">
                    <a:solidFill>
                      <a:schemeClr val="bg1">
                        <a:lumMod val="50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검색어를</a:t>
                </a:r>
                <a:r>
                  <a:rPr kumimoji="1" lang="ko-KR" altLang="en-US" sz="700" spc="-100" dirty="0" smtClean="0">
                    <a:solidFill>
                      <a:schemeClr val="bg1">
                        <a:lumMod val="50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 입력해주세요</a:t>
                </a:r>
                <a:r>
                  <a:rPr kumimoji="1" lang="en-US" altLang="ko-KR" sz="700" spc="-100" dirty="0" smtClean="0">
                    <a:solidFill>
                      <a:schemeClr val="bg1">
                        <a:lumMod val="50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.</a:t>
                </a:r>
                <a:endParaRPr kumimoji="1" lang="ko-KR" altLang="en-US" sz="700" spc="-100" dirty="0" smtClean="0">
                  <a:solidFill>
                    <a:schemeClr val="bg1">
                      <a:lumMod val="50000"/>
                    </a:schemeClr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</p:grpSp>
      </p:grpSp>
      <p:sp>
        <p:nvSpPr>
          <p:cNvPr id="109" name="TextBox 108"/>
          <p:cNvSpPr txBox="1">
            <a:spLocks noChangeArrowheads="1"/>
          </p:cNvSpPr>
          <p:nvPr/>
        </p:nvSpPr>
        <p:spPr bwMode="auto">
          <a:xfrm>
            <a:off x="4002047" y="1148279"/>
            <a:ext cx="252413" cy="122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altLang="ko-KR" sz="800" b="1" dirty="0" smtClean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rPr>
              <a:t>2-1</a:t>
            </a:r>
            <a:endParaRPr lang="en-US" altLang="ko-KR" sz="800" b="1" dirty="0">
              <a:solidFill>
                <a:schemeClr val="bg1"/>
              </a:solidFill>
              <a:latin typeface="Arial" charset="0"/>
              <a:ea typeface="굴림" charset="-127"/>
              <a:cs typeface="Arial" charset="0"/>
            </a:endParaRPr>
          </a:p>
        </p:txBody>
      </p:sp>
      <p:grpSp>
        <p:nvGrpSpPr>
          <p:cNvPr id="110" name="그룹 109"/>
          <p:cNvGrpSpPr>
            <a:grpSpLocks/>
          </p:cNvGrpSpPr>
          <p:nvPr/>
        </p:nvGrpSpPr>
        <p:grpSpPr bwMode="auto">
          <a:xfrm>
            <a:off x="4104469" y="1101925"/>
            <a:ext cx="252413" cy="165100"/>
            <a:chOff x="3125393" y="1499499"/>
            <a:chExt cx="252000" cy="165260"/>
          </a:xfrm>
        </p:grpSpPr>
        <p:sp>
          <p:nvSpPr>
            <p:cNvPr id="111" name="모서리가 둥근 사각형 설명선 110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112" name="TextBox 111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1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pSp>
        <p:nvGrpSpPr>
          <p:cNvPr id="113" name="그룹 112"/>
          <p:cNvGrpSpPr>
            <a:grpSpLocks/>
          </p:cNvGrpSpPr>
          <p:nvPr/>
        </p:nvGrpSpPr>
        <p:grpSpPr bwMode="auto">
          <a:xfrm>
            <a:off x="262789" y="1716169"/>
            <a:ext cx="252413" cy="165100"/>
            <a:chOff x="3125393" y="1499499"/>
            <a:chExt cx="252000" cy="165260"/>
          </a:xfrm>
        </p:grpSpPr>
        <p:sp>
          <p:nvSpPr>
            <p:cNvPr id="114" name="모서리가 둥근 사각형 설명선 113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115" name="TextBox 114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2</a:t>
              </a:r>
            </a:p>
          </p:txBody>
        </p:sp>
      </p:grpSp>
      <p:grpSp>
        <p:nvGrpSpPr>
          <p:cNvPr id="116" name="그룹 115"/>
          <p:cNvGrpSpPr>
            <a:grpSpLocks/>
          </p:cNvGrpSpPr>
          <p:nvPr/>
        </p:nvGrpSpPr>
        <p:grpSpPr bwMode="auto">
          <a:xfrm>
            <a:off x="570511" y="2085471"/>
            <a:ext cx="252413" cy="165100"/>
            <a:chOff x="3125393" y="1499499"/>
            <a:chExt cx="252000" cy="165260"/>
          </a:xfrm>
        </p:grpSpPr>
        <p:sp>
          <p:nvSpPr>
            <p:cNvPr id="117" name="모서리가 둥근 사각형 설명선 116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118" name="TextBox 117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2-1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pSp>
        <p:nvGrpSpPr>
          <p:cNvPr id="119" name="그룹 118"/>
          <p:cNvGrpSpPr>
            <a:grpSpLocks/>
          </p:cNvGrpSpPr>
          <p:nvPr/>
        </p:nvGrpSpPr>
        <p:grpSpPr bwMode="auto">
          <a:xfrm>
            <a:off x="3488522" y="1719363"/>
            <a:ext cx="252413" cy="165100"/>
            <a:chOff x="3125393" y="1499499"/>
            <a:chExt cx="252000" cy="165260"/>
          </a:xfrm>
        </p:grpSpPr>
        <p:sp>
          <p:nvSpPr>
            <p:cNvPr id="120" name="모서리가 둥근 사각형 설명선 119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121" name="TextBox 120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3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pSp>
        <p:nvGrpSpPr>
          <p:cNvPr id="122" name="그룹 121"/>
          <p:cNvGrpSpPr>
            <a:grpSpLocks/>
          </p:cNvGrpSpPr>
          <p:nvPr/>
        </p:nvGrpSpPr>
        <p:grpSpPr bwMode="auto">
          <a:xfrm>
            <a:off x="574663" y="4321594"/>
            <a:ext cx="252413" cy="165100"/>
            <a:chOff x="3125393" y="1499499"/>
            <a:chExt cx="252000" cy="165260"/>
          </a:xfrm>
        </p:grpSpPr>
        <p:sp>
          <p:nvSpPr>
            <p:cNvPr id="123" name="모서리가 둥근 사각형 설명선 122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124" name="TextBox 123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2-2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aphicFrame>
        <p:nvGraphicFramePr>
          <p:cNvPr id="128" name="표 1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4662098"/>
              </p:ext>
            </p:extLst>
          </p:nvPr>
        </p:nvGraphicFramePr>
        <p:xfrm>
          <a:off x="8544675" y="5258867"/>
          <a:ext cx="1972588" cy="115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3147"/>
                <a:gridCol w="493147"/>
                <a:gridCol w="493147"/>
                <a:gridCol w="493147"/>
              </a:tblGrid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1depth</a:t>
                      </a:r>
                      <a:r>
                        <a:rPr kumimoji="1" lang="en-US" altLang="ko-KR" sz="700" b="0" kern="1200" spc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2depth</a:t>
                      </a: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3depth</a:t>
                      </a: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4depth</a:t>
                      </a: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88000"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ko-KR" altLang="en-US" sz="700" b="0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본사</a:t>
                      </a: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총판</a:t>
                      </a: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지사</a:t>
                      </a: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가맹점</a:t>
                      </a:r>
                      <a:endParaRPr kumimoji="1"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커뮤니티</a:t>
                      </a: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카페</a:t>
                      </a: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기사</a:t>
                      </a:r>
                      <a:endParaRPr kumimoji="1"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딜</a:t>
                      </a:r>
                      <a:endParaRPr kumimoji="1" lang="en-US" altLang="ko-KR" sz="7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총판</a:t>
                      </a:r>
                      <a:endParaRPr kumimoji="1" lang="en-US" altLang="ko-KR" sz="7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딜</a:t>
                      </a:r>
                      <a:endParaRPr kumimoji="1" lang="en-US" altLang="ko-KR" sz="7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지사</a:t>
                      </a: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패밀리</a:t>
                      </a:r>
                      <a:r>
                        <a:rPr kumimoji="1"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</a:t>
                      </a:r>
                      <a:r>
                        <a:rPr kumimoji="1"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</a:t>
                      </a: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35" name="그림 13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806" y="5724847"/>
            <a:ext cx="118446" cy="118446"/>
          </a:xfrm>
          <a:prstGeom prst="rect">
            <a:avLst/>
          </a:prstGeom>
        </p:spPr>
      </p:pic>
      <p:pic>
        <p:nvPicPr>
          <p:cNvPr id="136" name="그림 13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806" y="5951305"/>
            <a:ext cx="118446" cy="118446"/>
          </a:xfrm>
          <a:prstGeom prst="rect">
            <a:avLst/>
          </a:prstGeom>
        </p:spPr>
      </p:pic>
      <p:pic>
        <p:nvPicPr>
          <p:cNvPr id="137" name="그림 13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806" y="6192899"/>
            <a:ext cx="118446" cy="118446"/>
          </a:xfrm>
          <a:prstGeom prst="rect">
            <a:avLst/>
          </a:prstGeom>
        </p:spPr>
      </p:pic>
      <p:sp>
        <p:nvSpPr>
          <p:cNvPr id="148" name="TextBox 16"/>
          <p:cNvSpPr txBox="1">
            <a:spLocks noChangeArrowheads="1"/>
          </p:cNvSpPr>
          <p:nvPr/>
        </p:nvSpPr>
        <p:spPr bwMode="auto">
          <a:xfrm>
            <a:off x="8620296" y="5103123"/>
            <a:ext cx="1899559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※ </a:t>
            </a:r>
            <a:r>
              <a:rPr kumimoji="1" lang="ko-KR" altLang="en-US" sz="800" b="1" dirty="0" err="1" smtClean="0">
                <a:latin typeface="돋움" pitchFamily="50" charset="-127"/>
                <a:ea typeface="돋움" pitchFamily="50" charset="-127"/>
              </a:rPr>
              <a:t>회원별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 상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/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하위 등급 구분 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(depth </a:t>
            </a:r>
            <a:r>
              <a:rPr kumimoji="1" lang="ko-KR" altLang="en-US" sz="800" b="1" dirty="0" smtClean="0">
                <a:latin typeface="돋움" pitchFamily="50" charset="-127"/>
                <a:ea typeface="돋움" pitchFamily="50" charset="-127"/>
              </a:rPr>
              <a:t>구분</a:t>
            </a:r>
            <a:r>
              <a:rPr kumimoji="1" lang="en-US" altLang="ko-KR" sz="800" b="1" dirty="0" smtClean="0">
                <a:latin typeface="돋움" pitchFamily="50" charset="-127"/>
                <a:ea typeface="돋움" pitchFamily="50" charset="-127"/>
              </a:rPr>
              <a:t>)</a:t>
            </a:r>
            <a:endParaRPr kumimoji="1" lang="ko-KR" altLang="en-US" sz="800" b="1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156" name="직사각형 155"/>
          <p:cNvSpPr/>
          <p:nvPr/>
        </p:nvSpPr>
        <p:spPr bwMode="auto">
          <a:xfrm>
            <a:off x="2469419" y="2216496"/>
            <a:ext cx="720000" cy="216000"/>
          </a:xfrm>
          <a:prstGeom prst="rect">
            <a:avLst/>
          </a:prstGeom>
          <a:solidFill>
            <a:srgbClr val="0070C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b="1" dirty="0" smtClean="0">
                <a:solidFill>
                  <a:schemeClr val="bg1"/>
                </a:solidFill>
                <a:latin typeface="돋움" pitchFamily="50" charset="-127"/>
                <a:ea typeface="돋움" pitchFamily="50" charset="-127"/>
              </a:rPr>
              <a:t>신규 등록</a:t>
            </a:r>
            <a:endParaRPr kumimoji="1" lang="en-US" altLang="ko-KR" sz="700" b="1" dirty="0">
              <a:solidFill>
                <a:schemeClr val="bg1"/>
              </a:solidFill>
              <a:latin typeface="돋움" pitchFamily="50" charset="-127"/>
              <a:ea typeface="돋움" pitchFamily="50" charset="-127"/>
            </a:endParaRPr>
          </a:p>
        </p:txBody>
      </p:sp>
      <p:grpSp>
        <p:nvGrpSpPr>
          <p:cNvPr id="157" name="그룹 156"/>
          <p:cNvGrpSpPr>
            <a:grpSpLocks/>
          </p:cNvGrpSpPr>
          <p:nvPr/>
        </p:nvGrpSpPr>
        <p:grpSpPr bwMode="auto">
          <a:xfrm>
            <a:off x="2335835" y="2085471"/>
            <a:ext cx="252413" cy="165100"/>
            <a:chOff x="3125393" y="1499499"/>
            <a:chExt cx="252000" cy="165260"/>
          </a:xfrm>
        </p:grpSpPr>
        <p:sp>
          <p:nvSpPr>
            <p:cNvPr id="158" name="모서리가 둥근 사각형 설명선 157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159" name="TextBox 158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2-3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sp>
        <p:nvSpPr>
          <p:cNvPr id="162" name="TextBox 16"/>
          <p:cNvSpPr txBox="1">
            <a:spLocks noChangeArrowheads="1"/>
          </p:cNvSpPr>
          <p:nvPr/>
        </p:nvSpPr>
        <p:spPr bwMode="auto">
          <a:xfrm>
            <a:off x="8587060" y="6484592"/>
            <a:ext cx="1932795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*</a:t>
            </a:r>
            <a:r>
              <a:rPr kumimoji="1" lang="ko-KR" altLang="en-US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그룹 트리 예외 사항</a:t>
            </a:r>
            <a:endParaRPr kumimoji="1" lang="en-US" altLang="ko-KR" sz="700" dirty="0" smtClean="0">
              <a:solidFill>
                <a:srgbClr val="FF0000"/>
              </a:solidFill>
              <a:latin typeface="돋움" pitchFamily="50" charset="-127"/>
              <a:ea typeface="돋움" pitchFamily="50" charset="-127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1) ‘</a:t>
            </a:r>
            <a:r>
              <a:rPr kumimoji="1" lang="ko-KR" altLang="en-US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총판</a:t>
            </a:r>
            <a:r>
              <a:rPr kumimoji="1" lang="en-US" altLang="ko-KR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-</a:t>
            </a:r>
            <a:r>
              <a:rPr kumimoji="1" lang="ko-KR" altLang="en-US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지사</a:t>
            </a:r>
            <a:r>
              <a:rPr kumimoji="1" lang="en-US" altLang="ko-KR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’</a:t>
            </a:r>
            <a:r>
              <a:rPr kumimoji="1" lang="ko-KR" altLang="en-US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는 그룹 </a:t>
            </a:r>
            <a:r>
              <a:rPr kumimoji="1" lang="ko-KR" altLang="en-US" sz="700" dirty="0" err="1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트리에</a:t>
            </a:r>
            <a:r>
              <a:rPr kumimoji="1" lang="ko-KR" altLang="en-US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 비어 있을 수 있음 </a:t>
            </a:r>
            <a:r>
              <a:rPr kumimoji="1" lang="en-US" altLang="ko-KR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(</a:t>
            </a:r>
            <a:r>
              <a:rPr kumimoji="1" lang="ko-KR" altLang="en-US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해당 </a:t>
            </a:r>
            <a:r>
              <a:rPr kumimoji="1" lang="ko-KR" altLang="en-US" sz="700" dirty="0" err="1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수수료율은</a:t>
            </a:r>
            <a:r>
              <a:rPr kumimoji="1" lang="ko-KR" altLang="en-US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 본사 귀속</a:t>
            </a:r>
            <a:r>
              <a:rPr kumimoji="1" lang="en-US" altLang="ko-KR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2) ‘</a:t>
            </a:r>
            <a:r>
              <a:rPr kumimoji="1" lang="ko-KR" altLang="en-US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총판</a:t>
            </a:r>
            <a:r>
              <a:rPr kumimoji="1" lang="en-US" altLang="ko-KR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-</a:t>
            </a:r>
            <a:r>
              <a:rPr kumimoji="1" lang="ko-KR" altLang="en-US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지사</a:t>
            </a:r>
            <a:r>
              <a:rPr kumimoji="1" lang="en-US" altLang="ko-KR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＇</a:t>
            </a:r>
            <a:r>
              <a:rPr kumimoji="1" lang="ko-KR" altLang="en-US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는 동일 </a:t>
            </a:r>
            <a:r>
              <a:rPr kumimoji="1" lang="en-US" altLang="ko-KR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2~3depth</a:t>
            </a:r>
            <a:r>
              <a:rPr kumimoji="1" lang="ko-KR" altLang="en-US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의 </a:t>
            </a:r>
            <a:r>
              <a:rPr kumimoji="1" lang="en-US" altLang="ko-KR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‘</a:t>
            </a:r>
            <a:r>
              <a:rPr kumimoji="1" lang="ko-KR" altLang="en-US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커뮤니티</a:t>
            </a:r>
            <a:r>
              <a:rPr kumimoji="1" lang="en-US" altLang="ko-KR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-</a:t>
            </a:r>
            <a:r>
              <a:rPr kumimoji="1" lang="ko-KR" altLang="en-US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카페</a:t>
            </a:r>
            <a:r>
              <a:rPr kumimoji="1" lang="en-US" altLang="ko-KR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’, ‘</a:t>
            </a:r>
            <a:r>
              <a:rPr kumimoji="1" lang="ko-KR" altLang="en-US" sz="700" dirty="0" err="1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딜</a:t>
            </a:r>
            <a:r>
              <a:rPr kumimoji="1" lang="ko-KR" altLang="en-US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 총판</a:t>
            </a:r>
            <a:r>
              <a:rPr kumimoji="1" lang="en-US" altLang="ko-KR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-</a:t>
            </a:r>
            <a:r>
              <a:rPr kumimoji="1" lang="ko-KR" altLang="en-US" sz="700" dirty="0" err="1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딜</a:t>
            </a:r>
            <a:r>
              <a:rPr kumimoji="1" lang="ko-KR" altLang="en-US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 지사</a:t>
            </a:r>
            <a:r>
              <a:rPr kumimoji="1" lang="en-US" altLang="ko-KR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＇</a:t>
            </a:r>
            <a:r>
              <a:rPr kumimoji="1" lang="ko-KR" altLang="en-US" sz="7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를 하위에 둘 수 있음</a:t>
            </a:r>
          </a:p>
        </p:txBody>
      </p:sp>
      <p:graphicFrame>
        <p:nvGraphicFramePr>
          <p:cNvPr id="98" name="표 9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6111086"/>
              </p:ext>
            </p:extLst>
          </p:nvPr>
        </p:nvGraphicFramePr>
        <p:xfrm>
          <a:off x="3531383" y="2195854"/>
          <a:ext cx="4592394" cy="460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5399"/>
                <a:gridCol w="765399"/>
                <a:gridCol w="765399"/>
                <a:gridCol w="765399"/>
                <a:gridCol w="765399"/>
                <a:gridCol w="765399"/>
              </a:tblGrid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NO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회원명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계정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(ID)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대표 </a:t>
                      </a:r>
                      <a:r>
                        <a:rPr kumimoji="1" lang="ko-KR" altLang="en-US" sz="700" b="1" kern="1200" spc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이메일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대표번호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주소 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지번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/</a:t>
                      </a: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동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32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지사이름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31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지사이름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30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지사이름</a:t>
                      </a:r>
                      <a:endParaRPr kumimoji="1" lang="ko-KR" altLang="en-US" sz="600" b="0" u="none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29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지사이름</a:t>
                      </a:r>
                      <a:endParaRPr kumimoji="1" lang="ko-KR" altLang="en-US" sz="600" b="0" u="none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28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지사이름</a:t>
                      </a:r>
                      <a:endParaRPr kumimoji="1" lang="ko-KR" altLang="en-US" sz="600" b="0" u="none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27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지사이름</a:t>
                      </a:r>
                      <a:endParaRPr kumimoji="1" lang="ko-KR" altLang="en-US" sz="600" b="0" u="none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26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지사이름</a:t>
                      </a:r>
                      <a:endParaRPr kumimoji="1" lang="ko-KR" altLang="en-US" sz="600" b="0" u="none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25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지사이름</a:t>
                      </a:r>
                      <a:endParaRPr kumimoji="1" lang="ko-KR" altLang="en-US" sz="600" b="0" u="none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24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지사이름</a:t>
                      </a:r>
                      <a:endParaRPr kumimoji="1" lang="ko-KR" altLang="en-US" sz="600" b="0" u="none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23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지사이름</a:t>
                      </a:r>
                      <a:endParaRPr kumimoji="1" lang="ko-KR" altLang="en-US" sz="600" b="0" u="none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22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지사이름</a:t>
                      </a:r>
                      <a:endParaRPr kumimoji="1" lang="ko-KR" altLang="en-US" sz="600" b="0" u="none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21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지사이름</a:t>
                      </a:r>
                      <a:endParaRPr kumimoji="1" lang="ko-KR" altLang="en-US" sz="600" b="0" u="none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지사이름</a:t>
                      </a:r>
                      <a:endParaRPr kumimoji="1" lang="ko-KR" altLang="en-US" sz="600" b="0" u="none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19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지사이름</a:t>
                      </a:r>
                      <a:endParaRPr kumimoji="1" lang="ko-KR" altLang="en-US" sz="600" b="0" u="none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18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지사이름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125" name="그룹 124"/>
          <p:cNvGrpSpPr>
            <a:grpSpLocks/>
          </p:cNvGrpSpPr>
          <p:nvPr/>
        </p:nvGrpSpPr>
        <p:grpSpPr bwMode="auto">
          <a:xfrm>
            <a:off x="8367883" y="5021150"/>
            <a:ext cx="252413" cy="165100"/>
            <a:chOff x="3125393" y="1499499"/>
            <a:chExt cx="252000" cy="165260"/>
          </a:xfrm>
        </p:grpSpPr>
        <p:sp>
          <p:nvSpPr>
            <p:cNvPr id="126" name="모서리가 둥근 사각형 설명선 125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127" name="TextBox 126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2-4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pic>
        <p:nvPicPr>
          <p:cNvPr id="69" name="Picture 334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8117338" y="2159604"/>
            <a:ext cx="124561" cy="4523054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Picture 33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23778" y="6686334"/>
            <a:ext cx="119059" cy="12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" name="Picture 33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23778" y="2155286"/>
            <a:ext cx="119059" cy="13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01633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327149" y="1798719"/>
            <a:ext cx="3060000" cy="5022100"/>
            <a:chOff x="1480321" y="2163898"/>
            <a:chExt cx="3060000" cy="5022100"/>
          </a:xfrm>
        </p:grpSpPr>
        <p:grpSp>
          <p:nvGrpSpPr>
            <p:cNvPr id="3" name="그룹 87"/>
            <p:cNvGrpSpPr/>
            <p:nvPr/>
          </p:nvGrpSpPr>
          <p:grpSpPr>
            <a:xfrm>
              <a:off x="1480321" y="2514243"/>
              <a:ext cx="3060000" cy="4671755"/>
              <a:chOff x="1480321" y="5336242"/>
              <a:chExt cx="3060000" cy="4671755"/>
            </a:xfrm>
          </p:grpSpPr>
          <p:sp>
            <p:nvSpPr>
              <p:cNvPr id="5" name="직사각형 4"/>
              <p:cNvSpPr>
                <a:spLocks noChangeArrowheads="1"/>
              </p:cNvSpPr>
              <p:nvPr/>
            </p:nvSpPr>
            <p:spPr bwMode="auto">
              <a:xfrm>
                <a:off x="1480321" y="5336242"/>
                <a:ext cx="3060000" cy="4671755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t"/>
              <a:lstStyle/>
              <a:p>
                <a:pPr defTabSz="914400">
                  <a:lnSpc>
                    <a:spcPct val="130000"/>
                  </a:lnSpc>
                  <a:defRPr/>
                </a:pPr>
                <a:endParaRPr kumimoji="1" lang="ko-KR" altLang="en-US" sz="700" dirty="0" smtClean="0">
                  <a:latin typeface="돋움" pitchFamily="50" charset="-127"/>
                  <a:ea typeface="돋움" pitchFamily="50" charset="-127"/>
                </a:endParaRPr>
              </a:p>
            </p:txBody>
          </p:sp>
          <p:grpSp>
            <p:nvGrpSpPr>
              <p:cNvPr id="6" name="그룹 59"/>
              <p:cNvGrpSpPr/>
              <p:nvPr/>
            </p:nvGrpSpPr>
            <p:grpSpPr>
              <a:xfrm>
                <a:off x="4408383" y="5346782"/>
                <a:ext cx="125499" cy="4657539"/>
                <a:chOff x="4594822" y="5342682"/>
                <a:chExt cx="125499" cy="4657539"/>
              </a:xfrm>
            </p:grpSpPr>
            <p:pic>
              <p:nvPicPr>
                <p:cNvPr id="7" name="Picture 334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tretch>
                  <a:fillRect/>
                </a:stretch>
              </p:blipFill>
              <p:spPr bwMode="auto">
                <a:xfrm>
                  <a:off x="4594822" y="5347000"/>
                  <a:ext cx="124561" cy="452305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8" name="Picture 335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4601262" y="9873730"/>
                  <a:ext cx="119059" cy="1264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9" name="Picture 331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4601262" y="5342682"/>
                  <a:ext cx="119059" cy="1339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4" name="직사각형 3"/>
            <p:cNvSpPr>
              <a:spLocks noChangeArrowheads="1"/>
            </p:cNvSpPr>
            <p:nvPr/>
          </p:nvSpPr>
          <p:spPr bwMode="auto">
            <a:xfrm>
              <a:off x="1480321" y="2163898"/>
              <a:ext cx="3060000" cy="324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 algn="ctr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 defTabSz="914400">
                <a:lnSpc>
                  <a:spcPct val="130000"/>
                </a:lnSpc>
                <a:defRPr/>
              </a:pPr>
              <a:r>
                <a:rPr kumimoji="1" lang="ko-KR" altLang="en-US" sz="700" b="1" dirty="0" smtClean="0">
                  <a:latin typeface="돋움" pitchFamily="50" charset="-127"/>
                  <a:ea typeface="돋움" pitchFamily="50" charset="-127"/>
                </a:rPr>
                <a:t>조직도</a:t>
              </a:r>
            </a:p>
          </p:txBody>
        </p:sp>
      </p:grpSp>
      <p:grpSp>
        <p:nvGrpSpPr>
          <p:cNvPr id="10" name="그룹 9"/>
          <p:cNvGrpSpPr/>
          <p:nvPr/>
        </p:nvGrpSpPr>
        <p:grpSpPr>
          <a:xfrm>
            <a:off x="3498573" y="1798719"/>
            <a:ext cx="4748577" cy="5022100"/>
            <a:chOff x="3654512" y="1738098"/>
            <a:chExt cx="4339580" cy="5022100"/>
          </a:xfrm>
        </p:grpSpPr>
        <p:sp>
          <p:nvSpPr>
            <p:cNvPr id="11" name="직사각형 10"/>
            <p:cNvSpPr>
              <a:spLocks noChangeArrowheads="1"/>
            </p:cNvSpPr>
            <p:nvPr/>
          </p:nvSpPr>
          <p:spPr bwMode="auto">
            <a:xfrm>
              <a:off x="3654512" y="2088443"/>
              <a:ext cx="4339580" cy="4671755"/>
            </a:xfrm>
            <a:prstGeom prst="rect">
              <a:avLst/>
            </a:prstGeom>
            <a:solidFill>
              <a:schemeClr val="bg1"/>
            </a:solidFill>
            <a:ln w="3175" algn="ctr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none" anchor="t"/>
            <a:lstStyle/>
            <a:p>
              <a:pPr defTabSz="914400">
                <a:lnSpc>
                  <a:spcPct val="130000"/>
                </a:lnSpc>
                <a:defRPr/>
              </a:pPr>
              <a:endParaRPr kumimoji="1" lang="ko-KR" altLang="en-US" sz="700" dirty="0" smtClean="0">
                <a:latin typeface="돋움" pitchFamily="50" charset="-127"/>
                <a:ea typeface="돋움" pitchFamily="50" charset="-127"/>
              </a:endParaRPr>
            </a:p>
          </p:txBody>
        </p:sp>
        <p:sp>
          <p:nvSpPr>
            <p:cNvPr id="12" name="직사각형 11"/>
            <p:cNvSpPr>
              <a:spLocks noChangeArrowheads="1"/>
            </p:cNvSpPr>
            <p:nvPr/>
          </p:nvSpPr>
          <p:spPr bwMode="auto">
            <a:xfrm>
              <a:off x="3654512" y="1738098"/>
              <a:ext cx="4339580" cy="324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 algn="ctr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 defTabSz="914400">
                <a:lnSpc>
                  <a:spcPct val="130000"/>
                </a:lnSpc>
                <a:defRPr/>
              </a:pPr>
              <a:r>
                <a:rPr kumimoji="1" lang="ko-KR" altLang="en-US" sz="700" b="1" dirty="0" smtClean="0">
                  <a:latin typeface="돋움" pitchFamily="50" charset="-127"/>
                  <a:ea typeface="돋움" pitchFamily="50" charset="-127"/>
                </a:rPr>
                <a:t>내용</a:t>
              </a:r>
            </a:p>
          </p:txBody>
        </p:sp>
      </p:grpSp>
      <p:sp>
        <p:nvSpPr>
          <p:cNvPr id="13" name="전체 (172명)…">
            <a:extLst>
              <a:ext uri="{FF2B5EF4-FFF2-40B4-BE49-F238E27FC236}">
                <a16:creationId xmlns:a16="http://schemas.microsoft.com/office/drawing/2014/main" xmlns="" id="{B7B2BADB-40DF-4633-B2E2-7F9B3DE9EA0F}"/>
              </a:ext>
            </a:extLst>
          </p:cNvPr>
          <p:cNvSpPr/>
          <p:nvPr/>
        </p:nvSpPr>
        <p:spPr>
          <a:xfrm>
            <a:off x="396260" y="2221072"/>
            <a:ext cx="2216045" cy="2172301"/>
          </a:xfrm>
          <a:prstGeom prst="rect">
            <a:avLst/>
          </a:prstGeom>
          <a:solidFill>
            <a:srgbClr val="FFFFFF"/>
          </a:solidFill>
          <a:ln w="9525" cap="flat">
            <a:noFill/>
            <a:prstDash val="solid"/>
            <a:miter lim="8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numCol="1" anchor="t">
            <a:noAutofit/>
          </a:bodyPr>
          <a:lstStyle/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</a:t>
            </a:r>
            <a:r>
              <a:rPr lang="ko-KR" altLang="en-US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본사</a:t>
            </a:r>
            <a:r>
              <a:rPr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(</a:t>
            </a:r>
            <a:r>
              <a:rPr lang="en-US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10</a:t>
            </a:r>
            <a:r>
              <a:rPr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</a:t>
            </a:r>
            <a:r>
              <a:rPr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</a:t>
            </a:r>
            <a:r>
              <a:rPr 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총판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A (7)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총판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B (0)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</a:t>
            </a:r>
            <a:r>
              <a:rPr lang="ko-KR" altLang="en-US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총판 </a:t>
            </a:r>
            <a:r>
              <a:rPr lang="en-US" altLang="ko-KR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C (12)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   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 지사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A (11)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   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 </a:t>
            </a:r>
            <a:r>
              <a:rPr lang="ko-KR" altLang="en-US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지사 </a:t>
            </a:r>
            <a:r>
              <a:rPr lang="en-US" altLang="ko-KR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B (120)</a:t>
            </a:r>
            <a:endParaRPr lang="en-US" altLang="ko-KR" sz="800" b="1" dirty="0"/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97" y="2570678"/>
            <a:ext cx="118446" cy="118446"/>
          </a:xfrm>
          <a:prstGeom prst="rect">
            <a:avLst/>
          </a:prstGeom>
        </p:spPr>
      </p:pic>
      <p:pic>
        <p:nvPicPr>
          <p:cNvPr id="15" name="그림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97" y="2797136"/>
            <a:ext cx="118446" cy="118446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065" y="2318650"/>
            <a:ext cx="118446" cy="118446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97" y="3037054"/>
            <a:ext cx="118446" cy="118446"/>
          </a:xfrm>
          <a:prstGeom prst="rect">
            <a:avLst/>
          </a:prstGeom>
        </p:spPr>
      </p:pic>
      <p:pic>
        <p:nvPicPr>
          <p:cNvPr id="18" name="그림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695" y="3290758"/>
            <a:ext cx="118446" cy="118446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695" y="3517216"/>
            <a:ext cx="118446" cy="118446"/>
          </a:xfrm>
          <a:prstGeom prst="rect">
            <a:avLst/>
          </a:prstGeom>
        </p:spPr>
      </p:pic>
      <p:sp>
        <p:nvSpPr>
          <p:cNvPr id="20" name="직사각형 19"/>
          <p:cNvSpPr/>
          <p:nvPr/>
        </p:nvSpPr>
        <p:spPr>
          <a:xfrm>
            <a:off x="1076918" y="3654709"/>
            <a:ext cx="6480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49118">
              <a:defRPr sz="1800" b="0">
                <a:solidFill>
                  <a:srgbClr val="000000"/>
                </a:solidFill>
              </a:defRPr>
            </a:pPr>
            <a:r>
              <a:rPr lang="en-US" altLang="ko-KR" sz="1400" dirty="0">
                <a:sym typeface="맑은 고딕"/>
              </a:rPr>
              <a:t>.
.
</a:t>
            </a:r>
            <a:r>
              <a:rPr lang="en-US" altLang="ko-KR" sz="1400" dirty="0" smtClean="0">
                <a:sym typeface="맑은 고딕"/>
              </a:rPr>
              <a:t>.</a:t>
            </a:r>
            <a:endParaRPr lang="en-US" altLang="ko-KR" sz="2400" dirty="0">
              <a:sym typeface="맑은 고딕"/>
            </a:endParaRPr>
          </a:p>
        </p:txBody>
      </p:sp>
      <p:sp>
        <p:nvSpPr>
          <p:cNvPr id="21" name="전체 (172명)…">
            <a:extLst>
              <a:ext uri="{FF2B5EF4-FFF2-40B4-BE49-F238E27FC236}">
                <a16:creationId xmlns:a16="http://schemas.microsoft.com/office/drawing/2014/main" xmlns="" id="{B7B2BADB-40DF-4633-B2E2-7F9B3DE9EA0F}"/>
              </a:ext>
            </a:extLst>
          </p:cNvPr>
          <p:cNvSpPr/>
          <p:nvPr/>
        </p:nvSpPr>
        <p:spPr>
          <a:xfrm>
            <a:off x="396259" y="4417316"/>
            <a:ext cx="2216045" cy="2147799"/>
          </a:xfrm>
          <a:prstGeom prst="rect">
            <a:avLst/>
          </a:prstGeom>
          <a:solidFill>
            <a:srgbClr val="FFFFFF"/>
          </a:solidFill>
          <a:ln w="9525" cap="flat">
            <a:noFill/>
            <a:prstDash val="solid"/>
            <a:miter lim="8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numCol="1" anchor="t">
            <a:noAutofit/>
          </a:bodyPr>
          <a:lstStyle/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</a:t>
            </a:r>
            <a:r>
              <a:rPr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</a:t>
            </a:r>
            <a:r>
              <a:rPr 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커뮤니티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A (7)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커뮤니티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B (1)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</a:t>
            </a:r>
            <a:r>
              <a:rPr lang="ko-KR" altLang="en-US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커뮤니티 </a:t>
            </a:r>
            <a:r>
              <a:rPr lang="en-US" altLang="ko-KR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C (12)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   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 카페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A (11)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   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 </a:t>
            </a:r>
            <a:r>
              <a:rPr lang="ko-KR" altLang="en-US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카페 </a:t>
            </a:r>
            <a:r>
              <a:rPr lang="en-US" altLang="ko-KR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B (120)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       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 가맹점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A (12)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       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 배달기사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A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(75)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dirty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            </a:t>
            </a:r>
            <a:r>
              <a:rPr lang="ko-KR" altLang="en-US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ㄴ      가맹점 </a:t>
            </a:r>
            <a:r>
              <a:rPr lang="en-US" altLang="ko-KR" sz="8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B (16)</a:t>
            </a:r>
          </a:p>
          <a:p>
            <a:pPr indent="63500">
              <a:lnSpc>
                <a:spcPct val="200000"/>
              </a:lnSpc>
              <a:spcBef>
                <a:spcPts val="0"/>
              </a:spcBef>
              <a:defRPr sz="1000">
                <a:solidFill>
                  <a:srgbClr val="535353"/>
                </a:solidFill>
                <a:latin typeface="+mn-lt"/>
                <a:ea typeface="+mn-ea"/>
                <a:cs typeface="+mn-cs"/>
                <a:sym typeface="Apple SD 산돌고딕 Neo 일반체"/>
              </a:defRPr>
            </a:pPr>
            <a:r>
              <a:rPr lang="en-US" altLang="ko-KR" sz="800" b="1" dirty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en-US" altLang="ko-KR" sz="8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                       </a:t>
            </a:r>
            <a:endParaRPr lang="en-US" altLang="ko-KR" sz="800" b="1" dirty="0"/>
          </a:p>
        </p:txBody>
      </p:sp>
      <p:pic>
        <p:nvPicPr>
          <p:cNvPr id="22" name="그림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97" y="4525328"/>
            <a:ext cx="118446" cy="118446"/>
          </a:xfrm>
          <a:prstGeom prst="rect">
            <a:avLst/>
          </a:prstGeom>
        </p:spPr>
      </p:pic>
      <p:pic>
        <p:nvPicPr>
          <p:cNvPr id="23" name="그림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97" y="4751786"/>
            <a:ext cx="118446" cy="118446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97" y="4991704"/>
            <a:ext cx="118446" cy="118446"/>
          </a:xfrm>
          <a:prstGeom prst="rect">
            <a:avLst/>
          </a:prstGeom>
        </p:spPr>
      </p:pic>
      <p:pic>
        <p:nvPicPr>
          <p:cNvPr id="25" name="그림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695" y="5245408"/>
            <a:ext cx="118446" cy="118446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695" y="5471866"/>
            <a:ext cx="118446" cy="118446"/>
          </a:xfrm>
          <a:prstGeom prst="rect">
            <a:avLst/>
          </a:prstGeom>
        </p:spPr>
      </p:pic>
      <p:grpSp>
        <p:nvGrpSpPr>
          <p:cNvPr id="27" name="그룹 26"/>
          <p:cNvGrpSpPr/>
          <p:nvPr/>
        </p:nvGrpSpPr>
        <p:grpSpPr>
          <a:xfrm>
            <a:off x="327150" y="1167370"/>
            <a:ext cx="7920000" cy="468000"/>
            <a:chOff x="327150" y="1288605"/>
            <a:chExt cx="7920000" cy="468000"/>
          </a:xfrm>
        </p:grpSpPr>
        <p:sp>
          <p:nvSpPr>
            <p:cNvPr id="28" name="직사각형 27"/>
            <p:cNvSpPr/>
            <p:nvPr/>
          </p:nvSpPr>
          <p:spPr>
            <a:xfrm>
              <a:off x="327150" y="1288605"/>
              <a:ext cx="7920000" cy="46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ko-KR" altLang="en-US" dirty="0">
                <a:solidFill>
                  <a:schemeClr val="tx1"/>
                </a:solidFill>
                <a:latin typeface="돋움" pitchFamily="50" charset="-127"/>
                <a:ea typeface="돋움" pitchFamily="50" charset="-127"/>
              </a:endParaRPr>
            </a:p>
          </p:txBody>
        </p:sp>
        <p:grpSp>
          <p:nvGrpSpPr>
            <p:cNvPr id="29" name="그룹 84"/>
            <p:cNvGrpSpPr/>
            <p:nvPr/>
          </p:nvGrpSpPr>
          <p:grpSpPr>
            <a:xfrm>
              <a:off x="4230676" y="1414605"/>
              <a:ext cx="900000" cy="216000"/>
              <a:chOff x="626502" y="1180605"/>
              <a:chExt cx="900000" cy="216000"/>
            </a:xfrm>
          </p:grpSpPr>
          <p:sp>
            <p:nvSpPr>
              <p:cNvPr id="33" name="직사각형 32"/>
              <p:cNvSpPr>
                <a:spLocks noChangeArrowheads="1"/>
              </p:cNvSpPr>
              <p:nvPr/>
            </p:nvSpPr>
            <p:spPr bwMode="auto">
              <a:xfrm>
                <a:off x="626502" y="1180605"/>
                <a:ext cx="900000" cy="216000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54000" tIns="0" rIns="0" bIns="0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ko-KR" altLang="en-US" sz="700" spc="-80" dirty="0" smtClean="0">
                    <a:latin typeface="돋움" pitchFamily="50" charset="-127"/>
                    <a:ea typeface="돋움" pitchFamily="50" charset="-127"/>
                  </a:rPr>
                  <a:t>전체 </a:t>
                </a:r>
                <a:r>
                  <a:rPr kumimoji="1" lang="en-US" altLang="ko-KR" sz="700" spc="-80" dirty="0" smtClean="0">
                    <a:latin typeface="돋움" pitchFamily="50" charset="-127"/>
                    <a:ea typeface="돋움" pitchFamily="50" charset="-127"/>
                  </a:rPr>
                  <a:t>(</a:t>
                </a:r>
                <a:r>
                  <a:rPr kumimoji="1" lang="ko-KR" altLang="en-US" sz="700" spc="-80" dirty="0" smtClean="0">
                    <a:latin typeface="돋움" pitchFamily="50" charset="-127"/>
                    <a:ea typeface="돋움" pitchFamily="50" charset="-127"/>
                  </a:rPr>
                  <a:t>통합검색</a:t>
                </a:r>
                <a:r>
                  <a:rPr kumimoji="1" lang="en-US" altLang="ko-KR" sz="700" spc="-80" dirty="0" smtClean="0">
                    <a:latin typeface="돋움" pitchFamily="50" charset="-127"/>
                    <a:ea typeface="돋움" pitchFamily="50" charset="-127"/>
                  </a:rPr>
                  <a:t>)</a:t>
                </a:r>
                <a:endParaRPr kumimoji="1" lang="ko-KR" altLang="en-US" sz="700" spc="-80" dirty="0" smtClean="0">
                  <a:latin typeface="돋움" pitchFamily="50" charset="-127"/>
                  <a:ea typeface="돋움" pitchFamily="50" charset="-127"/>
                </a:endParaRPr>
              </a:p>
            </p:txBody>
          </p:sp>
          <p:pic>
            <p:nvPicPr>
              <p:cNvPr id="34" name="Picture 103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t="15633" r="9297"/>
              <a:stretch>
                <a:fillRect/>
              </a:stretch>
            </p:blipFill>
            <p:spPr bwMode="auto">
              <a:xfrm>
                <a:off x="1360504" y="1234605"/>
                <a:ext cx="119911" cy="10800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</p:pic>
        </p:grpSp>
        <p:grpSp>
          <p:nvGrpSpPr>
            <p:cNvPr id="30" name="그룹 198"/>
            <p:cNvGrpSpPr/>
            <p:nvPr/>
          </p:nvGrpSpPr>
          <p:grpSpPr>
            <a:xfrm>
              <a:off x="5211552" y="1414605"/>
              <a:ext cx="2916246" cy="216000"/>
              <a:chOff x="5211552" y="1414605"/>
              <a:chExt cx="2916246" cy="216000"/>
            </a:xfrm>
          </p:grpSpPr>
          <p:sp>
            <p:nvSpPr>
              <p:cNvPr id="31" name="직사각형 30"/>
              <p:cNvSpPr>
                <a:spLocks noChangeArrowheads="1"/>
              </p:cNvSpPr>
              <p:nvPr/>
            </p:nvSpPr>
            <p:spPr bwMode="auto">
              <a:xfrm>
                <a:off x="7515798" y="1414605"/>
                <a:ext cx="612000" cy="216000"/>
              </a:xfrm>
              <a:prstGeom prst="rect">
                <a:avLst/>
              </a:prstGeom>
              <a:solidFill>
                <a:srgbClr val="00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ko-KR" altLang="en-US" sz="700" dirty="0" smtClean="0">
                    <a:solidFill>
                      <a:schemeClr val="bg1"/>
                    </a:solidFill>
                    <a:latin typeface="돋움" pitchFamily="50" charset="-127"/>
                    <a:ea typeface="돋움" pitchFamily="50" charset="-127"/>
                  </a:rPr>
                  <a:t>검색</a:t>
                </a:r>
              </a:p>
            </p:txBody>
          </p:sp>
          <p:sp>
            <p:nvSpPr>
              <p:cNvPr id="32" name="직사각형 31"/>
              <p:cNvSpPr>
                <a:spLocks noChangeArrowheads="1"/>
              </p:cNvSpPr>
              <p:nvPr/>
            </p:nvSpPr>
            <p:spPr bwMode="auto">
              <a:xfrm>
                <a:off x="5211552" y="1414605"/>
                <a:ext cx="2268000" cy="216000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ko-KR" altLang="en-US" sz="700" spc="-100" dirty="0" err="1" smtClean="0">
                    <a:solidFill>
                      <a:schemeClr val="bg1">
                        <a:lumMod val="50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검색어를</a:t>
                </a:r>
                <a:r>
                  <a:rPr kumimoji="1" lang="ko-KR" altLang="en-US" sz="700" spc="-100" dirty="0" smtClean="0">
                    <a:solidFill>
                      <a:schemeClr val="bg1">
                        <a:lumMod val="50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 입력해주세요</a:t>
                </a:r>
                <a:r>
                  <a:rPr kumimoji="1" lang="en-US" altLang="ko-KR" sz="700" spc="-100" dirty="0" smtClean="0">
                    <a:solidFill>
                      <a:schemeClr val="bg1">
                        <a:lumMod val="50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.</a:t>
                </a:r>
                <a:endParaRPr kumimoji="1" lang="ko-KR" altLang="en-US" sz="700" spc="-100" dirty="0" smtClean="0">
                  <a:solidFill>
                    <a:schemeClr val="bg1">
                      <a:lumMod val="50000"/>
                    </a:schemeClr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</p:grpSp>
      </p:grp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4002047" y="1148279"/>
            <a:ext cx="252413" cy="122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altLang="ko-KR" sz="800" b="1" dirty="0" smtClean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rPr>
              <a:t>2-1</a:t>
            </a:r>
            <a:endParaRPr lang="en-US" altLang="ko-KR" sz="800" b="1" dirty="0">
              <a:solidFill>
                <a:schemeClr val="bg1"/>
              </a:solidFill>
              <a:latin typeface="Arial" charset="0"/>
              <a:ea typeface="굴림" charset="-127"/>
              <a:cs typeface="Arial" charset="0"/>
            </a:endParaRPr>
          </a:p>
        </p:txBody>
      </p:sp>
      <p:grpSp>
        <p:nvGrpSpPr>
          <p:cNvPr id="39" name="그룹 38"/>
          <p:cNvGrpSpPr>
            <a:grpSpLocks/>
          </p:cNvGrpSpPr>
          <p:nvPr/>
        </p:nvGrpSpPr>
        <p:grpSpPr bwMode="auto">
          <a:xfrm>
            <a:off x="788049" y="4808701"/>
            <a:ext cx="252413" cy="165100"/>
            <a:chOff x="3125393" y="1499499"/>
            <a:chExt cx="252000" cy="165260"/>
          </a:xfrm>
        </p:grpSpPr>
        <p:sp>
          <p:nvSpPr>
            <p:cNvPr id="40" name="모서리가 둥근 사각형 설명선 39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41" name="TextBox 40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1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pic>
        <p:nvPicPr>
          <p:cNvPr id="54" name="그림 5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806" y="5724847"/>
            <a:ext cx="118446" cy="118446"/>
          </a:xfrm>
          <a:prstGeom prst="rect">
            <a:avLst/>
          </a:prstGeom>
        </p:spPr>
      </p:pic>
      <p:pic>
        <p:nvPicPr>
          <p:cNvPr id="55" name="그림 5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806" y="5951305"/>
            <a:ext cx="118446" cy="118446"/>
          </a:xfrm>
          <a:prstGeom prst="rect">
            <a:avLst/>
          </a:prstGeom>
        </p:spPr>
      </p:pic>
      <p:pic>
        <p:nvPicPr>
          <p:cNvPr id="56" name="그림 5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806" y="6192899"/>
            <a:ext cx="118446" cy="118446"/>
          </a:xfrm>
          <a:prstGeom prst="rect">
            <a:avLst/>
          </a:prstGeom>
        </p:spPr>
      </p:pic>
      <p:sp>
        <p:nvSpPr>
          <p:cNvPr id="74" name="직사각형 73"/>
          <p:cNvSpPr/>
          <p:nvPr/>
        </p:nvSpPr>
        <p:spPr bwMode="auto">
          <a:xfrm>
            <a:off x="2469419" y="2216496"/>
            <a:ext cx="720000" cy="216000"/>
          </a:xfrm>
          <a:prstGeom prst="rect">
            <a:avLst/>
          </a:prstGeom>
          <a:solidFill>
            <a:srgbClr val="0070C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b="1" dirty="0" smtClean="0">
                <a:solidFill>
                  <a:schemeClr val="bg1"/>
                </a:solidFill>
                <a:latin typeface="돋움" pitchFamily="50" charset="-127"/>
                <a:ea typeface="돋움" pitchFamily="50" charset="-127"/>
              </a:rPr>
              <a:t>신규 등록</a:t>
            </a:r>
            <a:endParaRPr kumimoji="1" lang="en-US" altLang="ko-KR" sz="700" b="1" dirty="0">
              <a:solidFill>
                <a:schemeClr val="bg1"/>
              </a:solidFill>
              <a:latin typeface="돋움" pitchFamily="50" charset="-127"/>
              <a:ea typeface="돋움" pitchFamily="50" charset="-127"/>
            </a:endParaRPr>
          </a:p>
        </p:txBody>
      </p:sp>
      <p:graphicFrame>
        <p:nvGraphicFramePr>
          <p:cNvPr id="77" name="표 7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9097482"/>
              </p:ext>
            </p:extLst>
          </p:nvPr>
        </p:nvGraphicFramePr>
        <p:xfrm>
          <a:off x="8477413" y="855283"/>
          <a:ext cx="2088000" cy="481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/>
                <a:gridCol w="1800000"/>
              </a:tblGrid>
              <a:tr h="288000">
                <a:tc gridSpan="2">
                  <a:txBody>
                    <a:bodyPr/>
                    <a:lstStyle/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ko-KR" altLang="en-US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화면 소개 </a:t>
                      </a:r>
                      <a:r>
                        <a:rPr lang="en-US" altLang="ko-KR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매장 관리 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&gt;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조직 등록</a:t>
                      </a: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342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정책</a:t>
                      </a: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패밀리 등록 검색 시 본사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제외 자신의 하위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depth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회원 목록만 검색 가능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패밀리 검색 시 회원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일반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은 검색 결과 목록에서 제외</a:t>
                      </a: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1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Case :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커뮤니티 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C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사용자가 패밀리 그룹 등록 시</a:t>
                      </a: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2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검색 결과에 해당하는 회원 </a:t>
                      </a:r>
                      <a:r>
                        <a:rPr lang="ko-KR" altLang="en-US" sz="700" b="0" kern="1200" baseline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리스팅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※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커뮤니티 회원의 바로 하위 사용자인 카페 회원 중 검색결과에 부합하는 대상자만 </a:t>
                      </a:r>
                      <a:r>
                        <a:rPr lang="ko-KR" altLang="en-US" sz="700" b="0" kern="1200" baseline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리스트업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228600" indent="-228600" algn="l" defTabSz="914342" rtl="0" eaLnBrk="1" latinLnBrk="1" hangingPunct="1">
                        <a:lnSpc>
                          <a:spcPct val="120000"/>
                        </a:lnSpc>
                        <a:buAutoNum type="arabicParenR"/>
                      </a:pP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체크박스 다중 선택 가능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228600" indent="-228600" algn="l" defTabSz="914342" rtl="0" eaLnBrk="1" latinLnBrk="1" hangingPunct="1">
                        <a:lnSpc>
                          <a:spcPct val="120000"/>
                        </a:lnSpc>
                        <a:buAutoNum type="arabicParenR"/>
                      </a:pPr>
                      <a:r>
                        <a:rPr lang="ko-KR" altLang="en-US" sz="700" b="0" kern="1200" baseline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회원명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패밀리 클릭 시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6p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의 페이지 오픈 규칙을 동일하게 따름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.</a:t>
                      </a: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3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등록 및 확인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선택 회원이 없을 시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팝업 알림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선택한 회원이 있을 시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다중 선택 가능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/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선택 수 제한 없음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 :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순번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오름차순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 + </a:t>
                      </a:r>
                      <a:r>
                        <a:rPr lang="ko-KR" altLang="en-US" sz="700" b="0" kern="1200" baseline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회원명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팝업 최종 확인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3" name="직사각형 92"/>
          <p:cNvSpPr>
            <a:spLocks noChangeArrowheads="1"/>
          </p:cNvSpPr>
          <p:nvPr/>
        </p:nvSpPr>
        <p:spPr bwMode="auto">
          <a:xfrm>
            <a:off x="7478080" y="2586631"/>
            <a:ext cx="612000" cy="216000"/>
          </a:xfrm>
          <a:prstGeom prst="rect">
            <a:avLst/>
          </a:prstGeom>
          <a:solidFill>
            <a:srgbClr val="00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dirty="0" smtClean="0">
                <a:solidFill>
                  <a:schemeClr val="bg1"/>
                </a:solidFill>
                <a:latin typeface="돋움" pitchFamily="50" charset="-127"/>
                <a:ea typeface="돋움" pitchFamily="50" charset="-127"/>
              </a:rPr>
              <a:t>검색</a:t>
            </a:r>
          </a:p>
        </p:txBody>
      </p:sp>
      <p:sp>
        <p:nvSpPr>
          <p:cNvPr id="94" name="직사각형 93"/>
          <p:cNvSpPr>
            <a:spLocks noChangeArrowheads="1"/>
          </p:cNvSpPr>
          <p:nvPr/>
        </p:nvSpPr>
        <p:spPr bwMode="auto">
          <a:xfrm>
            <a:off x="5173834" y="2586631"/>
            <a:ext cx="2268000" cy="216000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spc="-100" dirty="0" err="1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회원명을</a:t>
            </a:r>
            <a:r>
              <a:rPr kumimoji="1" lang="ko-KR" altLang="en-US" sz="700" spc="-1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 입력해주세요</a:t>
            </a:r>
            <a:r>
              <a:rPr kumimoji="1" lang="en-US" altLang="ko-KR" sz="700" spc="-1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..</a:t>
            </a:r>
            <a:endParaRPr kumimoji="1" lang="ko-KR" altLang="en-US" sz="700" spc="-100" dirty="0" smtClean="0">
              <a:solidFill>
                <a:schemeClr val="bg1">
                  <a:lumMod val="50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graphicFrame>
        <p:nvGraphicFramePr>
          <p:cNvPr id="95" name="표 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8748073"/>
              </p:ext>
            </p:extLst>
          </p:nvPr>
        </p:nvGraphicFramePr>
        <p:xfrm>
          <a:off x="3740937" y="2949579"/>
          <a:ext cx="4349144" cy="316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3643"/>
                <a:gridCol w="543643"/>
                <a:gridCol w="543643"/>
                <a:gridCol w="543643"/>
                <a:gridCol w="543643"/>
                <a:gridCol w="543643"/>
                <a:gridCol w="543643"/>
                <a:gridCol w="543643"/>
              </a:tblGrid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선택</a:t>
                      </a: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NO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회원명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계정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(ID)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대표 </a:t>
                      </a:r>
                      <a:r>
                        <a:rPr kumimoji="1" lang="ko-KR" altLang="en-US" sz="700" b="1" kern="1200" spc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이메일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대표번호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주소 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지번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/</a:t>
                      </a: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동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패밀리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32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카페</a:t>
                      </a:r>
                      <a:r>
                        <a:rPr kumimoji="1" lang="en-US" altLang="ko-KR" sz="600" b="0" u="sng" kern="1200" spc="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</a:t>
                      </a: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15</a:t>
                      </a:r>
                      <a:endParaRPr kumimoji="1" lang="ko-KR" altLang="en-US" sz="600" b="1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31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카페</a:t>
                      </a:r>
                      <a:r>
                        <a:rPr kumimoji="1" lang="en-US" altLang="ko-KR" sz="600" b="0" u="sng" kern="1200" spc="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</a:t>
                      </a: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</a:t>
                      </a:r>
                      <a:endParaRPr kumimoji="1" lang="ko-KR" altLang="en-US" sz="600" b="1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30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카페</a:t>
                      </a:r>
                      <a:r>
                        <a:rPr kumimoji="1" lang="en-US" altLang="ko-KR" sz="600" b="0" u="sng" kern="1200" spc="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</a:t>
                      </a: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22</a:t>
                      </a:r>
                      <a:endParaRPr kumimoji="1" lang="ko-KR" altLang="en-US" sz="600" b="1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29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카페</a:t>
                      </a:r>
                      <a:r>
                        <a:rPr kumimoji="1" lang="en-US" altLang="ko-KR" sz="600" b="0" u="sng" kern="1200" spc="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4</a:t>
                      </a: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36</a:t>
                      </a:r>
                      <a:endParaRPr kumimoji="1" lang="ko-KR" altLang="en-US" sz="600" b="1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28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카페</a:t>
                      </a:r>
                      <a:r>
                        <a:rPr kumimoji="1" lang="en-US" altLang="ko-KR" sz="600" b="0" u="sng" kern="1200" spc="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5</a:t>
                      </a: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48</a:t>
                      </a:r>
                      <a:endParaRPr kumimoji="1" lang="ko-KR" altLang="en-US" sz="600" b="1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27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카페</a:t>
                      </a:r>
                      <a:r>
                        <a:rPr kumimoji="1" lang="en-US" altLang="ko-KR" sz="600" b="0" u="sng" kern="1200" spc="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6</a:t>
                      </a: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66</a:t>
                      </a:r>
                      <a:endParaRPr kumimoji="1" lang="ko-KR" altLang="en-US" sz="600" b="1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26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카페</a:t>
                      </a:r>
                      <a:r>
                        <a:rPr kumimoji="1" lang="en-US" altLang="ko-KR" sz="600" b="0" u="sng" kern="1200" spc="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7</a:t>
                      </a: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77</a:t>
                      </a:r>
                      <a:endParaRPr kumimoji="1" lang="ko-KR" altLang="en-US" sz="600" b="1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25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카페</a:t>
                      </a:r>
                      <a:r>
                        <a:rPr kumimoji="1" lang="en-US" altLang="ko-KR" sz="600" b="0" u="sng" kern="1200" spc="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8</a:t>
                      </a: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11</a:t>
                      </a:r>
                      <a:endParaRPr kumimoji="1" lang="ko-KR" altLang="en-US" sz="600" b="1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24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카페</a:t>
                      </a:r>
                      <a:r>
                        <a:rPr kumimoji="1" lang="en-US" altLang="ko-KR" sz="600" b="0" u="sng" kern="1200" spc="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9</a:t>
                      </a: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22</a:t>
                      </a:r>
                      <a:endParaRPr kumimoji="1" lang="ko-KR" altLang="en-US" sz="600" b="1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23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카페</a:t>
                      </a:r>
                      <a:r>
                        <a:rPr kumimoji="1" lang="en-US" altLang="ko-KR" sz="600" b="0" u="sng" kern="1200" spc="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10</a:t>
                      </a: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SH1120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 서초동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33</a:t>
                      </a:r>
                      <a:endParaRPr kumimoji="1" lang="ko-KR" altLang="en-US" sz="600" b="1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6" name="직사각형 95"/>
          <p:cNvSpPr/>
          <p:nvPr/>
        </p:nvSpPr>
        <p:spPr>
          <a:xfrm>
            <a:off x="3636990" y="2918542"/>
            <a:ext cx="4453090" cy="3274357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7" name="직사각형 96"/>
          <p:cNvSpPr>
            <a:spLocks noChangeArrowheads="1"/>
          </p:cNvSpPr>
          <p:nvPr/>
        </p:nvSpPr>
        <p:spPr bwMode="auto">
          <a:xfrm>
            <a:off x="3954584" y="3326201"/>
            <a:ext cx="108000" cy="10800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 dirty="0" smtClean="0">
              <a:solidFill>
                <a:schemeClr val="tx1"/>
              </a:solidFill>
            </a:endParaRPr>
          </a:p>
        </p:txBody>
      </p:sp>
      <p:sp>
        <p:nvSpPr>
          <p:cNvPr id="98" name="직사각형 97"/>
          <p:cNvSpPr>
            <a:spLocks noChangeArrowheads="1"/>
          </p:cNvSpPr>
          <p:nvPr/>
        </p:nvSpPr>
        <p:spPr bwMode="auto">
          <a:xfrm>
            <a:off x="3954584" y="3616858"/>
            <a:ext cx="108000" cy="10800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 dirty="0" smtClean="0">
              <a:solidFill>
                <a:schemeClr val="tx1"/>
              </a:solidFill>
            </a:endParaRPr>
          </a:p>
        </p:txBody>
      </p:sp>
      <p:sp>
        <p:nvSpPr>
          <p:cNvPr id="99" name="직사각형 98"/>
          <p:cNvSpPr>
            <a:spLocks noChangeArrowheads="1"/>
          </p:cNvSpPr>
          <p:nvPr/>
        </p:nvSpPr>
        <p:spPr bwMode="auto">
          <a:xfrm>
            <a:off x="3954584" y="3907515"/>
            <a:ext cx="108000" cy="10800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 dirty="0" smtClean="0">
              <a:solidFill>
                <a:schemeClr val="tx1"/>
              </a:solidFill>
            </a:endParaRPr>
          </a:p>
        </p:txBody>
      </p:sp>
      <p:sp>
        <p:nvSpPr>
          <p:cNvPr id="100" name="직사각형 99"/>
          <p:cNvSpPr>
            <a:spLocks noChangeArrowheads="1"/>
          </p:cNvSpPr>
          <p:nvPr/>
        </p:nvSpPr>
        <p:spPr bwMode="auto">
          <a:xfrm>
            <a:off x="3954584" y="4198172"/>
            <a:ext cx="108000" cy="10800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 dirty="0" smtClean="0">
              <a:solidFill>
                <a:schemeClr val="tx1"/>
              </a:solidFill>
            </a:endParaRPr>
          </a:p>
        </p:txBody>
      </p:sp>
      <p:sp>
        <p:nvSpPr>
          <p:cNvPr id="101" name="직사각형 100"/>
          <p:cNvSpPr>
            <a:spLocks noChangeArrowheads="1"/>
          </p:cNvSpPr>
          <p:nvPr/>
        </p:nvSpPr>
        <p:spPr bwMode="auto">
          <a:xfrm>
            <a:off x="3954584" y="4488829"/>
            <a:ext cx="108000" cy="10800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 dirty="0" smtClean="0">
              <a:solidFill>
                <a:schemeClr val="tx1"/>
              </a:solidFill>
            </a:endParaRPr>
          </a:p>
        </p:txBody>
      </p:sp>
      <p:sp>
        <p:nvSpPr>
          <p:cNvPr id="102" name="직사각형 101"/>
          <p:cNvSpPr>
            <a:spLocks noChangeArrowheads="1"/>
          </p:cNvSpPr>
          <p:nvPr/>
        </p:nvSpPr>
        <p:spPr bwMode="auto">
          <a:xfrm>
            <a:off x="3954584" y="4779486"/>
            <a:ext cx="108000" cy="10800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 dirty="0" smtClean="0">
              <a:solidFill>
                <a:schemeClr val="tx1"/>
              </a:solidFill>
            </a:endParaRPr>
          </a:p>
        </p:txBody>
      </p:sp>
      <p:sp>
        <p:nvSpPr>
          <p:cNvPr id="103" name="직사각형 102"/>
          <p:cNvSpPr>
            <a:spLocks noChangeArrowheads="1"/>
          </p:cNvSpPr>
          <p:nvPr/>
        </p:nvSpPr>
        <p:spPr bwMode="auto">
          <a:xfrm>
            <a:off x="3954584" y="5360800"/>
            <a:ext cx="108000" cy="10800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 dirty="0" smtClean="0">
              <a:solidFill>
                <a:schemeClr val="tx1"/>
              </a:solidFill>
            </a:endParaRPr>
          </a:p>
        </p:txBody>
      </p:sp>
      <p:sp>
        <p:nvSpPr>
          <p:cNvPr id="104" name="직사각형 103"/>
          <p:cNvSpPr>
            <a:spLocks noChangeArrowheads="1"/>
          </p:cNvSpPr>
          <p:nvPr/>
        </p:nvSpPr>
        <p:spPr bwMode="auto">
          <a:xfrm>
            <a:off x="3954584" y="5651457"/>
            <a:ext cx="108000" cy="10800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 dirty="0" smtClean="0">
              <a:solidFill>
                <a:schemeClr val="tx1"/>
              </a:solidFill>
            </a:endParaRPr>
          </a:p>
        </p:txBody>
      </p:sp>
      <p:sp>
        <p:nvSpPr>
          <p:cNvPr id="105" name="직사각형 104"/>
          <p:cNvSpPr>
            <a:spLocks noChangeArrowheads="1"/>
          </p:cNvSpPr>
          <p:nvPr/>
        </p:nvSpPr>
        <p:spPr bwMode="auto">
          <a:xfrm>
            <a:off x="3954584" y="5942111"/>
            <a:ext cx="108000" cy="10800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 dirty="0" smtClean="0">
              <a:solidFill>
                <a:schemeClr val="tx1"/>
              </a:solidFill>
            </a:endParaRPr>
          </a:p>
        </p:txBody>
      </p:sp>
      <p:sp>
        <p:nvSpPr>
          <p:cNvPr id="106" name="직사각형 105"/>
          <p:cNvSpPr>
            <a:spLocks noChangeArrowheads="1"/>
          </p:cNvSpPr>
          <p:nvPr/>
        </p:nvSpPr>
        <p:spPr bwMode="auto">
          <a:xfrm>
            <a:off x="3954584" y="5070143"/>
            <a:ext cx="108000" cy="10800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 dirty="0" smtClean="0">
              <a:solidFill>
                <a:schemeClr val="tx1"/>
              </a:solidFill>
            </a:endParaRPr>
          </a:p>
        </p:txBody>
      </p:sp>
      <p:sp>
        <p:nvSpPr>
          <p:cNvPr id="107" name="직사각형 106"/>
          <p:cNvSpPr/>
          <p:nvPr/>
        </p:nvSpPr>
        <p:spPr bwMode="auto">
          <a:xfrm>
            <a:off x="7289685" y="6290859"/>
            <a:ext cx="720000" cy="216000"/>
          </a:xfrm>
          <a:prstGeom prst="rect">
            <a:avLst/>
          </a:prstGeom>
          <a:solidFill>
            <a:srgbClr val="0070C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b="1" dirty="0" smtClean="0">
                <a:solidFill>
                  <a:schemeClr val="bg1"/>
                </a:solidFill>
                <a:latin typeface="돋움" pitchFamily="50" charset="-127"/>
                <a:ea typeface="돋움" pitchFamily="50" charset="-127"/>
              </a:rPr>
              <a:t>등록</a:t>
            </a:r>
            <a:endParaRPr kumimoji="1" lang="en-US" altLang="ko-KR" sz="700" b="1" dirty="0">
              <a:solidFill>
                <a:schemeClr val="bg1"/>
              </a:solidFill>
              <a:latin typeface="돋움" pitchFamily="50" charset="-127"/>
              <a:ea typeface="돋움" pitchFamily="50" charset="-127"/>
            </a:endParaRPr>
          </a:p>
        </p:txBody>
      </p:sp>
      <p:grpSp>
        <p:nvGrpSpPr>
          <p:cNvPr id="108" name="그룹 107"/>
          <p:cNvGrpSpPr>
            <a:grpSpLocks/>
          </p:cNvGrpSpPr>
          <p:nvPr/>
        </p:nvGrpSpPr>
        <p:grpSpPr bwMode="auto">
          <a:xfrm>
            <a:off x="3535835" y="2778037"/>
            <a:ext cx="252413" cy="165100"/>
            <a:chOff x="3125393" y="1499499"/>
            <a:chExt cx="252000" cy="165260"/>
          </a:xfrm>
        </p:grpSpPr>
        <p:sp>
          <p:nvSpPr>
            <p:cNvPr id="109" name="모서리가 둥근 사각형 설명선 108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110" name="TextBox 109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2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pSp>
        <p:nvGrpSpPr>
          <p:cNvPr id="111" name="그룹 110"/>
          <p:cNvGrpSpPr>
            <a:grpSpLocks/>
          </p:cNvGrpSpPr>
          <p:nvPr/>
        </p:nvGrpSpPr>
        <p:grpSpPr bwMode="auto">
          <a:xfrm>
            <a:off x="3697366" y="3442978"/>
            <a:ext cx="252413" cy="165100"/>
            <a:chOff x="3125393" y="1499499"/>
            <a:chExt cx="252000" cy="165260"/>
          </a:xfrm>
        </p:grpSpPr>
        <p:sp>
          <p:nvSpPr>
            <p:cNvPr id="112" name="모서리가 둥근 사각형 설명선 111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113" name="TextBox 112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2-1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pSp>
        <p:nvGrpSpPr>
          <p:cNvPr id="114" name="그룹 113"/>
          <p:cNvGrpSpPr>
            <a:grpSpLocks/>
          </p:cNvGrpSpPr>
          <p:nvPr/>
        </p:nvGrpSpPr>
        <p:grpSpPr bwMode="auto">
          <a:xfrm>
            <a:off x="4772220" y="3137869"/>
            <a:ext cx="252413" cy="165100"/>
            <a:chOff x="3125393" y="1499499"/>
            <a:chExt cx="252000" cy="165260"/>
          </a:xfrm>
        </p:grpSpPr>
        <p:sp>
          <p:nvSpPr>
            <p:cNvPr id="115" name="모서리가 둥근 사각형 설명선 114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116" name="TextBox 115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2-2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pSp>
        <p:nvGrpSpPr>
          <p:cNvPr id="117" name="그룹 116"/>
          <p:cNvGrpSpPr>
            <a:grpSpLocks/>
          </p:cNvGrpSpPr>
          <p:nvPr/>
        </p:nvGrpSpPr>
        <p:grpSpPr bwMode="auto">
          <a:xfrm>
            <a:off x="7515798" y="3137869"/>
            <a:ext cx="252413" cy="165100"/>
            <a:chOff x="3125393" y="1499499"/>
            <a:chExt cx="252000" cy="165260"/>
          </a:xfrm>
        </p:grpSpPr>
        <p:sp>
          <p:nvSpPr>
            <p:cNvPr id="118" name="모서리가 둥근 사각형 설명선 117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119" name="TextBox 118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2-2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pSp>
        <p:nvGrpSpPr>
          <p:cNvPr id="140" name="그룹 139"/>
          <p:cNvGrpSpPr>
            <a:grpSpLocks/>
          </p:cNvGrpSpPr>
          <p:nvPr/>
        </p:nvGrpSpPr>
        <p:grpSpPr bwMode="auto">
          <a:xfrm>
            <a:off x="7163478" y="6113194"/>
            <a:ext cx="252413" cy="165100"/>
            <a:chOff x="3125393" y="1499499"/>
            <a:chExt cx="252000" cy="165260"/>
          </a:xfrm>
        </p:grpSpPr>
        <p:sp>
          <p:nvSpPr>
            <p:cNvPr id="141" name="모서리가 둥근 사각형 설명선 140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142" name="TextBox 141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3</a:t>
              </a:r>
            </a:p>
          </p:txBody>
        </p:sp>
      </p:grpSp>
      <p:sp>
        <p:nvSpPr>
          <p:cNvPr id="143" name="직사각형 142"/>
          <p:cNvSpPr>
            <a:spLocks noChangeArrowheads="1"/>
          </p:cNvSpPr>
          <p:nvPr/>
        </p:nvSpPr>
        <p:spPr bwMode="auto">
          <a:xfrm>
            <a:off x="8858395" y="3492599"/>
            <a:ext cx="1440000" cy="432000"/>
          </a:xfrm>
          <a:prstGeom prst="rect">
            <a:avLst/>
          </a:prstGeom>
          <a:solidFill>
            <a:srgbClr val="0070C0">
              <a:alpha val="20000"/>
            </a:srgbClr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7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Arial" charset="0"/>
              </a:rPr>
              <a:t>등록할 회원을 선택해주세요</a:t>
            </a:r>
            <a:r>
              <a:rPr kumimoji="1" lang="en-US" altLang="ko-KR" sz="7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Arial" charset="0"/>
              </a:rPr>
              <a:t>.</a:t>
            </a:r>
          </a:p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kumimoji="1" lang="en-US" altLang="ko-KR" sz="400" dirty="0" smtClean="0">
              <a:solidFill>
                <a:srgbClr val="4D4D4D"/>
              </a:solidFill>
              <a:latin typeface="돋움" pitchFamily="50" charset="-127"/>
              <a:ea typeface="돋움" pitchFamily="50" charset="-127"/>
              <a:cs typeface="Arial" charset="0"/>
            </a:endParaRPr>
          </a:p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700" b="1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Arial" charset="0"/>
              </a:rPr>
              <a:t>확인</a:t>
            </a:r>
            <a:endParaRPr kumimoji="1" lang="en-US" altLang="ko-KR" sz="700" b="1" dirty="0" smtClean="0">
              <a:solidFill>
                <a:srgbClr val="4D4D4D"/>
              </a:solidFill>
              <a:latin typeface="돋움" pitchFamily="50" charset="-127"/>
              <a:ea typeface="돋움" pitchFamily="50" charset="-127"/>
              <a:cs typeface="Arial" charset="0"/>
            </a:endParaRPr>
          </a:p>
        </p:txBody>
      </p:sp>
      <p:sp>
        <p:nvSpPr>
          <p:cNvPr id="144" name="직사각형 143"/>
          <p:cNvSpPr>
            <a:spLocks noChangeArrowheads="1"/>
          </p:cNvSpPr>
          <p:nvPr/>
        </p:nvSpPr>
        <p:spPr bwMode="auto">
          <a:xfrm>
            <a:off x="8858395" y="4409795"/>
            <a:ext cx="1440000" cy="935351"/>
          </a:xfrm>
          <a:prstGeom prst="rect">
            <a:avLst/>
          </a:prstGeom>
          <a:solidFill>
            <a:srgbClr val="0070C0">
              <a:alpha val="20000"/>
            </a:srgbClr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/>
          <a:lstStyle/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7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Arial" charset="0"/>
              </a:rPr>
              <a:t>선택한 회원을 등록하시겠습니까</a:t>
            </a:r>
            <a:r>
              <a:rPr kumimoji="1" lang="en-US" altLang="ko-KR" sz="7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Arial" charset="0"/>
              </a:rPr>
              <a:t>?</a:t>
            </a:r>
          </a:p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kumimoji="1" lang="en-US" altLang="ko-KR" sz="400" dirty="0" smtClean="0">
              <a:solidFill>
                <a:srgbClr val="4D4D4D"/>
              </a:solidFill>
              <a:latin typeface="돋움" pitchFamily="50" charset="-127"/>
              <a:ea typeface="돋움" pitchFamily="50" charset="-127"/>
              <a:cs typeface="Arial" charset="0"/>
            </a:endParaRPr>
          </a:p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700" b="1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Arial" charset="0"/>
              </a:rPr>
              <a:t>취소     확인</a:t>
            </a:r>
            <a:endParaRPr kumimoji="1" lang="en-US" altLang="ko-KR" sz="700" b="1" dirty="0" smtClean="0">
              <a:solidFill>
                <a:srgbClr val="4D4D4D"/>
              </a:solidFill>
              <a:latin typeface="돋움" pitchFamily="50" charset="-127"/>
              <a:ea typeface="돋움" pitchFamily="50" charset="-127"/>
              <a:cs typeface="Arial" charset="0"/>
            </a:endParaRPr>
          </a:p>
        </p:txBody>
      </p:sp>
      <p:graphicFrame>
        <p:nvGraphicFramePr>
          <p:cNvPr id="145" name="표 1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7365613"/>
              </p:ext>
            </p:extLst>
          </p:nvPr>
        </p:nvGraphicFramePr>
        <p:xfrm>
          <a:off x="8947100" y="4447452"/>
          <a:ext cx="1260913" cy="554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0074"/>
                <a:gridCol w="750839"/>
              </a:tblGrid>
              <a:tr h="13321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1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회원명</a:t>
                      </a: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321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2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회원명</a:t>
                      </a: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321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3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회원명</a:t>
                      </a: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321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4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회원명</a:t>
                      </a: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46" name="TextBox 28"/>
          <p:cNvSpPr txBox="1">
            <a:spLocks noChangeArrowheads="1"/>
          </p:cNvSpPr>
          <p:nvPr/>
        </p:nvSpPr>
        <p:spPr bwMode="auto">
          <a:xfrm>
            <a:off x="327149" y="864307"/>
            <a:ext cx="42159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ko-KR" altLang="en-US" sz="1000" b="1" dirty="0" smtClean="0">
                <a:latin typeface="돋움" pitchFamily="50" charset="-127"/>
                <a:ea typeface="돋움" pitchFamily="50" charset="-127"/>
              </a:rPr>
              <a:t>▒ 상세</a:t>
            </a:r>
            <a:endParaRPr lang="ko-KR" altLang="en-US" sz="1000" dirty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80" name="Rectangle 241"/>
          <p:cNvSpPr>
            <a:spLocks noChangeArrowheads="1"/>
          </p:cNvSpPr>
          <p:nvPr/>
        </p:nvSpPr>
        <p:spPr bwMode="auto">
          <a:xfrm>
            <a:off x="665412" y="323641"/>
            <a:ext cx="4500000" cy="25200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매장 관리 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&gt; 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목록 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&gt; 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개별 상세 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&gt; 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등록</a:t>
            </a:r>
            <a:endParaRPr lang="ko-KR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81" name="Rectangle 241"/>
          <p:cNvSpPr>
            <a:spLocks noChangeArrowheads="1"/>
          </p:cNvSpPr>
          <p:nvPr/>
        </p:nvSpPr>
        <p:spPr bwMode="auto">
          <a:xfrm>
            <a:off x="5704217" y="323641"/>
            <a:ext cx="2739600" cy="25200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등록</a:t>
            </a:r>
            <a:endParaRPr lang="ko-KR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82" name="직사각형 81"/>
          <p:cNvSpPr/>
          <p:nvPr/>
        </p:nvSpPr>
        <p:spPr bwMode="auto">
          <a:xfrm>
            <a:off x="6498908" y="6300935"/>
            <a:ext cx="720000" cy="216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b="1" dirty="0" smtClean="0">
                <a:solidFill>
                  <a:schemeClr val="tx1"/>
                </a:solidFill>
                <a:latin typeface="돋움" pitchFamily="50" charset="-127"/>
                <a:ea typeface="돋움" pitchFamily="50" charset="-127"/>
              </a:rPr>
              <a:t>취소</a:t>
            </a:r>
            <a:endParaRPr kumimoji="1" lang="en-US" altLang="ko-KR" sz="700" b="1" dirty="0">
              <a:solidFill>
                <a:schemeClr val="tx1"/>
              </a:solidFill>
              <a:latin typeface="돋움" pitchFamily="50" charset="-127"/>
              <a:ea typeface="돋움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616785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1"/>
          <p:cNvSpPr>
            <a:spLocks noChangeArrowheads="1"/>
          </p:cNvSpPr>
          <p:nvPr/>
        </p:nvSpPr>
        <p:spPr bwMode="auto">
          <a:xfrm>
            <a:off x="143550" y="622333"/>
            <a:ext cx="8287200" cy="6642000"/>
          </a:xfrm>
          <a:prstGeom prst="rect">
            <a:avLst/>
          </a:prstGeom>
          <a:solidFill>
            <a:srgbClr val="000000">
              <a:alpha val="50196"/>
            </a:srgbClr>
          </a:solidFill>
          <a:ln w="3175" algn="ctr">
            <a:noFill/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 algn="l" rtl="0" fontAlgn="base" latinLnBrk="1">
              <a:spcBef>
                <a:spcPct val="50000"/>
              </a:spcBef>
              <a:spcAft>
                <a:spcPct val="0"/>
              </a:spcAft>
              <a:defRPr/>
            </a:pPr>
            <a:endParaRPr kumimoji="1" lang="ko-KR" altLang="en-US" sz="800" kern="1200" dirty="0">
              <a:solidFill>
                <a:srgbClr val="4D4D4D"/>
              </a:solidFill>
              <a:latin typeface="돋움" pitchFamily="50" charset="-127"/>
              <a:ea typeface="돋움" pitchFamily="50" charset="-127"/>
              <a:cs typeface="+mn-cs"/>
            </a:endParaRPr>
          </a:p>
        </p:txBody>
      </p:sp>
      <p:sp>
        <p:nvSpPr>
          <p:cNvPr id="3" name="직사각형 23"/>
          <p:cNvSpPr/>
          <p:nvPr/>
        </p:nvSpPr>
        <p:spPr>
          <a:xfrm>
            <a:off x="2107420" y="3448750"/>
            <a:ext cx="4787452" cy="989166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69"/>
          <p:cNvSpPr txBox="1">
            <a:spLocks noChangeArrowheads="1"/>
          </p:cNvSpPr>
          <p:nvPr/>
        </p:nvSpPr>
        <p:spPr bwMode="auto">
          <a:xfrm>
            <a:off x="2411311" y="3874083"/>
            <a:ext cx="4012958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latinLnBrk="0">
              <a:defRPr/>
            </a:pPr>
            <a:r>
              <a:rPr kumimoji="1" lang="en-US" altLang="ko-KR" sz="900" b="1" kern="0" spc="-30" dirty="0" smtClean="0">
                <a:latin typeface="+mn-ea"/>
              </a:rPr>
              <a:t>* </a:t>
            </a:r>
            <a:r>
              <a:rPr kumimoji="1" lang="ko-KR" altLang="en-US" sz="900" b="1" kern="0" spc="-30" dirty="0" smtClean="0">
                <a:latin typeface="+mn-ea"/>
              </a:rPr>
              <a:t>지사</a:t>
            </a:r>
            <a:r>
              <a:rPr kumimoji="1" lang="en-US" altLang="ko-KR" sz="900" b="1" kern="0" spc="-30" dirty="0" smtClean="0">
                <a:latin typeface="+mn-ea"/>
              </a:rPr>
              <a:t>, </a:t>
            </a:r>
            <a:r>
              <a:rPr kumimoji="1" lang="ko-KR" altLang="en-US" sz="900" b="1" kern="0" spc="-30" dirty="0" smtClean="0">
                <a:latin typeface="+mn-ea"/>
              </a:rPr>
              <a:t>커뮤니티</a:t>
            </a:r>
            <a:r>
              <a:rPr kumimoji="1" lang="en-US" altLang="ko-KR" sz="900" b="1" kern="0" spc="-30" dirty="0" smtClean="0">
                <a:latin typeface="+mn-ea"/>
              </a:rPr>
              <a:t>, </a:t>
            </a:r>
            <a:r>
              <a:rPr kumimoji="1" lang="ko-KR" altLang="en-US" sz="900" b="1" kern="0" spc="-30" dirty="0" smtClean="0">
                <a:latin typeface="+mn-ea"/>
              </a:rPr>
              <a:t>카페</a:t>
            </a:r>
            <a:r>
              <a:rPr kumimoji="1" lang="en-US" altLang="ko-KR" sz="900" b="1" kern="0" spc="-30" dirty="0" smtClean="0">
                <a:latin typeface="+mn-ea"/>
              </a:rPr>
              <a:t>, </a:t>
            </a:r>
            <a:r>
              <a:rPr kumimoji="1" lang="ko-KR" altLang="en-US" sz="900" b="1" kern="0" spc="-30" dirty="0" err="1" smtClean="0">
                <a:latin typeface="+mn-ea"/>
              </a:rPr>
              <a:t>딜리버리</a:t>
            </a:r>
            <a:r>
              <a:rPr kumimoji="1" lang="ko-KR" altLang="en-US" sz="900" b="1" kern="0" spc="-30" dirty="0" smtClean="0">
                <a:latin typeface="+mn-ea"/>
              </a:rPr>
              <a:t> 총판</a:t>
            </a:r>
            <a:r>
              <a:rPr kumimoji="1" lang="en-US" altLang="ko-KR" sz="900" b="1" kern="0" spc="-30" dirty="0" smtClean="0">
                <a:latin typeface="+mn-ea"/>
              </a:rPr>
              <a:t>, </a:t>
            </a:r>
            <a:r>
              <a:rPr kumimoji="1" lang="ko-KR" altLang="en-US" sz="900" b="1" kern="0" spc="-30" dirty="0" err="1" smtClean="0">
                <a:latin typeface="+mn-ea"/>
              </a:rPr>
              <a:t>딜리버리</a:t>
            </a:r>
            <a:r>
              <a:rPr kumimoji="1" lang="ko-KR" altLang="en-US" sz="900" b="1" kern="0" spc="-30" dirty="0" smtClean="0">
                <a:latin typeface="+mn-ea"/>
              </a:rPr>
              <a:t> 지사</a:t>
            </a:r>
            <a:r>
              <a:rPr kumimoji="1" lang="en-US" altLang="ko-KR" sz="900" b="1" kern="0" spc="-30" dirty="0">
                <a:latin typeface="+mn-ea"/>
              </a:rPr>
              <a:t> </a:t>
            </a:r>
            <a:r>
              <a:rPr kumimoji="1" lang="ko-KR" altLang="en-US" sz="900" b="1" kern="0" spc="-30" dirty="0" smtClean="0">
                <a:latin typeface="+mn-ea"/>
              </a:rPr>
              <a:t>화면 설계 </a:t>
            </a:r>
            <a:r>
              <a:rPr kumimoji="1" lang="en-US" altLang="ko-KR" sz="900" b="1" kern="0" spc="-30" dirty="0" smtClean="0">
                <a:latin typeface="+mn-ea"/>
              </a:rPr>
              <a:t>(</a:t>
            </a:r>
            <a:r>
              <a:rPr kumimoji="1" lang="ko-KR" altLang="en-US" sz="900" b="1" kern="0" spc="-30" dirty="0" smtClean="0">
                <a:latin typeface="+mn-ea"/>
              </a:rPr>
              <a:t>구성</a:t>
            </a:r>
            <a:r>
              <a:rPr kumimoji="1" lang="en-US" altLang="ko-KR" sz="900" b="1" kern="0" spc="-30" dirty="0" smtClean="0">
                <a:latin typeface="+mn-ea"/>
              </a:rPr>
              <a:t>) </a:t>
            </a:r>
            <a:r>
              <a:rPr kumimoji="1" lang="ko-KR" altLang="en-US" sz="900" b="1" kern="0" spc="-30" dirty="0" smtClean="0">
                <a:latin typeface="+mn-ea"/>
              </a:rPr>
              <a:t>동일 적용</a:t>
            </a:r>
            <a:endParaRPr kumimoji="1" lang="ko-KR" altLang="en-US" sz="900" b="1" kern="0" spc="-3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465651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20671</TotalTime>
  <Words>1434</Words>
  <Application>Microsoft Office PowerPoint</Application>
  <PresentationFormat>사용자 지정</PresentationFormat>
  <Paragraphs>522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3</vt:i4>
      </vt:variant>
      <vt:variant>
        <vt:lpstr>슬라이드 제목</vt:lpstr>
      </vt:variant>
      <vt:variant>
        <vt:i4>9</vt:i4>
      </vt:variant>
    </vt:vector>
  </HeadingPairs>
  <TitlesOfParts>
    <vt:vector size="20" baseType="lpstr">
      <vt:lpstr>Apple SD 산돌고딕 Neo 일반체</vt:lpstr>
      <vt:lpstr>굴림</vt:lpstr>
      <vt:lpstr>나눔스퀘어</vt:lpstr>
      <vt:lpstr>돋움</vt:lpstr>
      <vt:lpstr>맑은 고딕</vt:lpstr>
      <vt:lpstr>Arial</vt:lpstr>
      <vt:lpstr>Century Gothic</vt:lpstr>
      <vt:lpstr>Times New Roman</vt:lpstr>
      <vt:lpstr>Office 테마</vt:lpstr>
      <vt:lpstr>디자인 사용자 지정</vt:lpstr>
      <vt:lpstr>1_디자인 사용자 지정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iamj-companyPC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JEON JAEHAN</dc:creator>
  <cp:lastModifiedBy>moongci-admin</cp:lastModifiedBy>
  <cp:revision>6608</cp:revision>
  <cp:lastPrinted>2021-01-18T04:58:34Z</cp:lastPrinted>
  <dcterms:created xsi:type="dcterms:W3CDTF">2018-06-12T05:31:44Z</dcterms:created>
  <dcterms:modified xsi:type="dcterms:W3CDTF">2021-01-21T04:46:30Z</dcterms:modified>
</cp:coreProperties>
</file>